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ink/ink1.xml" ContentType="application/inkml+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4.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5.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6.xml" ContentType="application/vnd.openxmlformats-officedocument.themeOverride+xml"/>
  <Override PartName="/ppt/notesSlides/notesSlide36.xml" ContentType="application/vnd.openxmlformats-officedocument.presentationml.notesSlide+xml"/>
  <Override PartName="/ppt/theme/themeOverride7.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7.xml" ContentType="application/vnd.openxmlformats-officedocument.presentationml.notesSlide+xml"/>
  <Override PartName="/ppt/theme/themeOverride8.xml" ContentType="application/vnd.openxmlformats-officedocument.themeOverride+xml"/>
  <Override PartName="/ppt/notesSlides/notesSlide38.xml" ContentType="application/vnd.openxmlformats-officedocument.presentationml.notesSlide+xml"/>
  <Override PartName="/ppt/theme/themeOverride9.xml" ContentType="application/vnd.openxmlformats-officedocument.themeOverride+xml"/>
  <Override PartName="/ppt/notesSlides/notesSlide39.xml" ContentType="application/vnd.openxmlformats-officedocument.presentationml.notesSlide+xml"/>
  <Override PartName="/ppt/theme/themeOverride10.xml" ContentType="application/vnd.openxmlformats-officedocument.themeOverride+xml"/>
  <Override PartName="/ppt/notesSlides/notesSlide40.xml" ContentType="application/vnd.openxmlformats-officedocument.presentationml.notesSlide+xml"/>
  <Override PartName="/ppt/theme/themeOverride11.xml" ContentType="application/vnd.openxmlformats-officedocument.themeOverride+xml"/>
  <Override PartName="/ppt/notesSlides/notesSlide41.xml" ContentType="application/vnd.openxmlformats-officedocument.presentationml.notesSlide+xml"/>
  <Override PartName="/ppt/theme/themeOverride12.xml" ContentType="application/vnd.openxmlformats-officedocument.themeOverride+xml"/>
  <Override PartName="/ppt/notesSlides/notesSlide42.xml" ContentType="application/vnd.openxmlformats-officedocument.presentationml.notesSlide+xml"/>
  <Override PartName="/ppt/theme/themeOverride13.xml" ContentType="application/vnd.openxmlformats-officedocument.themeOverride+xml"/>
  <Override PartName="/ppt/notesSlides/notesSlide43.xml" ContentType="application/vnd.openxmlformats-officedocument.presentationml.notesSlide+xml"/>
  <Override PartName="/ppt/theme/themeOverride14.xml" ContentType="application/vnd.openxmlformats-officedocument.themeOverride+xml"/>
  <Override PartName="/ppt/notesSlides/notesSlide44.xml" ContentType="application/vnd.openxmlformats-officedocument.presentationml.notesSlide+xml"/>
  <Override PartName="/ppt/theme/themeOverride15.xml" ContentType="application/vnd.openxmlformats-officedocument.themeOverride+xml"/>
  <Override PartName="/ppt/notesSlides/notesSlide45.xml" ContentType="application/vnd.openxmlformats-officedocument.presentationml.notesSlide+xml"/>
  <Override PartName="/ppt/theme/themeOverride16.xml" ContentType="application/vnd.openxmlformats-officedocument.themeOverride+xml"/>
  <Override PartName="/ppt/notesSlides/notesSlide46.xml" ContentType="application/vnd.openxmlformats-officedocument.presentationml.notesSlide+xml"/>
  <Override PartName="/ppt/theme/themeOverride17.xml" ContentType="application/vnd.openxmlformats-officedocument.themeOverride+xml"/>
  <Override PartName="/ppt/notesSlides/notesSlide47.xml" ContentType="application/vnd.openxmlformats-officedocument.presentationml.notesSlide+xml"/>
  <Override PartName="/ppt/theme/themeOverride18.xml" ContentType="application/vnd.openxmlformats-officedocument.themeOverride+xml"/>
  <Override PartName="/ppt/notesSlides/notesSlide48.xml" ContentType="application/vnd.openxmlformats-officedocument.presentationml.notesSlide+xml"/>
  <Override PartName="/ppt/theme/themeOverride19.xml" ContentType="application/vnd.openxmlformats-officedocument.themeOverride+xml"/>
  <Override PartName="/ppt/notesSlides/notesSlide49.xml" ContentType="application/vnd.openxmlformats-officedocument.presentationml.notesSlide+xml"/>
  <Override PartName="/ppt/theme/themeOverride20.xml" ContentType="application/vnd.openxmlformats-officedocument.themeOverride+xml"/>
  <Override PartName="/ppt/notesSlides/notesSlide50.xml" ContentType="application/vnd.openxmlformats-officedocument.presentationml.notesSlide+xml"/>
  <Override PartName="/ppt/theme/themeOverride21.xml" ContentType="application/vnd.openxmlformats-officedocument.themeOverride+xml"/>
  <Override PartName="/ppt/notesSlides/notesSlide51.xml" ContentType="application/vnd.openxmlformats-officedocument.presentationml.notesSlide+xml"/>
  <Override PartName="/ppt/theme/themeOverride22.xml" ContentType="application/vnd.openxmlformats-officedocument.themeOverride+xml"/>
  <Override PartName="/ppt/notesSlides/notesSlide52.xml" ContentType="application/vnd.openxmlformats-officedocument.presentationml.notesSlide+xml"/>
  <Override PartName="/ppt/media/image65.jpg" ContentType="image/jpg"/>
  <Override PartName="/ppt/media/image66.jpg" ContentType="image/jpg"/>
  <Override PartName="/ppt/media/image67.jpg" ContentType="image/jpg"/>
  <Override PartName="/ppt/media/image69.jpg" ContentType="image/jpg"/>
  <Override PartName="/ppt/media/image70.jpg" ContentType="image/jpg"/>
  <Override PartName="/ppt/media/image71.jpg" ContentType="image/jpg"/>
  <Override PartName="/ppt/media/image72.jpg" ContentType="image/jpg"/>
  <Override PartName="/ppt/media/image73.jpg" ContentType="image/jpg"/>
  <Override PartName="/ppt/media/image76.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7" r:id="rId3"/>
    <p:sldMasterId id="2147483689" r:id="rId4"/>
    <p:sldMasterId id="2147483701" r:id="rId5"/>
    <p:sldMasterId id="2147483719" r:id="rId6"/>
  </p:sldMasterIdLst>
  <p:notesMasterIdLst>
    <p:notesMasterId r:id="rId147"/>
  </p:notesMasterIdLst>
  <p:sldIdLst>
    <p:sldId id="256" r:id="rId7"/>
    <p:sldId id="743" r:id="rId8"/>
    <p:sldId id="742" r:id="rId9"/>
    <p:sldId id="708" r:id="rId10"/>
    <p:sldId id="707" r:id="rId11"/>
    <p:sldId id="710" r:id="rId12"/>
    <p:sldId id="709" r:id="rId13"/>
    <p:sldId id="711" r:id="rId14"/>
    <p:sldId id="676" r:id="rId15"/>
    <p:sldId id="713" r:id="rId16"/>
    <p:sldId id="712" r:id="rId17"/>
    <p:sldId id="714" r:id="rId18"/>
    <p:sldId id="715" r:id="rId19"/>
    <p:sldId id="716" r:id="rId20"/>
    <p:sldId id="717" r:id="rId21"/>
    <p:sldId id="718" r:id="rId22"/>
    <p:sldId id="719" r:id="rId23"/>
    <p:sldId id="720" r:id="rId24"/>
    <p:sldId id="721" r:id="rId25"/>
    <p:sldId id="722" r:id="rId26"/>
    <p:sldId id="723" r:id="rId27"/>
    <p:sldId id="724" r:id="rId28"/>
    <p:sldId id="725" r:id="rId29"/>
    <p:sldId id="729" r:id="rId30"/>
    <p:sldId id="728" r:id="rId31"/>
    <p:sldId id="730" r:id="rId32"/>
    <p:sldId id="731" r:id="rId33"/>
    <p:sldId id="732" r:id="rId34"/>
    <p:sldId id="733" r:id="rId35"/>
    <p:sldId id="734" r:id="rId36"/>
    <p:sldId id="736" r:id="rId37"/>
    <p:sldId id="735" r:id="rId38"/>
    <p:sldId id="737" r:id="rId39"/>
    <p:sldId id="738" r:id="rId40"/>
    <p:sldId id="739" r:id="rId41"/>
    <p:sldId id="740" r:id="rId42"/>
    <p:sldId id="608" r:id="rId43"/>
    <p:sldId id="746" r:id="rId44"/>
    <p:sldId id="257" r:id="rId45"/>
    <p:sldId id="411" r:id="rId46"/>
    <p:sldId id="412" r:id="rId47"/>
    <p:sldId id="427" r:id="rId48"/>
    <p:sldId id="428" r:id="rId49"/>
    <p:sldId id="260" r:id="rId50"/>
    <p:sldId id="426" r:id="rId51"/>
    <p:sldId id="431" r:id="rId52"/>
    <p:sldId id="430" r:id="rId53"/>
    <p:sldId id="261" r:id="rId54"/>
    <p:sldId id="419" r:id="rId55"/>
    <p:sldId id="380" r:id="rId56"/>
    <p:sldId id="744" r:id="rId57"/>
    <p:sldId id="747" r:id="rId58"/>
    <p:sldId id="748" r:id="rId59"/>
    <p:sldId id="262" r:id="rId60"/>
    <p:sldId id="265" r:id="rId61"/>
    <p:sldId id="271" r:id="rId62"/>
    <p:sldId id="273" r:id="rId63"/>
    <p:sldId id="263" r:id="rId64"/>
    <p:sldId id="264" r:id="rId65"/>
    <p:sldId id="266" r:id="rId66"/>
    <p:sldId id="274" r:id="rId67"/>
    <p:sldId id="270" r:id="rId68"/>
    <p:sldId id="267" r:id="rId69"/>
    <p:sldId id="268" r:id="rId70"/>
    <p:sldId id="745" r:id="rId71"/>
    <p:sldId id="749" r:id="rId72"/>
    <p:sldId id="750" r:id="rId73"/>
    <p:sldId id="258" r:id="rId74"/>
    <p:sldId id="259" r:id="rId75"/>
    <p:sldId id="751" r:id="rId76"/>
    <p:sldId id="752" r:id="rId77"/>
    <p:sldId id="753" r:id="rId78"/>
    <p:sldId id="754" r:id="rId79"/>
    <p:sldId id="755" r:id="rId80"/>
    <p:sldId id="756" r:id="rId81"/>
    <p:sldId id="757" r:id="rId82"/>
    <p:sldId id="758" r:id="rId83"/>
    <p:sldId id="272" r:id="rId84"/>
    <p:sldId id="759" r:id="rId85"/>
    <p:sldId id="269" r:id="rId86"/>
    <p:sldId id="760" r:id="rId87"/>
    <p:sldId id="761" r:id="rId88"/>
    <p:sldId id="763" r:id="rId89"/>
    <p:sldId id="764" r:id="rId90"/>
    <p:sldId id="282" r:id="rId91"/>
    <p:sldId id="283" r:id="rId92"/>
    <p:sldId id="284" r:id="rId93"/>
    <p:sldId id="285" r:id="rId94"/>
    <p:sldId id="286" r:id="rId95"/>
    <p:sldId id="287" r:id="rId96"/>
    <p:sldId id="288" r:id="rId97"/>
    <p:sldId id="289" r:id="rId98"/>
    <p:sldId id="290" r:id="rId99"/>
    <p:sldId id="291" r:id="rId100"/>
    <p:sldId id="292" r:id="rId101"/>
    <p:sldId id="765" r:id="rId102"/>
    <p:sldId id="766" r:id="rId103"/>
    <p:sldId id="767" r:id="rId104"/>
    <p:sldId id="768" r:id="rId105"/>
    <p:sldId id="769" r:id="rId106"/>
    <p:sldId id="770" r:id="rId107"/>
    <p:sldId id="381" r:id="rId108"/>
    <p:sldId id="401" r:id="rId109"/>
    <p:sldId id="410" r:id="rId110"/>
    <p:sldId id="387" r:id="rId111"/>
    <p:sldId id="771" r:id="rId112"/>
    <p:sldId id="772" r:id="rId113"/>
    <p:sldId id="413" r:id="rId114"/>
    <p:sldId id="391" r:id="rId115"/>
    <p:sldId id="414" r:id="rId116"/>
    <p:sldId id="415" r:id="rId117"/>
    <p:sldId id="404" r:id="rId118"/>
    <p:sldId id="405" r:id="rId119"/>
    <p:sldId id="773" r:id="rId120"/>
    <p:sldId id="774" r:id="rId121"/>
    <p:sldId id="2072" r:id="rId122"/>
    <p:sldId id="2073" r:id="rId123"/>
    <p:sldId id="1771" r:id="rId124"/>
    <p:sldId id="2081" r:id="rId125"/>
    <p:sldId id="2082" r:id="rId126"/>
    <p:sldId id="2083" r:id="rId127"/>
    <p:sldId id="2084" r:id="rId128"/>
    <p:sldId id="2085" r:id="rId129"/>
    <p:sldId id="2087" r:id="rId130"/>
    <p:sldId id="2089" r:id="rId131"/>
    <p:sldId id="2088" r:id="rId132"/>
    <p:sldId id="2090" r:id="rId133"/>
    <p:sldId id="2091" r:id="rId134"/>
    <p:sldId id="2092" r:id="rId135"/>
    <p:sldId id="2093" r:id="rId136"/>
    <p:sldId id="2094" r:id="rId137"/>
    <p:sldId id="2095" r:id="rId138"/>
    <p:sldId id="2096" r:id="rId139"/>
    <p:sldId id="2097" r:id="rId140"/>
    <p:sldId id="2098" r:id="rId141"/>
    <p:sldId id="2099" r:id="rId142"/>
    <p:sldId id="2100" r:id="rId143"/>
    <p:sldId id="2101" r:id="rId144"/>
    <p:sldId id="2102" r:id="rId145"/>
    <p:sldId id="2103" r:id="rId1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673"/>
  </p:normalViewPr>
  <p:slideViewPr>
    <p:cSldViewPr snapToGrid="0" snapToObjects="1" showGuides="1">
      <p:cViewPr varScale="1">
        <p:scale>
          <a:sx n="146" d="100"/>
          <a:sy n="146" d="100"/>
        </p:scale>
        <p:origin x="640" y="176"/>
      </p:cViewPr>
      <p:guideLst>
        <p:guide orient="horz" pos="2038"/>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tableStyles" Target="tableStyle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s>
</file>

<file path=ppt/ink/ink1.xml><?xml version="1.0" encoding="utf-8"?>
<inkml:ink xmlns:inkml="http://www.w3.org/2003/InkML">
  <inkml:definitions>
    <inkml:context xml:id="ctx0">
      <inkml:inkSource xml:id="inkSrc0">
        <inkml:traceFormat>
          <inkml:channel name="X" type="integer" max="3072" units="cm"/>
          <inkml:channel name="Y" type="integer" max="1920" units="cm"/>
          <inkml:channel name="T" type="integer" max="2.14748E9" units="dev"/>
        </inkml:traceFormat>
        <inkml:channelProperties>
          <inkml:channelProperty channel="X" name="resolution" value="98.46154" units="1/cm"/>
          <inkml:channelProperty channel="Y" name="resolution" value="98.46154" units="1/cm"/>
          <inkml:channelProperty channel="T" name="resolution" value="1" units="1/dev"/>
        </inkml:channelProperties>
      </inkml:inkSource>
      <inkml:timestamp xml:id="ts0" timeString="2025-03-12T15:14:39.591"/>
    </inkml:context>
    <inkml:brush xml:id="br0">
      <inkml:brushProperty name="width" value="0.05292" units="cm"/>
      <inkml:brushProperty name="height" value="0.05292" units="cm"/>
      <inkml:brushProperty name="color" value="#FF0000"/>
    </inkml:brush>
  </inkml:definitions>
  <inkml:trace contextRef="#ctx0" brushRef="#br0">15558 16312 0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A313D-12E4-A24C-9D13-075E013C80F9}"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AF12E-58C3-E849-854A-3DDFA590A75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3EF2A-B346-5E46-9D5C-9DF93661F8B8}"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360B1-0C9E-3870-7628-CD6A595B59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F3D88C-2E11-8F82-9E65-9F386818C4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D78891-E919-393B-71B7-006257FC13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a:extLst>
              <a:ext uri="{FF2B5EF4-FFF2-40B4-BE49-F238E27FC236}">
                <a16:creationId xmlns:a16="http://schemas.microsoft.com/office/drawing/2014/main" id="{57D28CAD-2ED1-B177-2835-AB02A232DCD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74547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470AE-2454-F27D-3467-C25360039A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6345E4-01DE-D81E-BE6C-35C1980635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C522FA-F20B-23D1-002D-BBF65591C3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a:extLst>
              <a:ext uri="{FF2B5EF4-FFF2-40B4-BE49-F238E27FC236}">
                <a16:creationId xmlns:a16="http://schemas.microsoft.com/office/drawing/2014/main" id="{D25B8297-A6C7-111B-93D7-AC3445B424A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82687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C487E-CA4D-C262-2962-E216AADF806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3C0C204-7F95-6659-5AF2-9073DB61FB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CF2BFC-607B-EDC9-2BDE-661334B9CE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a:extLst>
              <a:ext uri="{FF2B5EF4-FFF2-40B4-BE49-F238E27FC236}">
                <a16:creationId xmlns:a16="http://schemas.microsoft.com/office/drawing/2014/main" id="{E16D9559-7ADC-D35D-666D-3CBF57BFF48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27636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CFE77-40E9-059F-204E-0FBC08847B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E7840B-E322-319C-313D-7E6F71EB2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3D9836-CFD8-C535-280C-21BAE9D856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a:extLst>
              <a:ext uri="{FF2B5EF4-FFF2-40B4-BE49-F238E27FC236}">
                <a16:creationId xmlns:a16="http://schemas.microsoft.com/office/drawing/2014/main" id="{FB54B84A-B071-FF91-1E68-CBB17D0247F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61685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D319A-3F81-84D1-C0C6-38140B24F4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B7E0DB-D844-35C1-0F74-A411D2385D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7011BB-BC21-A8AA-DA4B-DB92EEF63D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a:extLst>
              <a:ext uri="{FF2B5EF4-FFF2-40B4-BE49-F238E27FC236}">
                <a16:creationId xmlns:a16="http://schemas.microsoft.com/office/drawing/2014/main" id="{5E3A2F37-B02D-8BFA-396C-42A2D737FB9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78469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3DC1F-94FD-3D82-AC1E-D8D4B9A3EB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C675F5-F713-9C42-B1B0-D49B87C715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3A784D-E043-BA36-4991-13CBC21739E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0DF6752-4250-3309-9544-764B74AB285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93994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3EF2A-B346-5E46-9D5C-9DF93661F8B8}"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8922EB3-8BB3-4D7C-920D-99B3A498A38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Inter"/>
              </a:rPr>
              <a:t>Imagine an AI recruitment system that appears fair and neutral on the surface but is more likely to recommend White candidates for executive roles while assigning Black candidates to clerical positions. Or consider an educational recommendation model that advises boys to study STEM and girls to pursue humanities—these subtle biases might be lurking in AI systems we use daily</a:t>
            </a:r>
            <a:endParaRPr lang="zh-CN" altLang="en-US" dirty="0"/>
          </a:p>
        </p:txBody>
      </p:sp>
      <p:sp>
        <p:nvSpPr>
          <p:cNvPr id="4" name="灯片编号占位符 3"/>
          <p:cNvSpPr>
            <a:spLocks noGrp="1"/>
          </p:cNvSpPr>
          <p:nvPr>
            <p:ph type="sldNum" sz="quarter" idx="5"/>
          </p:nvPr>
        </p:nvSpPr>
        <p:spPr/>
        <p:txBody>
          <a:bodyPr/>
          <a:lstStyle/>
          <a:p>
            <a:fld id="{D1D3FDB9-DDE0-4054-8528-4EF247FF7996}" type="slidenum">
              <a:rPr lang="zh-CN" altLang="en-US" smtClean="0"/>
              <a:t>53</a:t>
            </a:fld>
            <a:endParaRPr lang="zh-CN" altLang="en-US"/>
          </a:p>
        </p:txBody>
      </p:sp>
    </p:spTree>
    <p:extLst>
      <p:ext uri="{BB962C8B-B14F-4D97-AF65-F5344CB8AC3E}">
        <p14:creationId xmlns:p14="http://schemas.microsoft.com/office/powerpoint/2010/main" val="1078420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So,in</a:t>
            </a:r>
            <a:r>
              <a:rPr lang="zh-CN" altLang="en-US" dirty="0"/>
              <a:t> </a:t>
            </a:r>
            <a:r>
              <a:rPr lang="en-US" altLang="zh-CN" dirty="0" err="1"/>
              <a:t>fact,the</a:t>
            </a:r>
            <a:r>
              <a:rPr lang="zh-CN" altLang="en-US" dirty="0"/>
              <a:t> </a:t>
            </a:r>
            <a:r>
              <a:rPr lang="en-US" altLang="zh-CN" dirty="0"/>
              <a:t>core</a:t>
            </a:r>
            <a:r>
              <a:rPr lang="zh-CN" altLang="en-US" dirty="0"/>
              <a:t> </a:t>
            </a:r>
            <a:r>
              <a:rPr lang="en-US" altLang="zh-CN" dirty="0"/>
              <a:t>of</a:t>
            </a:r>
            <a:r>
              <a:rPr lang="zh-CN" altLang="en-US" dirty="0"/>
              <a:t> </a:t>
            </a:r>
            <a:r>
              <a:rPr lang="en-US" altLang="zh-CN" dirty="0"/>
              <a:t>this article is about the methods and what is the implicit bias, we will discuss these points clearly later</a:t>
            </a:r>
            <a:endParaRPr lang="zh-CN" altLang="en-US" dirty="0"/>
          </a:p>
        </p:txBody>
      </p:sp>
      <p:sp>
        <p:nvSpPr>
          <p:cNvPr id="4" name="灯片编号占位符 3"/>
          <p:cNvSpPr>
            <a:spLocks noGrp="1"/>
          </p:cNvSpPr>
          <p:nvPr>
            <p:ph type="sldNum" sz="quarter" idx="5"/>
          </p:nvPr>
        </p:nvSpPr>
        <p:spPr/>
        <p:txBody>
          <a:bodyPr/>
          <a:lstStyle/>
          <a:p>
            <a:fld id="{D1D3FDB9-DDE0-4054-8528-4EF247FF7996}" type="slidenum">
              <a:rPr lang="zh-CN" altLang="en-US" smtClean="0"/>
              <a:t>54</a:t>
            </a:fld>
            <a:endParaRPr lang="zh-CN" altLang="en-US"/>
          </a:p>
        </p:txBody>
      </p:sp>
    </p:spTree>
    <p:extLst>
      <p:ext uri="{BB962C8B-B14F-4D97-AF65-F5344CB8AC3E}">
        <p14:creationId xmlns:p14="http://schemas.microsoft.com/office/powerpoint/2010/main" val="833847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D3FDB9-DDE0-4054-8528-4EF247FF7996}" type="slidenum">
              <a:rPr lang="zh-CN" altLang="en-US" smtClean="0"/>
              <a:t>58</a:t>
            </a:fld>
            <a:endParaRPr lang="zh-CN" altLang="en-US"/>
          </a:p>
        </p:txBody>
      </p:sp>
    </p:spTree>
    <p:extLst>
      <p:ext uri="{BB962C8B-B14F-4D97-AF65-F5344CB8AC3E}">
        <p14:creationId xmlns:p14="http://schemas.microsoft.com/office/powerpoint/2010/main" val="28595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3DF1DB-9E0B-9541-9FDC-1DECC0ECD04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0792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68FAC-42C8-4F42-3D89-4F35F1709F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16CC9B-2210-33F2-BA55-29F65EFF92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AEF6D5-0DA9-B55D-7257-CFEA2260382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2F3537F-DE03-A476-4D93-B04C3174D89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3DF1DB-9E0B-9541-9FDC-1DECC0ECD04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8539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F37FA-6374-99B1-86B1-CEACEE7FC8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D0DEBE-FC4B-CAB4-F9A1-72287E676F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973290-3ADC-7EF0-08A5-2D2D4B9F4FC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C91B117C-6D1E-0AF1-D655-79FE9D3E7AC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3DF1DB-9E0B-9541-9FDC-1DECC0ECD04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4782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55E8A-7333-490B-65D8-4EBAE7E2DF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57B818-F074-3828-BCC6-163199A4DE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20C33F-84EF-2839-D107-406BB20D343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0D1345A-EA34-D253-4F58-27FB7227BF4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3DF1DB-9E0B-9541-9FDC-1DECC0ECD04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2258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6B639-C3BF-4F4F-3A62-DD5497155D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2D8E2C-57F7-04E7-CF07-CDCCF3CBB4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4742EB-2690-C3CB-12FF-5786BE3634A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BB9A88D-73A9-764B-2964-A60F7613809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3DF1DB-9E0B-9541-9FDC-1DECC0ECD04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6159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3EF2A-B346-5E46-9D5C-9DF93661F8B8}"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F7907-EA20-EF72-20CB-D4673DC3BE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0482E7-9827-8156-25B6-729F88C0BA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1E5B65-FA03-4EF4-3A1E-C464F28F59E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E93C474-209D-FD58-AF39-EB890F57930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3DF1DB-9E0B-9541-9FDC-1DECC0ECD04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23539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80C5C-9047-6A1B-70C2-F7D8020A8C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F96F75-22C2-A189-4FDC-74C56BF210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228557-52D0-DD5A-5942-EDC93A8C98C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E48D107-8B51-0C8F-5E55-A8489445E1D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3DF1DB-9E0B-9541-9FDC-1DECC0ECD04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28548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C3317-E6AD-46D0-969D-7C7B585630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BFE247-EFDC-9EC3-2671-9215B66B87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9FB52C-B3F5-C283-9F79-6FE2DD31641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3148FFD-8E97-DEB6-3ACF-6286E9952CD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3DF1DB-9E0B-9541-9FDC-1DECC0ECD04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14797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1A3C-06E9-0E5A-FEEB-CE13367782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16EBF9-8BC0-36CC-4F26-D9E5A24EBA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CA640F-90B9-A231-273B-662BC4B612F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F34AA90-EBE0-74D7-65A7-4C8EBDB2EE6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3DF1DB-9E0B-9541-9FDC-1DECC0ECD04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93460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DF52A-B759-2414-BFF5-E7F4E563C1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E7751C-2610-D754-F58D-01DBC44E6C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2F337C-90DC-3487-C5DA-09264C034C7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AED5A07-3C90-2BE6-9084-1EAC6097F81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3DF1DB-9E0B-9541-9FDC-1DECC0ECD04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96823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33E32-63EB-A212-5CF0-CCC1DBAE26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AC4223-4A35-7BD9-DF22-11304FEE29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D2976B-7672-5708-0FF9-7D0B40185A7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97A54FB-6D7F-03F8-E3AD-693C091B8DF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3DF1DB-9E0B-9541-9FDC-1DECC0ECD04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54007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en-US"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3EF2A-B346-5E46-9D5C-9DF93661F8B8}"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3EF2A-B346-5E46-9D5C-9DF93661F8B8}"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3EF2A-B346-5E46-9D5C-9DF93661F8B8}"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3EF2A-B346-5E46-9D5C-9DF93661F8B8}" type="slidenum">
              <a:rPr lang="en-US" smtClean="0"/>
              <a:t>23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2D093E-AEC6-4F77-A0D2-510F4389EFC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Layouts/_rels/slideLayout5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文本框 8"/>
          <p:cNvSpPr txBox="1"/>
          <p:nvPr userDrawn="1"/>
        </p:nvSpPr>
        <p:spPr>
          <a:xfrm>
            <a:off x="232708" y="4799021"/>
            <a:ext cx="4572000" cy="300082"/>
          </a:xfrm>
          <a:prstGeom prst="rect">
            <a:avLst/>
          </a:prstGeom>
          <a:noFill/>
        </p:spPr>
        <p:txBody>
          <a:bodyPr wrap="square">
            <a:spAutoFit/>
          </a:bodyPr>
          <a:lstStyle/>
          <a:p>
            <a:r>
              <a:rPr lang="zh-CN" altLang="en-US" sz="1350" b="1" dirty="0">
                <a:solidFill>
                  <a:prstClr val="white">
                    <a:lumMod val="75000"/>
                  </a:prstClr>
                </a:solidFill>
                <a:latin typeface="Calibri" panose="020F0502020204030204"/>
                <a:ea typeface="宋体" panose="02010600030101010101" pitchFamily="2" charset="-122"/>
              </a:rPr>
              <a:t>博文约礼</a:t>
            </a:r>
          </a:p>
        </p:txBody>
      </p:sp>
      <p:pic>
        <p:nvPicPr>
          <p:cNvPr id="8" name="图片 7">
            <a:extLst>
              <a:ext uri="{FF2B5EF4-FFF2-40B4-BE49-F238E27FC236}">
                <a16:creationId xmlns:a16="http://schemas.microsoft.com/office/drawing/2014/main" id="{73FB3CEF-03E8-2959-5DD9-5C20652E37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182" t="-12045" r="-9767" b="-22838"/>
          <a:stretch/>
        </p:blipFill>
        <p:spPr>
          <a:xfrm>
            <a:off x="5817677" y="102394"/>
            <a:ext cx="3442725" cy="466073"/>
          </a:xfrm>
          <a:prstGeom prst="rect">
            <a:avLst/>
          </a:prstGeom>
        </p:spPr>
      </p:pic>
    </p:spTree>
    <p:extLst>
      <p:ext uri="{BB962C8B-B14F-4D97-AF65-F5344CB8AC3E}">
        <p14:creationId xmlns:p14="http://schemas.microsoft.com/office/powerpoint/2010/main" val="747125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516883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3038549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hasCustomPrompt="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946199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69218"/>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369218"/>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1412129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247958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3004920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a:off x="0" y="-327660"/>
            <a:ext cx="760784" cy="32766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40725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grpSp>
        <p:nvGrpSpPr>
          <p:cNvPr id="5" name="组合 4"/>
          <p:cNvGrpSpPr/>
          <p:nvPr userDrawn="1"/>
        </p:nvGrpSpPr>
        <p:grpSpPr>
          <a:xfrm>
            <a:off x="0" y="-327660"/>
            <a:ext cx="760784" cy="32766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0" name="组合 9"/>
          <p:cNvGrpSpPr/>
          <p:nvPr userDrawn="1"/>
        </p:nvGrpSpPr>
        <p:grpSpPr>
          <a:xfrm>
            <a:off x="0" y="0"/>
            <a:ext cx="9144000" cy="5143500"/>
            <a:chOff x="0" y="0"/>
            <a:chExt cx="12192000" cy="685800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grpSp>
        <p:nvGrpSpPr>
          <p:cNvPr id="11" name="组合 10"/>
          <p:cNvGrpSpPr/>
          <p:nvPr userDrawn="1"/>
        </p:nvGrpSpPr>
        <p:grpSpPr>
          <a:xfrm>
            <a:off x="-1" y="95491"/>
            <a:ext cx="9144001" cy="460094"/>
            <a:chOff x="-1" y="127322"/>
            <a:chExt cx="12192001" cy="613458"/>
          </a:xfrm>
        </p:grpSpPr>
        <p:cxnSp>
          <p:nvCxnSpPr>
            <p:cNvPr id="12" name="直接连接符 11"/>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 y="127322"/>
              <a:ext cx="150471" cy="613458"/>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5" name="矩形 14"/>
            <p:cNvSpPr/>
            <p:nvPr/>
          </p:nvSpPr>
          <p:spPr>
            <a:xfrm>
              <a:off x="196769" y="127322"/>
              <a:ext cx="150471" cy="613458"/>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grpSp>
      <p:grpSp>
        <p:nvGrpSpPr>
          <p:cNvPr id="16" name="组合 15"/>
          <p:cNvGrpSpPr/>
          <p:nvPr userDrawn="1"/>
        </p:nvGrpSpPr>
        <p:grpSpPr>
          <a:xfrm>
            <a:off x="1" y="4995975"/>
            <a:ext cx="9144000" cy="157032"/>
            <a:chOff x="1" y="6661300"/>
            <a:chExt cx="12192000" cy="209376"/>
          </a:xfrm>
          <a:solidFill>
            <a:srgbClr val="044622"/>
          </a:solidFill>
        </p:grpSpPr>
        <p:sp>
          <p:nvSpPr>
            <p:cNvPr id="17" name="矩形 16"/>
            <p:cNvSpPr/>
            <p:nvPr/>
          </p:nvSpPr>
          <p:spPr>
            <a:xfrm>
              <a:off x="1" y="6661300"/>
              <a:ext cx="12192000" cy="209376"/>
            </a:xfrm>
            <a:prstGeom prst="rect">
              <a:avLst/>
            </a:prstGeom>
            <a:solidFill>
              <a:srgbClr val="013A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8" name="箭头: V 形 17"/>
            <p:cNvSpPr/>
            <p:nvPr/>
          </p:nvSpPr>
          <p:spPr>
            <a:xfrm>
              <a:off x="12009022" y="6695086"/>
              <a:ext cx="128033" cy="141803"/>
            </a:xfrm>
            <a:prstGeom prst="chevron">
              <a:avLst/>
            </a:prstGeom>
            <a:grpFill/>
            <a:ln w="12700">
              <a:solidFill>
                <a:schemeClr val="bg1"/>
              </a:solidFill>
            </a:ln>
          </p:spPr>
          <p:txBody>
            <a:bodyPr vert="horz" wrap="square" lIns="121920" tIns="60960" rIns="121920" bIns="60960" numCol="1" anchor="t" anchorCtr="0" compatLnSpc="1"/>
            <a:lstStyle/>
            <a:p>
              <a:endParaRPr lang="zh-CN" altLang="en-US" sz="1583">
                <a:solidFill>
                  <a:schemeClr val="tx1"/>
                </a:solidFill>
                <a:latin typeface="微软雅黑" panose="020B0503020204020204" pitchFamily="34" charset="-122"/>
              </a:endParaRPr>
            </a:p>
          </p:txBody>
        </p:sp>
        <p:sp>
          <p:nvSpPr>
            <p:cNvPr id="19" name="箭头: V 形 18"/>
            <p:cNvSpPr/>
            <p:nvPr/>
          </p:nvSpPr>
          <p:spPr>
            <a:xfrm rot="10800000">
              <a:off x="37157" y="6695085"/>
              <a:ext cx="128033" cy="141803"/>
            </a:xfrm>
            <a:prstGeom prst="chevron">
              <a:avLst/>
            </a:prstGeom>
            <a:grpFill/>
            <a:ln w="12700">
              <a:solidFill>
                <a:schemeClr val="bg1"/>
              </a:solidFill>
            </a:ln>
          </p:spPr>
          <p:txBody>
            <a:bodyPr vert="horz" wrap="square" lIns="121920" tIns="60960" rIns="121920" bIns="60960" numCol="1" anchor="t" anchorCtr="0" compatLnSpc="1"/>
            <a:lstStyle/>
            <a:p>
              <a:endParaRPr lang="zh-CN" altLang="en-US" sz="1583">
                <a:solidFill>
                  <a:schemeClr val="tx1"/>
                </a:solidFill>
                <a:latin typeface="微软雅黑" panose="020B0503020204020204" pitchFamily="34" charset="-122"/>
              </a:endParaRPr>
            </a:p>
          </p:txBody>
        </p:sp>
      </p:grpSp>
      <p:sp>
        <p:nvSpPr>
          <p:cNvPr id="24" name="文本框 23"/>
          <p:cNvSpPr txBox="1"/>
          <p:nvPr userDrawn="1"/>
        </p:nvSpPr>
        <p:spPr>
          <a:xfrm>
            <a:off x="0" y="4693444"/>
            <a:ext cx="2714149" cy="300082"/>
          </a:xfrm>
          <a:prstGeom prst="rect">
            <a:avLst/>
          </a:prstGeom>
          <a:noFill/>
        </p:spPr>
        <p:txBody>
          <a:bodyPr wrap="square">
            <a:spAutoFit/>
          </a:bodyPr>
          <a:lstStyle/>
          <a:p>
            <a:r>
              <a:rPr lang="zh-CN" altLang="en-US" sz="1350" dirty="0">
                <a:solidFill>
                  <a:schemeClr val="accent1">
                    <a:lumMod val="100000"/>
                  </a:schemeClr>
                </a:solidFill>
                <a:latin typeface="方正舒体" panose="02010601030101010101" pitchFamily="2" charset="-122"/>
                <a:ea typeface="方正舒体" panose="02010601030101010101" pitchFamily="2" charset="-122"/>
              </a:rPr>
              <a:t>博文约礼</a:t>
            </a:r>
            <a:endParaRPr lang="zh-CN" altLang="en-US" sz="1350" dirty="0">
              <a:solidFill>
                <a:schemeClr val="accent1">
                  <a:lumMod val="100000"/>
                </a:schemeClr>
              </a:solidFill>
            </a:endParaRPr>
          </a:p>
        </p:txBody>
      </p:sp>
      <p:pic>
        <p:nvPicPr>
          <p:cNvPr id="20" name="图片 19"/>
          <p:cNvPicPr>
            <a:picLocks noChangeAspect="1"/>
          </p:cNvPicPr>
          <p:nvPr userDrawn="1"/>
        </p:nvPicPr>
        <p:blipFill rotWithShape="1">
          <a:blip r:embed="rId3">
            <a:extLst>
              <a:ext uri="{28A0092B-C50C-407E-A947-70E740481C1C}">
                <a14:useLocalDpi xmlns:a14="http://schemas.microsoft.com/office/drawing/2010/main" val="0"/>
              </a:ext>
            </a:extLst>
          </a:blip>
          <a:srcRect l="-30480" t="-5625" r="-403" b="-11325"/>
          <a:stretch>
            <a:fillRect/>
          </a:stretch>
        </p:blipFill>
        <p:spPr>
          <a:xfrm>
            <a:off x="5284503" y="83868"/>
            <a:ext cx="3770276" cy="483340"/>
          </a:xfrm>
          <a:prstGeom prst="rect">
            <a:avLst/>
          </a:prstGeom>
        </p:spPr>
      </p:pic>
    </p:spTree>
    <p:extLst>
      <p:ext uri="{BB962C8B-B14F-4D97-AF65-F5344CB8AC3E}">
        <p14:creationId xmlns:p14="http://schemas.microsoft.com/office/powerpoint/2010/main" val="3588937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grpSp>
        <p:nvGrpSpPr>
          <p:cNvPr id="10" name="组合 9"/>
          <p:cNvGrpSpPr/>
          <p:nvPr userDrawn="1"/>
        </p:nvGrpSpPr>
        <p:grpSpPr>
          <a:xfrm>
            <a:off x="0" y="5812"/>
            <a:ext cx="9144000" cy="5143500"/>
            <a:chOff x="0" y="0"/>
            <a:chExt cx="12192000" cy="685800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t="35117" b="22747"/>
          <a:stretch>
            <a:fillRect/>
          </a:stretch>
        </p:blipFill>
        <p:spPr>
          <a:xfrm>
            <a:off x="6486" y="-1774"/>
            <a:ext cx="9131028" cy="2573524"/>
          </a:xfrm>
          <a:prstGeom prst="rect">
            <a:avLst/>
          </a:prstGeom>
        </p:spPr>
      </p:pic>
      <p:sp>
        <p:nvSpPr>
          <p:cNvPr id="13" name="矩形 12"/>
          <p:cNvSpPr/>
          <p:nvPr userDrawn="1"/>
        </p:nvSpPr>
        <p:spPr>
          <a:xfrm>
            <a:off x="6486" y="-1775"/>
            <a:ext cx="9133725" cy="2573524"/>
          </a:xfrm>
          <a:prstGeom prst="rect">
            <a:avLst/>
          </a:prstGeom>
          <a:solidFill>
            <a:schemeClr val="accent1">
              <a:lumMod val="10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 name="组合 4"/>
          <p:cNvGrpSpPr/>
          <p:nvPr userDrawn="1"/>
        </p:nvGrpSpPr>
        <p:grpSpPr>
          <a:xfrm>
            <a:off x="0" y="-327660"/>
            <a:ext cx="760784" cy="32766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extLst>
      <p:ext uri="{BB962C8B-B14F-4D97-AF65-F5344CB8AC3E}">
        <p14:creationId xmlns:p14="http://schemas.microsoft.com/office/powerpoint/2010/main" val="1655919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grpSp>
        <p:nvGrpSpPr>
          <p:cNvPr id="11" name="组合 10"/>
          <p:cNvGrpSpPr/>
          <p:nvPr userDrawn="1"/>
        </p:nvGrpSpPr>
        <p:grpSpPr>
          <a:xfrm>
            <a:off x="0" y="0"/>
            <a:ext cx="9144000" cy="5143500"/>
            <a:chOff x="0" y="0"/>
            <a:chExt cx="12192000" cy="6858000"/>
          </a:xfrm>
        </p:grpSpPr>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3" name="矩形 12"/>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2" name="日期占位符 1"/>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t>‹#›</a:t>
            </a:fld>
            <a:endParaRPr lang="zh-CN" altLang="en-US"/>
          </a:p>
        </p:txBody>
      </p:sp>
      <p:grpSp>
        <p:nvGrpSpPr>
          <p:cNvPr id="5" name="组合 4"/>
          <p:cNvGrpSpPr/>
          <p:nvPr userDrawn="1"/>
        </p:nvGrpSpPr>
        <p:grpSpPr>
          <a:xfrm>
            <a:off x="0" y="-327660"/>
            <a:ext cx="760784" cy="32766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rcRect l="24078" r="24078"/>
          <a:stretch>
            <a:fillRect/>
          </a:stretch>
        </p:blipFill>
        <p:spPr>
          <a:xfrm>
            <a:off x="5320146" y="0"/>
            <a:ext cx="3823855" cy="5143500"/>
          </a:xfrm>
          <a:prstGeom prst="rect">
            <a:avLst/>
          </a:prstGeom>
        </p:spPr>
      </p:pic>
    </p:spTree>
    <p:extLst>
      <p:ext uri="{BB962C8B-B14F-4D97-AF65-F5344CB8AC3E}">
        <p14:creationId xmlns:p14="http://schemas.microsoft.com/office/powerpoint/2010/main" val="992865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t>‹#›</a:t>
            </a:fld>
            <a:endParaRPr lang="zh-CN" altLang="en-US"/>
          </a:p>
        </p:txBody>
      </p:sp>
      <p:sp>
        <p:nvSpPr>
          <p:cNvPr id="8" name="矩形 7"/>
          <p:cNvSpPr/>
          <p:nvPr userDrawn="1"/>
        </p:nvSpPr>
        <p:spPr>
          <a:xfrm>
            <a:off x="0" y="1563083"/>
            <a:ext cx="9144000" cy="2017334"/>
          </a:xfrm>
          <a:prstGeom prst="rect">
            <a:avLst/>
          </a:prstGeom>
          <a:solidFill>
            <a:schemeClr val="accent1">
              <a:lumMod val="10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5204821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4198641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4103359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352091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3843"/>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1328836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CF7FA-3782-D77F-704B-E8BF0E89742F}"/>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B2DAA1B1-22DB-BA17-5156-4E13CD6C356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BD8B1BE-9D2D-31C7-1CBA-1F7F825319C5}"/>
              </a:ext>
            </a:extLst>
          </p:cNvPr>
          <p:cNvSpPr>
            <a:spLocks noGrp="1"/>
          </p:cNvSpPr>
          <p:nvPr>
            <p:ph type="dt" sz="half" idx="10"/>
          </p:nvPr>
        </p:nvSpPr>
        <p:spPr/>
        <p:txBody>
          <a:bodyPr/>
          <a:lstStyle/>
          <a:p>
            <a:fld id="{5397A543-CB48-479E-BD11-3EAF410AF705}" type="datetimeFigureOut">
              <a:rPr lang="zh-CN" altLang="en-US" smtClean="0"/>
              <a:t>2025/5/21</a:t>
            </a:fld>
            <a:endParaRPr lang="zh-CN" altLang="en-US"/>
          </a:p>
        </p:txBody>
      </p:sp>
      <p:sp>
        <p:nvSpPr>
          <p:cNvPr id="5" name="页脚占位符 4">
            <a:extLst>
              <a:ext uri="{FF2B5EF4-FFF2-40B4-BE49-F238E27FC236}">
                <a16:creationId xmlns:a16="http://schemas.microsoft.com/office/drawing/2014/main" id="{3816EEE6-C1D6-B505-546D-35260A4D8B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7098BB-E19F-07D0-5D34-7C393AD83F32}"/>
              </a:ext>
            </a:extLst>
          </p:cNvPr>
          <p:cNvSpPr>
            <a:spLocks noGrp="1"/>
          </p:cNvSpPr>
          <p:nvPr>
            <p:ph type="sldNum" sz="quarter" idx="12"/>
          </p:nvPr>
        </p:nvSpPr>
        <p:spPr/>
        <p:txBody>
          <a:body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3256752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64F35-D598-FE86-445D-A10C17E0B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B7FF393-27C3-FE47-0500-E5D04CE2CF0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7D1631-D3BE-45F0-E34A-20414678722F}"/>
              </a:ext>
            </a:extLst>
          </p:cNvPr>
          <p:cNvSpPr>
            <a:spLocks noGrp="1"/>
          </p:cNvSpPr>
          <p:nvPr>
            <p:ph type="dt" sz="half" idx="10"/>
          </p:nvPr>
        </p:nvSpPr>
        <p:spPr/>
        <p:txBody>
          <a:bodyPr/>
          <a:lstStyle/>
          <a:p>
            <a:fld id="{5397A543-CB48-479E-BD11-3EAF410AF705}" type="datetimeFigureOut">
              <a:rPr lang="zh-CN" altLang="en-US" smtClean="0"/>
              <a:t>2025/5/21</a:t>
            </a:fld>
            <a:endParaRPr lang="zh-CN" altLang="en-US"/>
          </a:p>
        </p:txBody>
      </p:sp>
      <p:sp>
        <p:nvSpPr>
          <p:cNvPr id="5" name="页脚占位符 4">
            <a:extLst>
              <a:ext uri="{FF2B5EF4-FFF2-40B4-BE49-F238E27FC236}">
                <a16:creationId xmlns:a16="http://schemas.microsoft.com/office/drawing/2014/main" id="{D600116D-9C1C-545E-569F-1BE31E7799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99F20E-2AA3-2833-610F-AD2B1BC00ADA}"/>
              </a:ext>
            </a:extLst>
          </p:cNvPr>
          <p:cNvSpPr>
            <a:spLocks noGrp="1"/>
          </p:cNvSpPr>
          <p:nvPr>
            <p:ph type="sldNum" sz="quarter" idx="12"/>
          </p:nvPr>
        </p:nvSpPr>
        <p:spPr/>
        <p:txBody>
          <a:body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375423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737B1-9383-6FEB-5985-1B348DD71C6C}"/>
              </a:ext>
            </a:extLst>
          </p:cNvPr>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B289E5AA-B71F-70FD-BFFB-B2C5410E2254}"/>
              </a:ext>
            </a:extLst>
          </p:cNvPr>
          <p:cNvSpPr>
            <a:spLocks noGrp="1"/>
          </p:cNvSpPr>
          <p:nvPr>
            <p:ph type="body" idx="1"/>
          </p:nvPr>
        </p:nvSpPr>
        <p:spPr>
          <a:xfrm>
            <a:off x="623887"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96EEFC3-BBE6-40BD-36EE-27579B3F29D7}"/>
              </a:ext>
            </a:extLst>
          </p:cNvPr>
          <p:cNvSpPr>
            <a:spLocks noGrp="1"/>
          </p:cNvSpPr>
          <p:nvPr>
            <p:ph type="dt" sz="half" idx="10"/>
          </p:nvPr>
        </p:nvSpPr>
        <p:spPr/>
        <p:txBody>
          <a:bodyPr/>
          <a:lstStyle/>
          <a:p>
            <a:fld id="{5397A543-CB48-479E-BD11-3EAF410AF705}" type="datetimeFigureOut">
              <a:rPr lang="zh-CN" altLang="en-US" smtClean="0"/>
              <a:t>2025/5/21</a:t>
            </a:fld>
            <a:endParaRPr lang="zh-CN" altLang="en-US"/>
          </a:p>
        </p:txBody>
      </p:sp>
      <p:sp>
        <p:nvSpPr>
          <p:cNvPr id="5" name="页脚占位符 4">
            <a:extLst>
              <a:ext uri="{FF2B5EF4-FFF2-40B4-BE49-F238E27FC236}">
                <a16:creationId xmlns:a16="http://schemas.microsoft.com/office/drawing/2014/main" id="{4FA25CB5-73C0-CF67-7A00-DB58D4D053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7811AB-3447-C659-D760-EE62DE98400D}"/>
              </a:ext>
            </a:extLst>
          </p:cNvPr>
          <p:cNvSpPr>
            <a:spLocks noGrp="1"/>
          </p:cNvSpPr>
          <p:nvPr>
            <p:ph type="sldNum" sz="quarter" idx="12"/>
          </p:nvPr>
        </p:nvSpPr>
        <p:spPr/>
        <p:txBody>
          <a:body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1004467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70311-4935-350F-104F-6DA85DDF62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C3CC38-A460-4784-03CA-57E2CEEE84A0}"/>
              </a:ext>
            </a:extLst>
          </p:cNvPr>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1A0215A-9EA7-6E6F-AAC5-B3A397C0C9E7}"/>
              </a:ext>
            </a:extLst>
          </p:cNvPr>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58EAAF-C0D0-6A33-8112-73CF0D17117B}"/>
              </a:ext>
            </a:extLst>
          </p:cNvPr>
          <p:cNvSpPr>
            <a:spLocks noGrp="1"/>
          </p:cNvSpPr>
          <p:nvPr>
            <p:ph type="dt" sz="half" idx="10"/>
          </p:nvPr>
        </p:nvSpPr>
        <p:spPr/>
        <p:txBody>
          <a:bodyPr/>
          <a:lstStyle/>
          <a:p>
            <a:fld id="{5397A543-CB48-479E-BD11-3EAF410AF705}" type="datetimeFigureOut">
              <a:rPr lang="zh-CN" altLang="en-US" smtClean="0"/>
              <a:t>2025/5/21</a:t>
            </a:fld>
            <a:endParaRPr lang="zh-CN" altLang="en-US"/>
          </a:p>
        </p:txBody>
      </p:sp>
      <p:sp>
        <p:nvSpPr>
          <p:cNvPr id="6" name="页脚占位符 5">
            <a:extLst>
              <a:ext uri="{FF2B5EF4-FFF2-40B4-BE49-F238E27FC236}">
                <a16:creationId xmlns:a16="http://schemas.microsoft.com/office/drawing/2014/main" id="{ABD18B32-BD79-1B07-584E-55A27C55B6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92FC645-27AF-EC9E-8D37-3F454B84749E}"/>
              </a:ext>
            </a:extLst>
          </p:cNvPr>
          <p:cNvSpPr>
            <a:spLocks noGrp="1"/>
          </p:cNvSpPr>
          <p:nvPr>
            <p:ph type="sldNum" sz="quarter" idx="12"/>
          </p:nvPr>
        </p:nvSpPr>
        <p:spPr/>
        <p:txBody>
          <a:body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8091289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29BEA-4326-5B32-F760-E5B2836672E0}"/>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E3C556E-DE25-34C4-FC70-849A02AF498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8135189-958B-206E-DCF4-A196C1DEE85F}"/>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9434951-F7BE-963C-A815-34DC1BA474A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E58DA00-0B8F-C8EF-A3C1-09B77A194F6E}"/>
              </a:ext>
            </a:extLst>
          </p:cNvPr>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C92C836-D272-2AB8-F8D5-C7967DA969B5}"/>
              </a:ext>
            </a:extLst>
          </p:cNvPr>
          <p:cNvSpPr>
            <a:spLocks noGrp="1"/>
          </p:cNvSpPr>
          <p:nvPr>
            <p:ph type="dt" sz="half" idx="10"/>
          </p:nvPr>
        </p:nvSpPr>
        <p:spPr/>
        <p:txBody>
          <a:bodyPr/>
          <a:lstStyle/>
          <a:p>
            <a:fld id="{5397A543-CB48-479E-BD11-3EAF410AF705}" type="datetimeFigureOut">
              <a:rPr lang="zh-CN" altLang="en-US" smtClean="0"/>
              <a:t>2025/5/21</a:t>
            </a:fld>
            <a:endParaRPr lang="zh-CN" altLang="en-US"/>
          </a:p>
        </p:txBody>
      </p:sp>
      <p:sp>
        <p:nvSpPr>
          <p:cNvPr id="8" name="页脚占位符 7">
            <a:extLst>
              <a:ext uri="{FF2B5EF4-FFF2-40B4-BE49-F238E27FC236}">
                <a16:creationId xmlns:a16="http://schemas.microsoft.com/office/drawing/2014/main" id="{AB60298B-6D67-9093-FF27-8AF411C31E3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458CB08-4801-CB15-14A6-11541EDCAAD2}"/>
              </a:ext>
            </a:extLst>
          </p:cNvPr>
          <p:cNvSpPr>
            <a:spLocks noGrp="1"/>
          </p:cNvSpPr>
          <p:nvPr>
            <p:ph type="sldNum" sz="quarter" idx="12"/>
          </p:nvPr>
        </p:nvSpPr>
        <p:spPr/>
        <p:txBody>
          <a:body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6273074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DF79B-038D-4873-9EC7-B4EC3CCF05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E3C2EE3-130C-5F58-35D6-080D371FA576}"/>
              </a:ext>
            </a:extLst>
          </p:cNvPr>
          <p:cNvSpPr>
            <a:spLocks noGrp="1"/>
          </p:cNvSpPr>
          <p:nvPr>
            <p:ph type="dt" sz="half" idx="10"/>
          </p:nvPr>
        </p:nvSpPr>
        <p:spPr/>
        <p:txBody>
          <a:bodyPr/>
          <a:lstStyle/>
          <a:p>
            <a:fld id="{5397A543-CB48-479E-BD11-3EAF410AF705}" type="datetimeFigureOut">
              <a:rPr lang="zh-CN" altLang="en-US" smtClean="0"/>
              <a:t>2025/5/21</a:t>
            </a:fld>
            <a:endParaRPr lang="zh-CN" altLang="en-US"/>
          </a:p>
        </p:txBody>
      </p:sp>
      <p:sp>
        <p:nvSpPr>
          <p:cNvPr id="4" name="页脚占位符 3">
            <a:extLst>
              <a:ext uri="{FF2B5EF4-FFF2-40B4-BE49-F238E27FC236}">
                <a16:creationId xmlns:a16="http://schemas.microsoft.com/office/drawing/2014/main" id="{C4B2B918-F66D-4F83-DEFE-C2E3224BD50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85F34A-E3EC-485B-7BD4-75234867B083}"/>
              </a:ext>
            </a:extLst>
          </p:cNvPr>
          <p:cNvSpPr>
            <a:spLocks noGrp="1"/>
          </p:cNvSpPr>
          <p:nvPr>
            <p:ph type="sldNum" sz="quarter" idx="12"/>
          </p:nvPr>
        </p:nvSpPr>
        <p:spPr/>
        <p:txBody>
          <a:body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36904995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39AEA1-93D0-C319-B38C-AE646C6D5C11}"/>
              </a:ext>
            </a:extLst>
          </p:cNvPr>
          <p:cNvSpPr>
            <a:spLocks noGrp="1"/>
          </p:cNvSpPr>
          <p:nvPr>
            <p:ph type="dt" sz="half" idx="10"/>
          </p:nvPr>
        </p:nvSpPr>
        <p:spPr/>
        <p:txBody>
          <a:bodyPr/>
          <a:lstStyle/>
          <a:p>
            <a:fld id="{5397A543-CB48-479E-BD11-3EAF410AF705}" type="datetimeFigureOut">
              <a:rPr lang="zh-CN" altLang="en-US" smtClean="0"/>
              <a:t>2025/5/21</a:t>
            </a:fld>
            <a:endParaRPr lang="zh-CN" altLang="en-US"/>
          </a:p>
        </p:txBody>
      </p:sp>
      <p:sp>
        <p:nvSpPr>
          <p:cNvPr id="3" name="页脚占位符 2">
            <a:extLst>
              <a:ext uri="{FF2B5EF4-FFF2-40B4-BE49-F238E27FC236}">
                <a16:creationId xmlns:a16="http://schemas.microsoft.com/office/drawing/2014/main" id="{1F27B6C4-CED0-673A-DA28-C0A218293CE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4EFDAFC-85CA-0CE8-0DF8-0E0D80A3A766}"/>
              </a:ext>
            </a:extLst>
          </p:cNvPr>
          <p:cNvSpPr>
            <a:spLocks noGrp="1"/>
          </p:cNvSpPr>
          <p:nvPr>
            <p:ph type="sldNum" sz="quarter" idx="12"/>
          </p:nvPr>
        </p:nvSpPr>
        <p:spPr/>
        <p:txBody>
          <a:body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10252021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CD7CD-644E-6D2C-191D-78DF27F83D5B}"/>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EFDAA957-D7D9-5114-2DC9-0788A54682A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A5AE927-C140-1480-988B-B201E4DED73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499D62D-52BD-03BF-B76D-1A5FA64DE880}"/>
              </a:ext>
            </a:extLst>
          </p:cNvPr>
          <p:cNvSpPr>
            <a:spLocks noGrp="1"/>
          </p:cNvSpPr>
          <p:nvPr>
            <p:ph type="dt" sz="half" idx="10"/>
          </p:nvPr>
        </p:nvSpPr>
        <p:spPr/>
        <p:txBody>
          <a:bodyPr/>
          <a:lstStyle/>
          <a:p>
            <a:fld id="{5397A543-CB48-479E-BD11-3EAF410AF705}" type="datetimeFigureOut">
              <a:rPr lang="zh-CN" altLang="en-US" smtClean="0"/>
              <a:t>2025/5/21</a:t>
            </a:fld>
            <a:endParaRPr lang="zh-CN" altLang="en-US"/>
          </a:p>
        </p:txBody>
      </p:sp>
      <p:sp>
        <p:nvSpPr>
          <p:cNvPr id="6" name="页脚占位符 5">
            <a:extLst>
              <a:ext uri="{FF2B5EF4-FFF2-40B4-BE49-F238E27FC236}">
                <a16:creationId xmlns:a16="http://schemas.microsoft.com/office/drawing/2014/main" id="{606F72D2-5428-CBA5-587F-FCAE034795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FE16DC-95C7-AECA-A128-B20BC166E613}"/>
              </a:ext>
            </a:extLst>
          </p:cNvPr>
          <p:cNvSpPr>
            <a:spLocks noGrp="1"/>
          </p:cNvSpPr>
          <p:nvPr>
            <p:ph type="sldNum" sz="quarter" idx="12"/>
          </p:nvPr>
        </p:nvSpPr>
        <p:spPr/>
        <p:txBody>
          <a:body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15368189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BE4B8-7A10-6903-9859-B8CE1776C689}"/>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402B8038-9977-25D3-9591-60741704965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01B58D0B-13FD-25E7-DE58-4A4109B2F47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F5A31EF-F68C-E1EB-A06D-BE524B23B581}"/>
              </a:ext>
            </a:extLst>
          </p:cNvPr>
          <p:cNvSpPr>
            <a:spLocks noGrp="1"/>
          </p:cNvSpPr>
          <p:nvPr>
            <p:ph type="dt" sz="half" idx="10"/>
          </p:nvPr>
        </p:nvSpPr>
        <p:spPr/>
        <p:txBody>
          <a:bodyPr/>
          <a:lstStyle/>
          <a:p>
            <a:fld id="{5397A543-CB48-479E-BD11-3EAF410AF705}" type="datetimeFigureOut">
              <a:rPr lang="zh-CN" altLang="en-US" smtClean="0"/>
              <a:t>2025/5/21</a:t>
            </a:fld>
            <a:endParaRPr lang="zh-CN" altLang="en-US"/>
          </a:p>
        </p:txBody>
      </p:sp>
      <p:sp>
        <p:nvSpPr>
          <p:cNvPr id="6" name="页脚占位符 5">
            <a:extLst>
              <a:ext uri="{FF2B5EF4-FFF2-40B4-BE49-F238E27FC236}">
                <a16:creationId xmlns:a16="http://schemas.microsoft.com/office/drawing/2014/main" id="{35FE7806-B743-444B-4E95-A18ECE2D79C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77B851-A23A-C618-1616-6D56D72D89F7}"/>
              </a:ext>
            </a:extLst>
          </p:cNvPr>
          <p:cNvSpPr>
            <a:spLocks noGrp="1"/>
          </p:cNvSpPr>
          <p:nvPr>
            <p:ph type="sldNum" sz="quarter" idx="12"/>
          </p:nvPr>
        </p:nvSpPr>
        <p:spPr/>
        <p:txBody>
          <a:body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33600229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2826F-C069-2A4D-4C0D-A2D5FFA6F88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0EAF500-4637-A9E6-122E-8A7AA00F7AC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87056B-7B6E-141A-A0F0-CC6590C6AA2A}"/>
              </a:ext>
            </a:extLst>
          </p:cNvPr>
          <p:cNvSpPr>
            <a:spLocks noGrp="1"/>
          </p:cNvSpPr>
          <p:nvPr>
            <p:ph type="dt" sz="half" idx="10"/>
          </p:nvPr>
        </p:nvSpPr>
        <p:spPr/>
        <p:txBody>
          <a:bodyPr/>
          <a:lstStyle/>
          <a:p>
            <a:fld id="{5397A543-CB48-479E-BD11-3EAF410AF705}" type="datetimeFigureOut">
              <a:rPr lang="zh-CN" altLang="en-US" smtClean="0"/>
              <a:t>2025/5/21</a:t>
            </a:fld>
            <a:endParaRPr lang="zh-CN" altLang="en-US"/>
          </a:p>
        </p:txBody>
      </p:sp>
      <p:sp>
        <p:nvSpPr>
          <p:cNvPr id="5" name="页脚占位符 4">
            <a:extLst>
              <a:ext uri="{FF2B5EF4-FFF2-40B4-BE49-F238E27FC236}">
                <a16:creationId xmlns:a16="http://schemas.microsoft.com/office/drawing/2014/main" id="{574A6790-2A1F-C581-DFF9-B5B11E6158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A814D9-C9CC-CEF6-8FBA-D92B55142D64}"/>
              </a:ext>
            </a:extLst>
          </p:cNvPr>
          <p:cNvSpPr>
            <a:spLocks noGrp="1"/>
          </p:cNvSpPr>
          <p:nvPr>
            <p:ph type="sldNum" sz="quarter" idx="12"/>
          </p:nvPr>
        </p:nvSpPr>
        <p:spPr/>
        <p:txBody>
          <a:body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33517050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67B5BB-6436-275F-92A0-5F8DF71D87F7}"/>
              </a:ext>
            </a:extLst>
          </p:cNvPr>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E4895FC-5E5C-EA84-C2EF-27DF4B14B210}"/>
              </a:ext>
            </a:extLst>
          </p:cNvPr>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FCBFBA-9D27-6E47-A0C6-FC7F25C61B2B}"/>
              </a:ext>
            </a:extLst>
          </p:cNvPr>
          <p:cNvSpPr>
            <a:spLocks noGrp="1"/>
          </p:cNvSpPr>
          <p:nvPr>
            <p:ph type="dt" sz="half" idx="10"/>
          </p:nvPr>
        </p:nvSpPr>
        <p:spPr/>
        <p:txBody>
          <a:bodyPr/>
          <a:lstStyle/>
          <a:p>
            <a:fld id="{5397A543-CB48-479E-BD11-3EAF410AF705}" type="datetimeFigureOut">
              <a:rPr lang="zh-CN" altLang="en-US" smtClean="0"/>
              <a:t>2025/5/21</a:t>
            </a:fld>
            <a:endParaRPr lang="zh-CN" altLang="en-US"/>
          </a:p>
        </p:txBody>
      </p:sp>
      <p:sp>
        <p:nvSpPr>
          <p:cNvPr id="5" name="页脚占位符 4">
            <a:extLst>
              <a:ext uri="{FF2B5EF4-FFF2-40B4-BE49-F238E27FC236}">
                <a16:creationId xmlns:a16="http://schemas.microsoft.com/office/drawing/2014/main" id="{B5B2173F-0EA9-B4DD-425C-BEDC7A1545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62ACC9-B5DC-43E5-42F9-E58F6E15B234}"/>
              </a:ext>
            </a:extLst>
          </p:cNvPr>
          <p:cNvSpPr>
            <a:spLocks noGrp="1"/>
          </p:cNvSpPr>
          <p:nvPr>
            <p:ph type="sldNum" sz="quarter" idx="12"/>
          </p:nvPr>
        </p:nvSpPr>
        <p:spPr/>
        <p:txBody>
          <a:body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4287782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2291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56DD26-32A4-2A43-990A-6F7E5E73786E}"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345023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79360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305616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020750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127912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082246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23413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942525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232130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6752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56DD26-32A4-2A43-990A-6F7E5E73786E}" type="datetimeFigureOut">
              <a:rPr lang="en-US" smtClean="0"/>
              <a:t>5/21/25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25335"/>
          <a:stretch>
            <a:fillRect/>
          </a:stretch>
        </p:blipFill>
        <p:spPr>
          <a:xfrm>
            <a:off x="3659060" y="-10383"/>
            <a:ext cx="5644349" cy="5153883"/>
          </a:xfrm>
          <a:prstGeom prst="rect">
            <a:avLst/>
          </a:prstGeom>
        </p:spPr>
      </p:pic>
      <p:sp>
        <p:nvSpPr>
          <p:cNvPr id="15" name="任意多边形: 形状 14"/>
          <p:cNvSpPr/>
          <p:nvPr userDrawn="1"/>
        </p:nvSpPr>
        <p:spPr>
          <a:xfrm>
            <a:off x="1" y="-10383"/>
            <a:ext cx="6788488" cy="5153883"/>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userDrawn="1"/>
        </p:nvSpPr>
        <p:spPr>
          <a:xfrm>
            <a:off x="0" y="-10383"/>
            <a:ext cx="6581775" cy="5153883"/>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p:cNvSpPr>
            <a:spLocks noGrp="1"/>
          </p:cNvSpPr>
          <p:nvPr>
            <p:ph type="title" hasCustomPrompt="1"/>
          </p:nvPr>
        </p:nvSpPr>
        <p:spPr>
          <a:xfrm>
            <a:off x="802171" y="1306915"/>
            <a:ext cx="5644349" cy="1342439"/>
          </a:xfrm>
          <a:prstGeom prst="rect">
            <a:avLst/>
          </a:prstGeom>
        </p:spPr>
        <p:txBody>
          <a:bodyPr anchor="t">
            <a:noAutofit/>
          </a:bodyPr>
          <a:lstStyle>
            <a:lvl1pPr algn="l">
              <a:lnSpc>
                <a:spcPct val="100000"/>
              </a:lnSpc>
              <a:defRPr sz="4050" b="1" spc="225">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802171" y="2811617"/>
            <a:ext cx="5200427" cy="448866"/>
          </a:xfrm>
          <a:prstGeom prst="rect">
            <a:avLst/>
          </a:prstGeom>
        </p:spPr>
        <p:txBody>
          <a:bodyPr anchor="ctr"/>
          <a:lstStyle>
            <a:lvl1pPr marL="0" indent="0" algn="l">
              <a:lnSpc>
                <a:spcPct val="100000"/>
              </a:lnSpc>
              <a:buNone/>
              <a:defRPr sz="1350" b="0" spc="225">
                <a:solidFill>
                  <a:schemeClr val="bg1"/>
                </a:solidFill>
              </a:defRPr>
            </a:lvl1pPr>
          </a:lstStyle>
          <a:p>
            <a:pPr lvl="0"/>
            <a:r>
              <a:rPr lang="zh-CN" altLang="en-US"/>
              <a:t>单击此处编辑母版文本样式</a:t>
            </a:r>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3181" y="218670"/>
            <a:ext cx="1933491" cy="635620"/>
          </a:xfrm>
          <a:prstGeom prst="rect">
            <a:avLst/>
          </a:prstGeom>
        </p:spPr>
      </p:pic>
      <p:grpSp>
        <p:nvGrpSpPr>
          <p:cNvPr id="21" name="组合 20"/>
          <p:cNvGrpSpPr/>
          <p:nvPr userDrawn="1"/>
        </p:nvGrpSpPr>
        <p:grpSpPr>
          <a:xfrm>
            <a:off x="857062" y="4039421"/>
            <a:ext cx="2171888" cy="560981"/>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490786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02">
    <p:spTree>
      <p:nvGrpSpPr>
        <p:cNvPr id="1" name=""/>
        <p:cNvGrpSpPr/>
        <p:nvPr/>
      </p:nvGrpSpPr>
      <p:grpSpPr>
        <a:xfrm>
          <a:off x="0" y="0"/>
          <a:ext cx="0" cy="0"/>
          <a:chOff x="0" y="0"/>
          <a:chExt cx="0" cy="0"/>
        </a:xfrm>
      </p:grpSpPr>
      <p:pic>
        <p:nvPicPr>
          <p:cNvPr id="14" name="图片占位符 5"/>
          <p:cNvPicPr>
            <a:picLocks noChangeAspect="1"/>
          </p:cNvPicPr>
          <p:nvPr userDrawn="1"/>
        </p:nvPicPr>
        <p:blipFill>
          <a:blip r:embed="rId2" cstate="print">
            <a:extLst>
              <a:ext uri="{28A0092B-C50C-407E-A947-70E740481C1C}">
                <a14:useLocalDpi xmlns:a14="http://schemas.microsoft.com/office/drawing/2010/main" val="0"/>
              </a:ext>
            </a:extLst>
          </a:blip>
          <a:srcRect t="356" b="356"/>
          <a:stretch>
            <a:fillRect/>
          </a:stretch>
        </p:blipFill>
        <p:spPr>
          <a:xfrm>
            <a:off x="3952874" y="-10383"/>
            <a:ext cx="5191125" cy="5153883"/>
          </a:xfrm>
          <a:prstGeom prst="rect">
            <a:avLst/>
          </a:prstGeom>
        </p:spPr>
      </p:pic>
      <p:sp>
        <p:nvSpPr>
          <p:cNvPr id="15" name="任意多边形: 形状 14"/>
          <p:cNvSpPr/>
          <p:nvPr userDrawn="1"/>
        </p:nvSpPr>
        <p:spPr>
          <a:xfrm>
            <a:off x="1" y="-10383"/>
            <a:ext cx="6788488" cy="5153883"/>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userDrawn="1"/>
        </p:nvSpPr>
        <p:spPr>
          <a:xfrm>
            <a:off x="0" y="-10383"/>
            <a:ext cx="6581775" cy="5153883"/>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p:cNvSpPr>
            <a:spLocks noGrp="1"/>
          </p:cNvSpPr>
          <p:nvPr>
            <p:ph type="title" hasCustomPrompt="1"/>
          </p:nvPr>
        </p:nvSpPr>
        <p:spPr>
          <a:xfrm>
            <a:off x="802171" y="1306915"/>
            <a:ext cx="5644349" cy="1342439"/>
          </a:xfrm>
          <a:prstGeom prst="rect">
            <a:avLst/>
          </a:prstGeom>
        </p:spPr>
        <p:txBody>
          <a:bodyPr anchor="t">
            <a:noAutofit/>
          </a:bodyPr>
          <a:lstStyle>
            <a:lvl1pPr algn="l">
              <a:lnSpc>
                <a:spcPct val="100000"/>
              </a:lnSpc>
              <a:defRPr sz="4050" b="1" spc="225">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802171" y="2811617"/>
            <a:ext cx="5200427" cy="448866"/>
          </a:xfrm>
          <a:prstGeom prst="rect">
            <a:avLst/>
          </a:prstGeom>
        </p:spPr>
        <p:txBody>
          <a:bodyPr anchor="ctr"/>
          <a:lstStyle>
            <a:lvl1pPr marL="0" indent="0" algn="l">
              <a:lnSpc>
                <a:spcPct val="100000"/>
              </a:lnSpc>
              <a:buNone/>
              <a:defRPr sz="1350" b="0" spc="225">
                <a:solidFill>
                  <a:schemeClr val="bg1"/>
                </a:solidFill>
              </a:defRPr>
            </a:lvl1pPr>
          </a:lstStyle>
          <a:p>
            <a:pPr lvl="0"/>
            <a:r>
              <a:rPr lang="zh-CN" altLang="en-US"/>
              <a:t>单击此处编辑母版文本样式</a:t>
            </a:r>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3181" y="218670"/>
            <a:ext cx="1933491" cy="635620"/>
          </a:xfrm>
          <a:prstGeom prst="rect">
            <a:avLst/>
          </a:prstGeom>
        </p:spPr>
      </p:pic>
      <p:grpSp>
        <p:nvGrpSpPr>
          <p:cNvPr id="21" name="组合 20"/>
          <p:cNvGrpSpPr/>
          <p:nvPr userDrawn="1"/>
        </p:nvGrpSpPr>
        <p:grpSpPr>
          <a:xfrm>
            <a:off x="857062" y="4039421"/>
            <a:ext cx="2171888" cy="560981"/>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5991709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03">
    <p:spTree>
      <p:nvGrpSpPr>
        <p:cNvPr id="1" name=""/>
        <p:cNvGrpSpPr/>
        <p:nvPr/>
      </p:nvGrpSpPr>
      <p:grpSpPr>
        <a:xfrm>
          <a:off x="0" y="0"/>
          <a:ext cx="0" cy="0"/>
          <a:chOff x="0" y="0"/>
          <a:chExt cx="0" cy="0"/>
        </a:xfrm>
      </p:grpSpPr>
      <p:pic>
        <p:nvPicPr>
          <p:cNvPr id="14" name="图片占位符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60237" y="-10383"/>
            <a:ext cx="6883763" cy="5162822"/>
          </a:xfrm>
          <a:prstGeom prst="rect">
            <a:avLst/>
          </a:prstGeom>
        </p:spPr>
      </p:pic>
      <p:sp>
        <p:nvSpPr>
          <p:cNvPr id="15" name="任意多边形: 形状 14"/>
          <p:cNvSpPr/>
          <p:nvPr userDrawn="1"/>
        </p:nvSpPr>
        <p:spPr>
          <a:xfrm>
            <a:off x="1" y="-10383"/>
            <a:ext cx="6788488" cy="5153883"/>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userDrawn="1"/>
        </p:nvSpPr>
        <p:spPr>
          <a:xfrm>
            <a:off x="0" y="-10383"/>
            <a:ext cx="6581775" cy="5153883"/>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p:cNvSpPr>
            <a:spLocks noGrp="1"/>
          </p:cNvSpPr>
          <p:nvPr>
            <p:ph type="title" hasCustomPrompt="1"/>
          </p:nvPr>
        </p:nvSpPr>
        <p:spPr>
          <a:xfrm>
            <a:off x="802171" y="1306915"/>
            <a:ext cx="5644349" cy="1342439"/>
          </a:xfrm>
          <a:prstGeom prst="rect">
            <a:avLst/>
          </a:prstGeom>
        </p:spPr>
        <p:txBody>
          <a:bodyPr anchor="t">
            <a:noAutofit/>
          </a:bodyPr>
          <a:lstStyle>
            <a:lvl1pPr algn="l">
              <a:lnSpc>
                <a:spcPct val="100000"/>
              </a:lnSpc>
              <a:defRPr sz="4050" b="1" spc="225">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802171" y="2811617"/>
            <a:ext cx="5200427" cy="448866"/>
          </a:xfrm>
          <a:prstGeom prst="rect">
            <a:avLst/>
          </a:prstGeom>
        </p:spPr>
        <p:txBody>
          <a:bodyPr anchor="ctr"/>
          <a:lstStyle>
            <a:lvl1pPr marL="0" indent="0" algn="l">
              <a:lnSpc>
                <a:spcPct val="100000"/>
              </a:lnSpc>
              <a:buNone/>
              <a:defRPr sz="1350" b="0" spc="225">
                <a:solidFill>
                  <a:schemeClr val="bg1"/>
                </a:solidFill>
              </a:defRPr>
            </a:lvl1pPr>
          </a:lstStyle>
          <a:p>
            <a:pPr lvl="0"/>
            <a:r>
              <a:rPr lang="zh-CN" altLang="en-US"/>
              <a:t>单击此处编辑母版文本样式</a:t>
            </a:r>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3181" y="218670"/>
            <a:ext cx="1933491" cy="635620"/>
          </a:xfrm>
          <a:prstGeom prst="rect">
            <a:avLst/>
          </a:prstGeom>
        </p:spPr>
      </p:pic>
      <p:grpSp>
        <p:nvGrpSpPr>
          <p:cNvPr id="21" name="组合 20"/>
          <p:cNvGrpSpPr/>
          <p:nvPr userDrawn="1"/>
        </p:nvGrpSpPr>
        <p:grpSpPr>
          <a:xfrm>
            <a:off x="857062" y="4039421"/>
            <a:ext cx="2171888" cy="560981"/>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2455334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val="0"/>
              </a:ext>
            </a:extLst>
          </a:blip>
          <a:srcRect t="27855" r="14757"/>
          <a:stretch>
            <a:fillRect/>
          </a:stretch>
        </p:blipFill>
        <p:spPr>
          <a:xfrm>
            <a:off x="9713" y="-10383"/>
            <a:ext cx="9134286" cy="5153883"/>
          </a:xfrm>
          <a:prstGeom prst="rect">
            <a:avLst/>
          </a:prstGeom>
        </p:spPr>
      </p:pic>
      <p:sp>
        <p:nvSpPr>
          <p:cNvPr id="15" name="任意多边形: 形状 14"/>
          <p:cNvSpPr/>
          <p:nvPr userDrawn="1"/>
        </p:nvSpPr>
        <p:spPr>
          <a:xfrm>
            <a:off x="1" y="-10383"/>
            <a:ext cx="6788488" cy="5153883"/>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userDrawn="1"/>
        </p:nvSpPr>
        <p:spPr>
          <a:xfrm>
            <a:off x="0" y="-10383"/>
            <a:ext cx="6581775" cy="5153883"/>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p:cNvSpPr>
            <a:spLocks noGrp="1"/>
          </p:cNvSpPr>
          <p:nvPr>
            <p:ph type="title" hasCustomPrompt="1"/>
          </p:nvPr>
        </p:nvSpPr>
        <p:spPr>
          <a:xfrm>
            <a:off x="802171" y="1306915"/>
            <a:ext cx="5644349" cy="1342439"/>
          </a:xfrm>
          <a:prstGeom prst="rect">
            <a:avLst/>
          </a:prstGeom>
        </p:spPr>
        <p:txBody>
          <a:bodyPr anchor="t">
            <a:noAutofit/>
          </a:bodyPr>
          <a:lstStyle>
            <a:lvl1pPr algn="l">
              <a:lnSpc>
                <a:spcPct val="100000"/>
              </a:lnSpc>
              <a:defRPr sz="4050" b="1" spc="225">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802171" y="2811617"/>
            <a:ext cx="5200427" cy="448866"/>
          </a:xfrm>
          <a:prstGeom prst="rect">
            <a:avLst/>
          </a:prstGeom>
        </p:spPr>
        <p:txBody>
          <a:bodyPr anchor="ctr"/>
          <a:lstStyle>
            <a:lvl1pPr marL="0" indent="0" algn="l">
              <a:lnSpc>
                <a:spcPct val="100000"/>
              </a:lnSpc>
              <a:buNone/>
              <a:defRPr sz="1350" b="0" spc="225">
                <a:solidFill>
                  <a:schemeClr val="bg1"/>
                </a:solidFill>
              </a:defRPr>
            </a:lvl1pPr>
          </a:lstStyle>
          <a:p>
            <a:pPr lvl="0"/>
            <a:r>
              <a:rPr lang="zh-CN" altLang="en-US"/>
              <a:t>单击此处编辑母版文本样式</a:t>
            </a:r>
          </a:p>
        </p:txBody>
      </p:sp>
      <p:pic>
        <p:nvPicPr>
          <p:cNvPr id="20" name="图片 19"/>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3181" y="218670"/>
            <a:ext cx="1933491" cy="635620"/>
          </a:xfrm>
          <a:prstGeom prst="rect">
            <a:avLst/>
          </a:prstGeom>
        </p:spPr>
      </p:pic>
      <p:grpSp>
        <p:nvGrpSpPr>
          <p:cNvPr id="21" name="组合 20"/>
          <p:cNvGrpSpPr/>
          <p:nvPr userDrawn="1"/>
        </p:nvGrpSpPr>
        <p:grpSpPr>
          <a:xfrm>
            <a:off x="857062" y="4039421"/>
            <a:ext cx="2171888" cy="560981"/>
            <a:chOff x="1142749" y="5535283"/>
            <a:chExt cx="2895851" cy="747975"/>
          </a:xfrm>
        </p:grpSpPr>
        <p:pic>
          <p:nvPicPr>
            <p:cNvPr id="25" name="图片 24"/>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40117825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面-05">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65" y="0"/>
            <a:ext cx="9118670" cy="5143500"/>
          </a:xfrm>
          <a:prstGeom prst="rect">
            <a:avLst/>
          </a:prstGeom>
        </p:spPr>
      </p:pic>
      <p:sp>
        <p:nvSpPr>
          <p:cNvPr id="15" name="任意多边形: 形状 14"/>
          <p:cNvSpPr/>
          <p:nvPr userDrawn="1"/>
        </p:nvSpPr>
        <p:spPr>
          <a:xfrm>
            <a:off x="1" y="-10383"/>
            <a:ext cx="6788488" cy="5153883"/>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任意多边形: 形状 15"/>
          <p:cNvSpPr/>
          <p:nvPr userDrawn="1"/>
        </p:nvSpPr>
        <p:spPr>
          <a:xfrm>
            <a:off x="0" y="-10383"/>
            <a:ext cx="6581775" cy="5153883"/>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标题 1"/>
          <p:cNvSpPr>
            <a:spLocks noGrp="1"/>
          </p:cNvSpPr>
          <p:nvPr>
            <p:ph type="title" hasCustomPrompt="1"/>
          </p:nvPr>
        </p:nvSpPr>
        <p:spPr>
          <a:xfrm>
            <a:off x="802171" y="1306915"/>
            <a:ext cx="5644349" cy="1342439"/>
          </a:xfrm>
          <a:prstGeom prst="rect">
            <a:avLst/>
          </a:prstGeom>
        </p:spPr>
        <p:txBody>
          <a:bodyPr anchor="t">
            <a:noAutofit/>
          </a:bodyPr>
          <a:lstStyle>
            <a:lvl1pPr algn="l">
              <a:lnSpc>
                <a:spcPct val="100000"/>
              </a:lnSpc>
              <a:defRPr sz="4050" b="1" spc="225">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802171" y="2811617"/>
            <a:ext cx="5200427" cy="448866"/>
          </a:xfrm>
          <a:prstGeom prst="rect">
            <a:avLst/>
          </a:prstGeom>
        </p:spPr>
        <p:txBody>
          <a:bodyPr anchor="ctr"/>
          <a:lstStyle>
            <a:lvl1pPr marL="0" indent="0" algn="l">
              <a:lnSpc>
                <a:spcPct val="100000"/>
              </a:lnSpc>
              <a:buNone/>
              <a:defRPr sz="1350" b="0" spc="225">
                <a:solidFill>
                  <a:schemeClr val="bg1"/>
                </a:solidFill>
              </a:defRPr>
            </a:lvl1pPr>
          </a:lstStyle>
          <a:p>
            <a:pPr lvl="0"/>
            <a:r>
              <a:rPr lang="zh-CN" altLang="en-US"/>
              <a:t>单击此处编辑母版文本样式</a:t>
            </a:r>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3181" y="218670"/>
            <a:ext cx="1933491" cy="635620"/>
          </a:xfrm>
          <a:prstGeom prst="rect">
            <a:avLst/>
          </a:prstGeom>
        </p:spPr>
      </p:pic>
      <p:grpSp>
        <p:nvGrpSpPr>
          <p:cNvPr id="21" name="组合 20"/>
          <p:cNvGrpSpPr/>
          <p:nvPr userDrawn="1"/>
        </p:nvGrpSpPr>
        <p:grpSpPr>
          <a:xfrm>
            <a:off x="857062" y="4039421"/>
            <a:ext cx="2171888" cy="560981"/>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4000266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690953" y="1569939"/>
            <a:ext cx="1711821" cy="585788"/>
          </a:xfrm>
          <a:prstGeom prst="rect">
            <a:avLst/>
          </a:prstGeom>
        </p:spPr>
        <p:txBody>
          <a:bodyPr vert="horz" rtlCol="0" anchor="t" anchorCtr="0">
            <a:noAutofit/>
          </a:bodyPr>
          <a:lstStyle/>
          <a:p>
            <a:pPr defTabSz="342900">
              <a:lnSpc>
                <a:spcPct val="83000"/>
              </a:lnSpc>
            </a:pPr>
            <a:r>
              <a:rPr lang="zh-CN" altLang="en-US" sz="4594" spc="-92" dirty="0">
                <a:solidFill>
                  <a:srgbClr val="FFFFFF"/>
                </a:solidFill>
                <a:latin typeface="微软雅黑" panose="020B0503020204020204" pitchFamily="34" charset="-122"/>
                <a:ea typeface="微软雅黑" panose="020B0503020204020204" pitchFamily="34" charset="-122"/>
              </a:rPr>
              <a:t>目录</a:t>
            </a:r>
            <a:endParaRPr lang="zh-CN" altLang="en-US" sz="675">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578644" y="2410080"/>
            <a:ext cx="2085975" cy="342900"/>
          </a:xfrm>
          <a:prstGeom prst="rect">
            <a:avLst/>
          </a:prstGeom>
        </p:spPr>
        <p:txBody>
          <a:bodyPr vert="horz" rtlCol="0" anchor="t" anchorCtr="0">
            <a:noAutofit/>
          </a:bodyPr>
          <a:lstStyle/>
          <a:p>
            <a:pPr defTabSz="342900"/>
            <a:r>
              <a:rPr lang="en-US" altLang="zh-CN" sz="2250" spc="90" dirty="0">
                <a:solidFill>
                  <a:srgbClr val="FFFFFF"/>
                </a:solidFill>
                <a:latin typeface="微软雅黑" panose="020B0503020204020204" pitchFamily="34" charset="-122"/>
                <a:ea typeface="微软雅黑" panose="020B0503020204020204" pitchFamily="34" charset="-122"/>
              </a:rPr>
              <a:t>CONTENTS</a:t>
            </a:r>
            <a:endParaRPr lang="zh-CN" altLang="en-US" sz="675">
              <a:solidFill>
                <a:prstClr val="black"/>
              </a:solidFill>
              <a:latin typeface="微软雅黑" panose="020B0503020204020204" pitchFamily="34" charset="-122"/>
              <a:ea typeface="微软雅黑" panose="020B0503020204020204" pitchFamily="34" charset="-122"/>
            </a:endParaRPr>
          </a:p>
        </p:txBody>
      </p:sp>
      <p:sp>
        <p:nvSpPr>
          <p:cNvPr id="21" name="任意多边形: 形状 20"/>
          <p:cNvSpPr/>
          <p:nvPr userDrawn="1"/>
        </p:nvSpPr>
        <p:spPr>
          <a:xfrm>
            <a:off x="-16212" y="-19908"/>
            <a:ext cx="2968963" cy="5163408"/>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2" name="任意多边形: 形状 21"/>
          <p:cNvSpPr/>
          <p:nvPr userDrawn="1"/>
        </p:nvSpPr>
        <p:spPr>
          <a:xfrm>
            <a:off x="-6688" y="-19908"/>
            <a:ext cx="2752725" cy="5163408"/>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Object 109"/>
          <p:cNvSpPr txBox="1"/>
          <p:nvPr userDrawn="1"/>
        </p:nvSpPr>
        <p:spPr>
          <a:xfrm>
            <a:off x="497226" y="1159895"/>
            <a:ext cx="1609990" cy="658039"/>
          </a:xfrm>
          <a:prstGeom prst="rect">
            <a:avLst/>
          </a:prstGeom>
        </p:spPr>
        <p:txBody>
          <a:bodyPr vert="horz" rtlCol="0" anchor="t" anchorCtr="0">
            <a:noAutofit/>
          </a:bodyPr>
          <a:lstStyle/>
          <a:p>
            <a:pPr algn="ctr" defTabSz="342900">
              <a:lnSpc>
                <a:spcPct val="105000"/>
              </a:lnSpc>
            </a:pPr>
            <a:r>
              <a:rPr lang="zh-CN" altLang="en-US" sz="3300" b="1" spc="450" dirty="0">
                <a:solidFill>
                  <a:srgbClr val="FFFFFF"/>
                </a:solidFill>
                <a:latin typeface="微软雅黑" panose="020B0503020204020204" pitchFamily="34" charset="-122"/>
                <a:ea typeface="微软雅黑" panose="020B0503020204020204" pitchFamily="34" charset="-122"/>
              </a:rPr>
              <a:t>目 录</a:t>
            </a:r>
            <a:endParaRPr lang="en-US" altLang="zh-CN" sz="3300" b="1" spc="45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p:cNvCxnSpPr/>
          <p:nvPr userDrawn="1"/>
        </p:nvCxnSpPr>
        <p:spPr>
          <a:xfrm>
            <a:off x="733815" y="1924925"/>
            <a:ext cx="11143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p:cNvSpPr>
            <a:spLocks noGrp="1"/>
          </p:cNvSpPr>
          <p:nvPr>
            <p:ph type="sldNum" sz="quarter" idx="4"/>
          </p:nvPr>
        </p:nvSpPr>
        <p:spPr>
          <a:xfrm>
            <a:off x="8308927" y="4810126"/>
            <a:ext cx="777923" cy="257175"/>
          </a:xfrm>
          <a:prstGeom prst="rect">
            <a:avLst/>
          </a:prstGeom>
        </p:spPr>
        <p:txBody>
          <a:bodyPr vert="horz" lIns="91440" tIns="45720" rIns="91440" bIns="45720" rtlCol="0" anchor="ctr"/>
          <a:lstStyle>
            <a:lvl1pPr algn="r">
              <a:defRPr sz="900">
                <a:solidFill>
                  <a:srgbClr val="E0CFBD"/>
                </a:solidFill>
              </a:defRPr>
            </a:lvl1pPr>
          </a:lstStyle>
          <a:p>
            <a:fld id="{548644C6-89F0-466C-949F-E70AD72679A8}" type="slidenum">
              <a:rPr lang="zh-CN" altLang="en-US" smtClean="0"/>
              <a:t>‹#›</a:t>
            </a:fld>
            <a:endParaRPr lang="zh-CN" altLang="en-US"/>
          </a:p>
        </p:txBody>
      </p:sp>
      <p:pic>
        <p:nvPicPr>
          <p:cNvPr id="10" name="图片 9"/>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839857" y="2100952"/>
            <a:ext cx="885825" cy="990339"/>
          </a:xfrm>
          <a:prstGeom prst="rect">
            <a:avLst/>
          </a:prstGeom>
        </p:spPr>
      </p:pic>
    </p:spTree>
    <p:extLst>
      <p:ext uri="{BB962C8B-B14F-4D97-AF65-F5344CB8AC3E}">
        <p14:creationId xmlns:p14="http://schemas.microsoft.com/office/powerpoint/2010/main" val="25809742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787940" y="2299961"/>
            <a:ext cx="7704307" cy="543578"/>
          </a:xfrm>
          <a:prstGeom prst="rect">
            <a:avLst/>
          </a:prstGeom>
          <a:noFill/>
          <a:effectLst/>
        </p:spPr>
        <p:txBody>
          <a:bodyPr anchor="b"/>
          <a:lstStyle>
            <a:lvl1pPr algn="ctr">
              <a:defRPr sz="3300" b="1" spc="225">
                <a:solidFill>
                  <a:srgbClr val="A62038"/>
                </a:solidFill>
              </a:defRPr>
            </a:lvl1pPr>
          </a:lstStyle>
          <a:p>
            <a:r>
              <a:rPr lang="zh-CN" altLang="en-US"/>
              <a:t>单击此处编辑母版标题样式</a:t>
            </a:r>
            <a:endParaRPr lang="zh-CN" altLang="en-US" dirty="0"/>
          </a:p>
        </p:txBody>
      </p:sp>
      <p:sp>
        <p:nvSpPr>
          <p:cNvPr id="19" name="文本占位符 38"/>
          <p:cNvSpPr>
            <a:spLocks noGrp="1"/>
          </p:cNvSpPr>
          <p:nvPr>
            <p:ph type="body" sz="quarter" idx="11"/>
          </p:nvPr>
        </p:nvSpPr>
        <p:spPr>
          <a:xfrm>
            <a:off x="787940" y="3041225"/>
            <a:ext cx="7704307" cy="1150699"/>
          </a:xfrm>
          <a:prstGeom prst="rect">
            <a:avLst/>
          </a:prstGeom>
        </p:spPr>
        <p:txBody>
          <a:bodyPr/>
          <a:lstStyle>
            <a:lvl1pPr marL="0" indent="0" algn="just">
              <a:lnSpc>
                <a:spcPct val="130000"/>
              </a:lnSpc>
              <a:buNone/>
              <a:defRPr sz="165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p>
        </p:txBody>
      </p:sp>
      <p:sp>
        <p:nvSpPr>
          <p:cNvPr id="31" name="矩形: 剪去单角 30"/>
          <p:cNvSpPr/>
          <p:nvPr userDrawn="1"/>
        </p:nvSpPr>
        <p:spPr>
          <a:xfrm rot="5400000" flipV="1">
            <a:off x="4553094" y="552592"/>
            <a:ext cx="34289" cy="9147527"/>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0" name="矩形: 圆顶角 9"/>
          <p:cNvSpPr/>
          <p:nvPr userDrawn="1"/>
        </p:nvSpPr>
        <p:spPr>
          <a:xfrm flipV="1">
            <a:off x="0" y="-1"/>
            <a:ext cx="9144000" cy="1808885"/>
          </a:xfrm>
          <a:prstGeom prst="round2SameRect">
            <a:avLst>
              <a:gd name="adj1" fmla="val 38659"/>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8308927" y="4810126"/>
            <a:ext cx="777923" cy="257175"/>
          </a:xfrm>
          <a:prstGeom prst="rect">
            <a:avLst/>
          </a:prstGeom>
        </p:spPr>
        <p:txBody>
          <a:bodyPr vert="horz" lIns="91440" tIns="45720" rIns="91440" bIns="45720" rtlCol="0" anchor="ctr"/>
          <a:lstStyle>
            <a:lvl1pPr algn="r">
              <a:defRPr sz="900">
                <a:solidFill>
                  <a:srgbClr val="E0CFBD"/>
                </a:solidFill>
              </a:defRPr>
            </a:lvl1pPr>
          </a:lstStyle>
          <a:p>
            <a:fld id="{548644C6-89F0-466C-949F-E70AD72679A8}" type="slidenum">
              <a:rPr lang="zh-CN" altLang="en-US" smtClean="0"/>
              <a:t>‹#›</a:t>
            </a:fld>
            <a:endParaRPr lang="zh-CN" altLang="en-US"/>
          </a:p>
        </p:txBody>
      </p:sp>
      <p:sp>
        <p:nvSpPr>
          <p:cNvPr id="8" name="标题 13"/>
          <p:cNvSpPr txBox="1"/>
          <p:nvPr userDrawn="1"/>
        </p:nvSpPr>
        <p:spPr>
          <a:xfrm>
            <a:off x="7377504" y="-382796"/>
            <a:ext cx="1862847" cy="36923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350" b="0" i="1" dirty="0"/>
              <a:t>SJTU</a:t>
            </a:r>
            <a:endParaRPr lang="zh-CN" altLang="en-US" sz="1350" b="0" i="1" dirty="0"/>
          </a:p>
        </p:txBody>
      </p:sp>
      <p:grpSp>
        <p:nvGrpSpPr>
          <p:cNvPr id="9" name="组合 8"/>
          <p:cNvGrpSpPr/>
          <p:nvPr userDrawn="1"/>
        </p:nvGrpSpPr>
        <p:grpSpPr>
          <a:xfrm>
            <a:off x="6248212" y="549590"/>
            <a:ext cx="2171888" cy="560981"/>
            <a:chOff x="1142749" y="5535283"/>
            <a:chExt cx="2895851" cy="747975"/>
          </a:xfrm>
        </p:grpSpPr>
        <p:pic>
          <p:nvPicPr>
            <p:cNvPr id="11" name="图片 10"/>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12" name="图片 1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6403687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3273735" y="-644794"/>
            <a:ext cx="873055" cy="743361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3524079" y="-1746374"/>
            <a:ext cx="1260770" cy="8308929"/>
          </a:xfrm>
          <a:prstGeom prst="round2SameRect">
            <a:avLst>
              <a:gd name="adj1" fmla="val 5000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787940" y="2136302"/>
            <a:ext cx="7704307" cy="543578"/>
          </a:xfrm>
          <a:prstGeom prst="rect">
            <a:avLst/>
          </a:prstGeom>
          <a:noFill/>
          <a:effectLst/>
        </p:spPr>
        <p:txBody>
          <a:bodyPr anchor="t"/>
          <a:lstStyle>
            <a:lvl1pPr algn="l">
              <a:defRPr sz="3300" b="1" spc="225">
                <a:solidFill>
                  <a:schemeClr val="bg1"/>
                </a:solidFill>
              </a:defRPr>
            </a:lvl1pPr>
          </a:lstStyle>
          <a:p>
            <a:r>
              <a:rPr lang="zh-CN" altLang="en-US"/>
              <a:t>单击此处编辑母版标题样式</a:t>
            </a:r>
            <a:endParaRPr lang="zh-CN" altLang="en-US" dirty="0"/>
          </a:p>
        </p:txBody>
      </p:sp>
      <p:sp>
        <p:nvSpPr>
          <p:cNvPr id="19" name="文本占位符 38"/>
          <p:cNvSpPr>
            <a:spLocks noGrp="1"/>
          </p:cNvSpPr>
          <p:nvPr>
            <p:ph type="body" sz="quarter" idx="11"/>
          </p:nvPr>
        </p:nvSpPr>
        <p:spPr>
          <a:xfrm>
            <a:off x="787940" y="3094349"/>
            <a:ext cx="7704307" cy="1150699"/>
          </a:xfrm>
          <a:prstGeom prst="rect">
            <a:avLst/>
          </a:prstGeom>
        </p:spPr>
        <p:txBody>
          <a:bodyPr/>
          <a:lstStyle>
            <a:lvl1pPr marL="0" indent="0" algn="just">
              <a:lnSpc>
                <a:spcPct val="130000"/>
              </a:lnSpc>
              <a:buNone/>
              <a:defRPr sz="165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p>
        </p:txBody>
      </p:sp>
      <p:sp>
        <p:nvSpPr>
          <p:cNvPr id="6" name="灯片编号占位符 5"/>
          <p:cNvSpPr>
            <a:spLocks noGrp="1"/>
          </p:cNvSpPr>
          <p:nvPr>
            <p:ph type="sldNum" sz="quarter" idx="4"/>
          </p:nvPr>
        </p:nvSpPr>
        <p:spPr>
          <a:xfrm>
            <a:off x="8308927" y="4810126"/>
            <a:ext cx="777923" cy="257175"/>
          </a:xfrm>
          <a:prstGeom prst="rect">
            <a:avLst/>
          </a:prstGeom>
        </p:spPr>
        <p:txBody>
          <a:bodyPr vert="horz" lIns="91440" tIns="45720" rIns="91440" bIns="45720" rtlCol="0" anchor="ctr"/>
          <a:lstStyle>
            <a:lvl1pPr algn="r">
              <a:defRPr sz="900">
                <a:solidFill>
                  <a:schemeClr val="bg1">
                    <a:lumMod val="75000"/>
                  </a:schemeClr>
                </a:solidFill>
              </a:defRPr>
            </a:lvl1pPr>
          </a:lstStyle>
          <a:p>
            <a:fld id="{548644C6-89F0-466C-949F-E70AD72679A8}" type="slidenum">
              <a:rPr lang="zh-CN" altLang="en-US" smtClean="0"/>
              <a:t>‹#›</a:t>
            </a:fld>
            <a:endParaRPr lang="zh-CN" altLang="en-US"/>
          </a:p>
        </p:txBody>
      </p:sp>
      <p:pic>
        <p:nvPicPr>
          <p:cNvPr id="11" name="图片 10"/>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7345432" y="1912922"/>
            <a:ext cx="885825" cy="990339"/>
          </a:xfrm>
          <a:prstGeom prst="rect">
            <a:avLst/>
          </a:prstGeom>
        </p:spPr>
      </p:pic>
    </p:spTree>
    <p:extLst>
      <p:ext uri="{BB962C8B-B14F-4D97-AF65-F5344CB8AC3E}">
        <p14:creationId xmlns:p14="http://schemas.microsoft.com/office/powerpoint/2010/main" val="32885641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63854" y="912336"/>
            <a:ext cx="7851547" cy="581512"/>
          </a:xfrm>
          <a:prstGeom prst="rect">
            <a:avLst/>
          </a:prstGeom>
          <a:noFill/>
          <a:effectLst/>
        </p:spPr>
        <p:txBody>
          <a:bodyPr anchor="ctr"/>
          <a:lstStyle>
            <a:lvl1pPr algn="l">
              <a:defRPr sz="3300" b="1" spc="225">
                <a:solidFill>
                  <a:srgbClr val="A62038"/>
                </a:solidFill>
              </a:defRPr>
            </a:lvl1pPr>
          </a:lstStyle>
          <a:p>
            <a:r>
              <a:rPr lang="zh-CN" altLang="en-US"/>
              <a:t>单击此处编辑母版标题样式</a:t>
            </a:r>
            <a:endParaRPr lang="zh-CN" altLang="en-US" dirty="0"/>
          </a:p>
        </p:txBody>
      </p:sp>
      <p:sp>
        <p:nvSpPr>
          <p:cNvPr id="19" name="文本占位符 38"/>
          <p:cNvSpPr>
            <a:spLocks noGrp="1"/>
          </p:cNvSpPr>
          <p:nvPr>
            <p:ph type="body" sz="quarter" idx="11"/>
          </p:nvPr>
        </p:nvSpPr>
        <p:spPr>
          <a:xfrm>
            <a:off x="1063853" y="2060006"/>
            <a:ext cx="7383835" cy="1150699"/>
          </a:xfrm>
          <a:prstGeom prst="rect">
            <a:avLst/>
          </a:prstGeom>
          <a:noFill/>
        </p:spPr>
        <p:txBody>
          <a:bodyPr/>
          <a:lstStyle>
            <a:lvl1pPr marL="0" indent="0" algn="l">
              <a:lnSpc>
                <a:spcPct val="130000"/>
              </a:lnSpc>
              <a:buNone/>
              <a:defRPr sz="165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a:t>单击此处编辑母版文本样式</a:t>
            </a:r>
          </a:p>
        </p:txBody>
      </p:sp>
      <p:cxnSp>
        <p:nvCxnSpPr>
          <p:cNvPr id="11" name="直接连接符 10"/>
          <p:cNvCxnSpPr/>
          <p:nvPr userDrawn="1"/>
        </p:nvCxnSpPr>
        <p:spPr>
          <a:xfrm>
            <a:off x="1063853" y="1758175"/>
            <a:ext cx="7165747"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1905203" y="2381249"/>
            <a:ext cx="4362854" cy="552451"/>
          </a:xfrm>
          <a:prstGeom prst="round2SameRect">
            <a:avLst>
              <a:gd name="adj1" fmla="val 50000"/>
              <a:gd name="adj2" fmla="val 0"/>
            </a:avLst>
          </a:prstGeom>
          <a:solidFill>
            <a:srgbClr val="A62038"/>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4"/>
          </p:nvPr>
        </p:nvSpPr>
        <p:spPr>
          <a:xfrm>
            <a:off x="8308927" y="4810126"/>
            <a:ext cx="777923" cy="257175"/>
          </a:xfrm>
          <a:prstGeom prst="rect">
            <a:avLst/>
          </a:prstGeom>
        </p:spPr>
        <p:txBody>
          <a:bodyPr vert="horz" lIns="91440" tIns="45720" rIns="91440" bIns="45720" rtlCol="0" anchor="ctr"/>
          <a:lstStyle>
            <a:lvl1pPr algn="r">
              <a:defRPr sz="900">
                <a:solidFill>
                  <a:srgbClr val="E0CFBD"/>
                </a:solidFill>
              </a:defRPr>
            </a:lvl1pPr>
          </a:lstStyle>
          <a:p>
            <a:fld id="{548644C6-89F0-466C-949F-E70AD72679A8}" type="slidenum">
              <a:rPr lang="zh-CN" altLang="en-US" smtClean="0"/>
              <a:t>‹#›</a:t>
            </a:fld>
            <a:endParaRPr lang="zh-CN" altLang="en-US"/>
          </a:p>
        </p:txBody>
      </p:sp>
      <p:pic>
        <p:nvPicPr>
          <p:cNvPr id="8" name="图片 7"/>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0"/>
                    </a14:imgEffect>
                  </a14:imgLayer>
                </a14:imgProps>
              </a:ext>
              <a:ext uri="{28A0092B-C50C-407E-A947-70E740481C1C}">
                <a14:useLocalDpi xmlns:a14="http://schemas.microsoft.com/office/drawing/2010/main" val="0"/>
              </a:ext>
            </a:extLst>
          </a:blip>
          <a:srcRect l="2346" r="68249"/>
          <a:stretch>
            <a:fillRect/>
          </a:stretch>
        </p:blipFill>
        <p:spPr>
          <a:xfrm>
            <a:off x="64525" y="561568"/>
            <a:ext cx="423397" cy="473351"/>
          </a:xfrm>
          <a:prstGeom prst="rect">
            <a:avLst/>
          </a:prstGeom>
        </p:spPr>
      </p:pic>
    </p:spTree>
    <p:extLst>
      <p:ext uri="{BB962C8B-B14F-4D97-AF65-F5344CB8AC3E}">
        <p14:creationId xmlns:p14="http://schemas.microsoft.com/office/powerpoint/2010/main" val="12150334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14" name="矩形: 剪去单角 13"/>
          <p:cNvSpPr/>
          <p:nvPr userDrawn="1"/>
        </p:nvSpPr>
        <p:spPr>
          <a:xfrm rot="5400000" flipV="1">
            <a:off x="4515078" y="514575"/>
            <a:ext cx="110323" cy="9147527"/>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5" name="平行四边形 4"/>
          <p:cNvSpPr/>
          <p:nvPr userDrawn="1"/>
        </p:nvSpPr>
        <p:spPr>
          <a:xfrm>
            <a:off x="670323" y="5033176"/>
            <a:ext cx="654912" cy="110324"/>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占位符 31"/>
          <p:cNvSpPr>
            <a:spLocks noGrp="1"/>
          </p:cNvSpPr>
          <p:nvPr>
            <p:ph type="body" sz="quarter" idx="11"/>
          </p:nvPr>
        </p:nvSpPr>
        <p:spPr>
          <a:xfrm>
            <a:off x="669280" y="285806"/>
            <a:ext cx="7330964" cy="448866"/>
          </a:xfrm>
          <a:prstGeom prst="rect">
            <a:avLst/>
          </a:prstGeom>
        </p:spPr>
        <p:txBody>
          <a:bodyPr anchor="ctr"/>
          <a:lstStyle>
            <a:lvl1pPr marL="0" indent="0" algn="l">
              <a:lnSpc>
                <a:spcPct val="100000"/>
              </a:lnSpc>
              <a:buNone/>
              <a:defRPr sz="2400" b="1">
                <a:solidFill>
                  <a:srgbClr val="A62038"/>
                </a:solidFill>
              </a:defRPr>
            </a:lvl1pPr>
          </a:lstStyle>
          <a:p>
            <a:pPr lvl="0"/>
            <a:r>
              <a:rPr lang="zh-CN" altLang="en-US"/>
              <a:t>单击此处编辑母版文本样式</a:t>
            </a:r>
          </a:p>
        </p:txBody>
      </p:sp>
      <p:sp>
        <p:nvSpPr>
          <p:cNvPr id="17" name="文本占位符 16"/>
          <p:cNvSpPr>
            <a:spLocks noGrp="1"/>
          </p:cNvSpPr>
          <p:nvPr>
            <p:ph type="body" sz="quarter" idx="14"/>
          </p:nvPr>
        </p:nvSpPr>
        <p:spPr>
          <a:xfrm>
            <a:off x="763309" y="1123950"/>
            <a:ext cx="7799666" cy="3214783"/>
          </a:xfrm>
          <a:prstGeom prst="rect">
            <a:avLst/>
          </a:prstGeom>
        </p:spPr>
        <p:txBody>
          <a:bodyPr/>
          <a:lstStyle>
            <a:lvl1pPr marL="272891" indent="-272891">
              <a:lnSpc>
                <a:spcPct val="130000"/>
              </a:lnSpc>
              <a:buClr>
                <a:srgbClr val="A62038"/>
              </a:buClr>
              <a:buFont typeface="Wingdings" panose="05000000000000000000" pitchFamily="2" charset="2"/>
              <a:buChar char="p"/>
              <a:defRPr sz="1800" b="1" spc="225">
                <a:solidFill>
                  <a:schemeClr val="tx1">
                    <a:lumMod val="75000"/>
                    <a:lumOff val="25000"/>
                  </a:schemeClr>
                </a:solidFill>
              </a:defRPr>
            </a:lvl1pPr>
            <a:lvl2pPr marL="514350" indent="-171450">
              <a:lnSpc>
                <a:spcPct val="130000"/>
              </a:lnSpc>
              <a:buClr>
                <a:srgbClr val="A62038"/>
              </a:buClr>
              <a:buFont typeface="Arial" panose="020B0604020202020204" pitchFamily="34" charset="0"/>
              <a:buChar char="•"/>
              <a:defRPr sz="1650" spc="225">
                <a:solidFill>
                  <a:schemeClr val="bg2">
                    <a:lumMod val="25000"/>
                  </a:schemeClr>
                </a:solidFill>
              </a:defRPr>
            </a:lvl2pPr>
            <a:lvl3pPr marL="857250" indent="-171450">
              <a:lnSpc>
                <a:spcPct val="130000"/>
              </a:lnSpc>
              <a:buClr>
                <a:srgbClr val="A62038"/>
              </a:buClr>
              <a:buFont typeface="Arial" panose="020B0604020202020204" pitchFamily="34" charset="0"/>
              <a:buChar char="•"/>
              <a:defRPr sz="1350" spc="225">
                <a:solidFill>
                  <a:schemeClr val="bg2">
                    <a:lumMod val="75000"/>
                  </a:schemeClr>
                </a:solidFill>
              </a:defRPr>
            </a:lvl3pPr>
            <a:lvl4pPr marL="1200150" indent="-171450">
              <a:lnSpc>
                <a:spcPct val="130000"/>
              </a:lnSpc>
              <a:buClr>
                <a:srgbClr val="A62038"/>
              </a:buClr>
              <a:buFont typeface="Arial" panose="020B0604020202020204" pitchFamily="34" charset="0"/>
              <a:buChar char="•"/>
              <a:defRPr sz="1200" spc="225">
                <a:solidFill>
                  <a:schemeClr val="bg2">
                    <a:lumMod val="75000"/>
                  </a:schemeClr>
                </a:solidFill>
              </a:defRPr>
            </a:lvl4pPr>
            <a:lvl5pPr marL="1543050" indent="-171450">
              <a:lnSpc>
                <a:spcPct val="130000"/>
              </a:lnSpc>
              <a:buClr>
                <a:srgbClr val="A62038"/>
              </a:buClr>
              <a:buFont typeface="Arial" panose="020B0604020202020204" pitchFamily="34" charset="0"/>
              <a:buChar char="•"/>
              <a:defRPr sz="1050" spc="225">
                <a:solidFill>
                  <a:schemeClr val="bg2">
                    <a:lumMod val="75000"/>
                  </a:schemeClr>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9" name="矩形: 圆顶角 8"/>
          <p:cNvSpPr/>
          <p:nvPr userDrawn="1"/>
        </p:nvSpPr>
        <p:spPr>
          <a:xfrm flipV="1">
            <a:off x="728912" y="872690"/>
            <a:ext cx="866475" cy="51426"/>
          </a:xfrm>
          <a:prstGeom prst="round2SameRect">
            <a:avLst>
              <a:gd name="adj1" fmla="val 50000"/>
              <a:gd name="adj2" fmla="val 5000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1" name="灯片编号占位符 5"/>
          <p:cNvSpPr>
            <a:spLocks noGrp="1"/>
          </p:cNvSpPr>
          <p:nvPr>
            <p:ph type="sldNum" sz="quarter" idx="4"/>
          </p:nvPr>
        </p:nvSpPr>
        <p:spPr>
          <a:xfrm>
            <a:off x="8308927" y="4810126"/>
            <a:ext cx="777923" cy="257175"/>
          </a:xfrm>
          <a:prstGeom prst="rect">
            <a:avLst/>
          </a:prstGeom>
        </p:spPr>
        <p:txBody>
          <a:bodyPr vert="horz" lIns="91440" tIns="45720" rIns="91440" bIns="45720" rtlCol="0" anchor="ctr"/>
          <a:lstStyle>
            <a:lvl1pPr algn="r">
              <a:defRPr sz="900">
                <a:solidFill>
                  <a:srgbClr val="E0CFBD"/>
                </a:solidFill>
              </a:defRPr>
            </a:lvl1pPr>
          </a:lstStyle>
          <a:p>
            <a:fld id="{548644C6-89F0-466C-949F-E70AD72679A8}" type="slidenum">
              <a:rPr lang="zh-CN" altLang="en-US" smtClean="0"/>
              <a:t>‹#›</a:t>
            </a:fld>
            <a:endParaRPr lang="zh-CN" altLang="en-US"/>
          </a:p>
        </p:txBody>
      </p:sp>
      <p:sp>
        <p:nvSpPr>
          <p:cNvPr id="13" name="矩形 12"/>
          <p:cNvSpPr/>
          <p:nvPr userDrawn="1"/>
        </p:nvSpPr>
        <p:spPr>
          <a:xfrm>
            <a:off x="691024" y="4997604"/>
            <a:ext cx="679994" cy="219291"/>
          </a:xfrm>
          <a:prstGeom prst="rect">
            <a:avLst/>
          </a:prstGeom>
        </p:spPr>
        <p:txBody>
          <a:bodyPr wrap="none">
            <a:spAutoFit/>
          </a:bodyPr>
          <a:lstStyle/>
          <a:p>
            <a:pPr lvl="0" algn="dist"/>
            <a:r>
              <a:rPr lang="en-US" altLang="zh-CN" sz="825" b="0" i="1" spc="450" dirty="0">
                <a:solidFill>
                  <a:schemeClr val="bg1"/>
                </a:solidFill>
              </a:rPr>
              <a:t>SJTU</a:t>
            </a:r>
            <a:endParaRPr lang="zh-CN" altLang="en-US" sz="825" b="0" i="1" spc="450" dirty="0">
              <a:solidFill>
                <a:schemeClr val="bg1"/>
              </a:solidFill>
            </a:endParaRPr>
          </a:p>
        </p:txBody>
      </p:sp>
    </p:spTree>
    <p:extLst>
      <p:ext uri="{BB962C8B-B14F-4D97-AF65-F5344CB8AC3E}">
        <p14:creationId xmlns:p14="http://schemas.microsoft.com/office/powerpoint/2010/main" val="83566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56DD26-32A4-2A43-990A-6F7E5E73786E}" type="datetimeFigureOut">
              <a:rPr lang="en-US" smtClean="0"/>
              <a:t>5/21/25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669280" y="429506"/>
            <a:ext cx="7330964" cy="448866"/>
          </a:xfrm>
          <a:prstGeom prst="rect">
            <a:avLst/>
          </a:prstGeom>
        </p:spPr>
        <p:txBody>
          <a:bodyPr anchor="ctr"/>
          <a:lstStyle>
            <a:lvl1pPr marL="0" indent="0" algn="l">
              <a:lnSpc>
                <a:spcPct val="100000"/>
              </a:lnSpc>
              <a:buNone/>
              <a:defRPr sz="2400" b="1">
                <a:solidFill>
                  <a:srgbClr val="A62038"/>
                </a:solidFill>
              </a:defRPr>
            </a:lvl1pPr>
          </a:lstStyle>
          <a:p>
            <a:pPr lvl="0"/>
            <a:r>
              <a:rPr lang="zh-CN" altLang="en-US"/>
              <a:t>单击此处编辑母版文本样式</a:t>
            </a:r>
          </a:p>
        </p:txBody>
      </p:sp>
      <p:sp>
        <p:nvSpPr>
          <p:cNvPr id="17" name="文本占位符 16"/>
          <p:cNvSpPr>
            <a:spLocks noGrp="1"/>
          </p:cNvSpPr>
          <p:nvPr>
            <p:ph type="body" sz="quarter" idx="14"/>
          </p:nvPr>
        </p:nvSpPr>
        <p:spPr>
          <a:xfrm>
            <a:off x="763309" y="1123950"/>
            <a:ext cx="7799666" cy="3214783"/>
          </a:xfrm>
          <a:prstGeom prst="rect">
            <a:avLst/>
          </a:prstGeom>
        </p:spPr>
        <p:txBody>
          <a:bodyPr/>
          <a:lstStyle>
            <a:lvl1pPr marL="272891" indent="-272891">
              <a:lnSpc>
                <a:spcPct val="130000"/>
              </a:lnSpc>
              <a:buClr>
                <a:srgbClr val="A62038"/>
              </a:buClr>
              <a:buFont typeface="Arial" panose="020B0604020202020204" pitchFamily="34" charset="0"/>
              <a:buChar char="•"/>
              <a:defRPr lang="zh-CN" altLang="en-US" sz="1800" b="1" kern="1200" spc="225" dirty="0" smtClean="0">
                <a:solidFill>
                  <a:schemeClr val="tx1">
                    <a:lumMod val="75000"/>
                    <a:lumOff val="25000"/>
                  </a:schemeClr>
                </a:solidFill>
                <a:latin typeface="+mn-lt"/>
                <a:ea typeface="+mn-ea"/>
                <a:cs typeface="+mn-cs"/>
              </a:defRPr>
            </a:lvl1pPr>
            <a:lvl2pPr marL="514350" indent="-171450">
              <a:lnSpc>
                <a:spcPct val="130000"/>
              </a:lnSpc>
              <a:buClr>
                <a:srgbClr val="A62038"/>
              </a:buClr>
              <a:buFont typeface="Arial" panose="020B0604020202020204" pitchFamily="34" charset="0"/>
              <a:buChar char="•"/>
              <a:defRPr sz="1650" spc="225">
                <a:solidFill>
                  <a:schemeClr val="bg2">
                    <a:lumMod val="25000"/>
                  </a:schemeClr>
                </a:solidFill>
              </a:defRPr>
            </a:lvl2pPr>
            <a:lvl3pPr marL="857250" indent="-171450">
              <a:lnSpc>
                <a:spcPct val="130000"/>
              </a:lnSpc>
              <a:buClr>
                <a:srgbClr val="A62038"/>
              </a:buClr>
              <a:buFont typeface="Arial" panose="020B0604020202020204" pitchFamily="34" charset="0"/>
              <a:buChar char="•"/>
              <a:defRPr sz="1350" spc="225">
                <a:solidFill>
                  <a:schemeClr val="tx1">
                    <a:lumMod val="50000"/>
                    <a:lumOff val="50000"/>
                  </a:schemeClr>
                </a:solidFill>
              </a:defRPr>
            </a:lvl3pPr>
            <a:lvl4pPr marL="1200150" indent="-171450">
              <a:lnSpc>
                <a:spcPct val="130000"/>
              </a:lnSpc>
              <a:buClr>
                <a:srgbClr val="A62038"/>
              </a:buClr>
              <a:buFont typeface="Arial" panose="020B0604020202020204" pitchFamily="34" charset="0"/>
              <a:buChar char="•"/>
              <a:defRPr sz="1200" spc="225">
                <a:solidFill>
                  <a:schemeClr val="tx1">
                    <a:lumMod val="50000"/>
                    <a:lumOff val="50000"/>
                  </a:schemeClr>
                </a:solidFill>
              </a:defRPr>
            </a:lvl4pPr>
            <a:lvl5pPr marL="1543050" indent="-171450">
              <a:lnSpc>
                <a:spcPct val="130000"/>
              </a:lnSpc>
              <a:buClr>
                <a:srgbClr val="A62038"/>
              </a:buClr>
              <a:buFont typeface="Arial" panose="020B0604020202020204" pitchFamily="34" charset="0"/>
              <a:buChar char="•"/>
              <a:defRPr sz="1050" spc="225">
                <a:solidFill>
                  <a:schemeClr val="tx1">
                    <a:lumMod val="50000"/>
                    <a:lumOff val="50000"/>
                  </a:schemeClr>
                </a:solidFill>
              </a:defRPr>
            </a:lvl5pPr>
          </a:lstStyle>
          <a:p>
            <a:pPr marL="272891" lvl="0" indent="-272891" algn="l" defTabSz="685800" rtl="0" eaLnBrk="1" latinLnBrk="0" hangingPunct="1">
              <a:lnSpc>
                <a:spcPct val="130000"/>
              </a:lnSpc>
              <a:spcBef>
                <a:spcPts val="750"/>
              </a:spcBef>
              <a:buClr>
                <a:srgbClr val="A62038"/>
              </a:buClr>
              <a:buFont typeface="Wingdings" panose="05000000000000000000" pitchFamily="2" charset="2"/>
              <a:buChar char="p"/>
            </a:pPr>
            <a:r>
              <a:rPr lang="zh-CN" altLang="en-US"/>
              <a:t>单击此处编辑母版文本样式</a:t>
            </a:r>
          </a:p>
          <a:p>
            <a:pPr marL="272891" lvl="1" indent="-272891" algn="l" defTabSz="685800" rtl="0" eaLnBrk="1" latinLnBrk="0" hangingPunct="1">
              <a:lnSpc>
                <a:spcPct val="130000"/>
              </a:lnSpc>
              <a:spcBef>
                <a:spcPts val="750"/>
              </a:spcBef>
              <a:buClr>
                <a:srgbClr val="A62038"/>
              </a:buClr>
              <a:buFont typeface="Wingdings" panose="05000000000000000000" pitchFamily="2" charset="2"/>
              <a:buChar char="p"/>
            </a:pPr>
            <a:r>
              <a:rPr lang="zh-CN" altLang="en-US"/>
              <a:t>二级</a:t>
            </a:r>
          </a:p>
          <a:p>
            <a:pPr marL="272891" lvl="2" indent="-272891" algn="l" defTabSz="685800" rtl="0" eaLnBrk="1" latinLnBrk="0" hangingPunct="1">
              <a:lnSpc>
                <a:spcPct val="130000"/>
              </a:lnSpc>
              <a:spcBef>
                <a:spcPts val="750"/>
              </a:spcBef>
              <a:buClr>
                <a:srgbClr val="A62038"/>
              </a:buClr>
              <a:buFont typeface="Wingdings" panose="05000000000000000000" pitchFamily="2" charset="2"/>
              <a:buChar char="p"/>
            </a:pPr>
            <a:r>
              <a:rPr lang="zh-CN" altLang="en-US"/>
              <a:t>三级</a:t>
            </a:r>
          </a:p>
          <a:p>
            <a:pPr marL="272891" lvl="3" indent="-272891" algn="l" defTabSz="685800" rtl="0" eaLnBrk="1" latinLnBrk="0" hangingPunct="1">
              <a:lnSpc>
                <a:spcPct val="130000"/>
              </a:lnSpc>
              <a:spcBef>
                <a:spcPts val="750"/>
              </a:spcBef>
              <a:buClr>
                <a:srgbClr val="A62038"/>
              </a:buClr>
              <a:buFont typeface="Wingdings" panose="05000000000000000000" pitchFamily="2" charset="2"/>
              <a:buChar char="p"/>
            </a:pPr>
            <a:r>
              <a:rPr lang="zh-CN" altLang="en-US"/>
              <a:t>四级</a:t>
            </a:r>
          </a:p>
          <a:p>
            <a:pPr marL="272891" lvl="4" indent="-272891" algn="l" defTabSz="685800" rtl="0" eaLnBrk="1" latinLnBrk="0" hangingPunct="1">
              <a:lnSpc>
                <a:spcPct val="130000"/>
              </a:lnSpc>
              <a:spcBef>
                <a:spcPts val="750"/>
              </a:spcBef>
              <a:buClr>
                <a:srgbClr val="A62038"/>
              </a:buClr>
              <a:buFont typeface="Wingdings" panose="05000000000000000000" pitchFamily="2" charset="2"/>
              <a:buChar char="p"/>
            </a:pPr>
            <a:r>
              <a:rPr lang="zh-CN" altLang="en-US"/>
              <a:t>五级</a:t>
            </a:r>
            <a:endParaRPr lang="zh-CN" altLang="en-US" dirty="0"/>
          </a:p>
        </p:txBody>
      </p:sp>
      <p:sp>
        <p:nvSpPr>
          <p:cNvPr id="14" name="矩形: 剪去单角 13"/>
          <p:cNvSpPr/>
          <p:nvPr userDrawn="1"/>
        </p:nvSpPr>
        <p:spPr>
          <a:xfrm rot="5400000" flipV="1">
            <a:off x="4515078" y="514575"/>
            <a:ext cx="110323" cy="9147527"/>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1" name="灯片编号占位符 5"/>
          <p:cNvSpPr>
            <a:spLocks noGrp="1"/>
          </p:cNvSpPr>
          <p:nvPr>
            <p:ph type="sldNum" sz="quarter" idx="4"/>
          </p:nvPr>
        </p:nvSpPr>
        <p:spPr>
          <a:xfrm>
            <a:off x="8308927" y="4810126"/>
            <a:ext cx="777923" cy="257175"/>
          </a:xfrm>
          <a:prstGeom prst="rect">
            <a:avLst/>
          </a:prstGeom>
        </p:spPr>
        <p:txBody>
          <a:bodyPr vert="horz" lIns="91440" tIns="45720" rIns="91440" bIns="45720" rtlCol="0" anchor="ctr"/>
          <a:lstStyle>
            <a:lvl1pPr algn="r">
              <a:defRPr sz="900">
                <a:solidFill>
                  <a:srgbClr val="E0CFBD"/>
                </a:solidFill>
              </a:defRPr>
            </a:lvl1pPr>
          </a:lstStyle>
          <a:p>
            <a:fld id="{548644C6-89F0-466C-949F-E70AD72679A8}" type="slidenum">
              <a:rPr lang="zh-CN" altLang="en-US" smtClean="0"/>
              <a:t>‹#›</a:t>
            </a:fld>
            <a:endParaRPr lang="zh-CN" altLang="en-US"/>
          </a:p>
        </p:txBody>
      </p:sp>
      <p:sp>
        <p:nvSpPr>
          <p:cNvPr id="13" name="平行四边形 12"/>
          <p:cNvSpPr/>
          <p:nvPr userDrawn="1"/>
        </p:nvSpPr>
        <p:spPr>
          <a:xfrm>
            <a:off x="670323" y="5033176"/>
            <a:ext cx="654912" cy="110324"/>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p:cNvSpPr/>
          <p:nvPr userDrawn="1"/>
        </p:nvSpPr>
        <p:spPr>
          <a:xfrm>
            <a:off x="691024" y="4997604"/>
            <a:ext cx="679994" cy="219291"/>
          </a:xfrm>
          <a:prstGeom prst="rect">
            <a:avLst/>
          </a:prstGeom>
        </p:spPr>
        <p:txBody>
          <a:bodyPr wrap="none">
            <a:spAutoFit/>
          </a:bodyPr>
          <a:lstStyle/>
          <a:p>
            <a:pPr lvl="0" algn="dist"/>
            <a:r>
              <a:rPr lang="en-US" altLang="zh-CN" sz="825" b="0" i="1" spc="450" dirty="0">
                <a:solidFill>
                  <a:schemeClr val="bg1"/>
                </a:solidFill>
              </a:rPr>
              <a:t>SJTU</a:t>
            </a:r>
            <a:endParaRPr lang="zh-CN" altLang="en-US" sz="825" b="0" i="1" spc="450" dirty="0">
              <a:solidFill>
                <a:schemeClr val="bg1"/>
              </a:solidFill>
            </a:endParaRPr>
          </a:p>
        </p:txBody>
      </p:sp>
    </p:spTree>
    <p:extLst>
      <p:ext uri="{BB962C8B-B14F-4D97-AF65-F5344CB8AC3E}">
        <p14:creationId xmlns:p14="http://schemas.microsoft.com/office/powerpoint/2010/main" val="40045890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A62038"/>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0" y="-10383"/>
            <a:ext cx="6581775" cy="5153883"/>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椭圆 3"/>
          <p:cNvSpPr/>
          <p:nvPr userDrawn="1"/>
        </p:nvSpPr>
        <p:spPr>
          <a:xfrm>
            <a:off x="1778508" y="1057275"/>
            <a:ext cx="2505075" cy="2505075"/>
          </a:xfrm>
          <a:prstGeom prst="ellipse">
            <a:avLst/>
          </a:prstGeom>
          <a:blipFill dpi="0" rotWithShape="1">
            <a:blip r:embed="rId2">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1" name="图片 10"/>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6637619" y="-2173424"/>
            <a:ext cx="885825" cy="990339"/>
          </a:xfrm>
          <a:prstGeom prst="rect">
            <a:avLst/>
          </a:prstGeom>
        </p:spPr>
      </p:pic>
      <p:sp>
        <p:nvSpPr>
          <p:cNvPr id="20" name="文本占位符 31"/>
          <p:cNvSpPr>
            <a:spLocks noGrp="1"/>
          </p:cNvSpPr>
          <p:nvPr>
            <p:ph type="body" sz="quarter" idx="11"/>
          </p:nvPr>
        </p:nvSpPr>
        <p:spPr>
          <a:xfrm>
            <a:off x="645302" y="1605527"/>
            <a:ext cx="5291171" cy="800100"/>
          </a:xfrm>
          <a:prstGeom prst="rect">
            <a:avLst/>
          </a:prstGeom>
        </p:spPr>
        <p:txBody>
          <a:bodyPr anchor="ctr"/>
          <a:lstStyle>
            <a:lvl1pPr marL="0" indent="0" algn="ctr">
              <a:lnSpc>
                <a:spcPct val="100000"/>
              </a:lnSpc>
              <a:buNone/>
              <a:defRPr sz="4500" b="1" spc="450">
                <a:solidFill>
                  <a:schemeClr val="bg1"/>
                </a:solidFill>
              </a:defRPr>
            </a:lvl1pPr>
          </a:lstStyle>
          <a:p>
            <a:pPr lvl="0"/>
            <a:r>
              <a:rPr lang="zh-CN" altLang="en-US"/>
              <a:t>单击此处编辑母版文本样式</a:t>
            </a:r>
          </a:p>
        </p:txBody>
      </p:sp>
      <p:grpSp>
        <p:nvGrpSpPr>
          <p:cNvPr id="2" name="组合 1"/>
          <p:cNvGrpSpPr/>
          <p:nvPr userDrawn="1"/>
        </p:nvGrpSpPr>
        <p:grpSpPr>
          <a:xfrm>
            <a:off x="6760412" y="1834663"/>
            <a:ext cx="2171888" cy="570971"/>
            <a:chOff x="8201082" y="2090313"/>
            <a:chExt cx="2895851" cy="761295"/>
          </a:xfrm>
        </p:grpSpPr>
        <p:pic>
          <p:nvPicPr>
            <p:cNvPr id="16" name="图片 15"/>
            <p:cNvPicPr>
              <a:picLocks noChangeAspect="1"/>
            </p:cNvPicPr>
            <p:nvPr userDrawn="1"/>
          </p:nvPicPr>
          <p:blipFill rotWithShape="1">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10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8335853" y="2090313"/>
              <a:ext cx="2626310" cy="455772"/>
            </a:xfrm>
            <a:prstGeom prst="rect">
              <a:avLst/>
            </a:prstGeom>
          </p:spPr>
        </p:pic>
        <p:pic>
          <p:nvPicPr>
            <p:cNvPr id="12" name="图片 11"/>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1082" y="2595554"/>
              <a:ext cx="2895851" cy="256054"/>
            </a:xfrm>
            <a:prstGeom prst="rect">
              <a:avLst/>
            </a:prstGeom>
          </p:spPr>
        </p:pic>
      </p:grpSp>
      <p:sp>
        <p:nvSpPr>
          <p:cNvPr id="13" name="圆: 空心 12"/>
          <p:cNvSpPr/>
          <p:nvPr userDrawn="1"/>
        </p:nvSpPr>
        <p:spPr>
          <a:xfrm>
            <a:off x="1489892" y="768460"/>
            <a:ext cx="3082307" cy="3082307"/>
          </a:xfrm>
          <a:prstGeom prst="donut">
            <a:avLst>
              <a:gd name="adj" fmla="val 9235"/>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Tree>
    <p:extLst>
      <p:ext uri="{BB962C8B-B14F-4D97-AF65-F5344CB8AC3E}">
        <p14:creationId xmlns:p14="http://schemas.microsoft.com/office/powerpoint/2010/main" val="389645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p:cNvSpPr/>
          <p:nvPr userDrawn="1"/>
        </p:nvSpPr>
        <p:spPr>
          <a:xfrm rot="5400000" flipV="1">
            <a:off x="4515078" y="514575"/>
            <a:ext cx="110323" cy="9147527"/>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3" name="灯片编号占位符 5"/>
          <p:cNvSpPr>
            <a:spLocks noGrp="1"/>
          </p:cNvSpPr>
          <p:nvPr>
            <p:ph type="sldNum" sz="quarter" idx="4"/>
          </p:nvPr>
        </p:nvSpPr>
        <p:spPr>
          <a:xfrm>
            <a:off x="8308927" y="4810126"/>
            <a:ext cx="777923" cy="257175"/>
          </a:xfrm>
          <a:prstGeom prst="rect">
            <a:avLst/>
          </a:prstGeom>
        </p:spPr>
        <p:txBody>
          <a:bodyPr vert="horz" lIns="91440" tIns="45720" rIns="91440" bIns="45720" rtlCol="0" anchor="ctr"/>
          <a:lstStyle>
            <a:lvl1pPr algn="r">
              <a:defRPr sz="900">
                <a:solidFill>
                  <a:srgbClr val="E0CFBD"/>
                </a:solidFill>
              </a:defRPr>
            </a:lvl1pPr>
          </a:lstStyle>
          <a:p>
            <a:fld id="{548644C6-89F0-466C-949F-E70AD72679A8}" type="slidenum">
              <a:rPr lang="zh-CN" altLang="en-US" smtClean="0"/>
              <a:t>‹#›</a:t>
            </a:fld>
            <a:endParaRPr lang="zh-CN" altLang="en-US"/>
          </a:p>
        </p:txBody>
      </p:sp>
      <p:sp>
        <p:nvSpPr>
          <p:cNvPr id="5" name="平行四边形 4"/>
          <p:cNvSpPr/>
          <p:nvPr userDrawn="1"/>
        </p:nvSpPr>
        <p:spPr>
          <a:xfrm>
            <a:off x="670323" y="5033176"/>
            <a:ext cx="654912" cy="110324"/>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userDrawn="1"/>
        </p:nvSpPr>
        <p:spPr>
          <a:xfrm>
            <a:off x="691024" y="4997604"/>
            <a:ext cx="679994" cy="219291"/>
          </a:xfrm>
          <a:prstGeom prst="rect">
            <a:avLst/>
          </a:prstGeom>
        </p:spPr>
        <p:txBody>
          <a:bodyPr wrap="none">
            <a:spAutoFit/>
          </a:bodyPr>
          <a:lstStyle/>
          <a:p>
            <a:pPr lvl="0" algn="dist"/>
            <a:r>
              <a:rPr lang="en-US" altLang="zh-CN" sz="825" b="0" i="1" spc="450" dirty="0">
                <a:solidFill>
                  <a:schemeClr val="bg1"/>
                </a:solidFill>
              </a:rPr>
              <a:t>SJTU</a:t>
            </a:r>
            <a:endParaRPr lang="zh-CN" altLang="en-US" sz="825" b="0" i="1" spc="450" dirty="0">
              <a:solidFill>
                <a:schemeClr val="bg1"/>
              </a:solidFill>
            </a:endParaRPr>
          </a:p>
        </p:txBody>
      </p:sp>
    </p:spTree>
    <p:extLst>
      <p:ext uri="{BB962C8B-B14F-4D97-AF65-F5344CB8AC3E}">
        <p14:creationId xmlns:p14="http://schemas.microsoft.com/office/powerpoint/2010/main" val="24254528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8308927" y="4810126"/>
            <a:ext cx="777923" cy="257175"/>
          </a:xfrm>
          <a:prstGeom prst="rect">
            <a:avLst/>
          </a:prstGeom>
        </p:spPr>
        <p:txBody>
          <a:bodyPr vert="horz" lIns="91440" tIns="45720" rIns="91440" bIns="45720" rtlCol="0" anchor="ctr"/>
          <a:lstStyle>
            <a:lvl1pPr algn="r">
              <a:defRPr sz="900">
                <a:solidFill>
                  <a:srgbClr val="E0CFBD"/>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7659747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标题和内容（一般样式）">
    <p:spTree>
      <p:nvGrpSpPr>
        <p:cNvPr id="1" name=""/>
        <p:cNvGrpSpPr/>
        <p:nvPr/>
      </p:nvGrpSpPr>
      <p:grpSpPr>
        <a:xfrm>
          <a:off x="0" y="0"/>
          <a:ext cx="0" cy="0"/>
          <a:chOff x="0" y="0"/>
          <a:chExt cx="0" cy="0"/>
        </a:xfrm>
      </p:grpSpPr>
      <p:sp>
        <p:nvSpPr>
          <p:cNvPr id="81" name="矩形: 剪去单角 13"/>
          <p:cNvSpPr/>
          <p:nvPr userDrawn="1"/>
        </p:nvSpPr>
        <p:spPr>
          <a:xfrm rot="5400000" flipV="1">
            <a:off x="4362997" y="399374"/>
            <a:ext cx="418007" cy="9144002"/>
          </a:xfrm>
          <a:prstGeom prst="snip1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1" name="灯片编号占位符 5"/>
          <p:cNvSpPr>
            <a:spLocks noGrp="1"/>
          </p:cNvSpPr>
          <p:nvPr>
            <p:ph type="sldNum" sz="quarter" idx="4"/>
          </p:nvPr>
        </p:nvSpPr>
        <p:spPr>
          <a:xfrm>
            <a:off x="8308927" y="4810126"/>
            <a:ext cx="777923" cy="257175"/>
          </a:xfrm>
          <a:prstGeom prst="rect">
            <a:avLst/>
          </a:prstGeom>
        </p:spPr>
        <p:txBody>
          <a:bodyPr vert="horz" lIns="91440" tIns="45720" rIns="91440" bIns="45720" rtlCol="0" anchor="ctr"/>
          <a:lstStyle>
            <a:lvl1pPr algn="r">
              <a:defRPr sz="900">
                <a:solidFill>
                  <a:srgbClr val="E0CFBD"/>
                </a:solidFill>
              </a:defRPr>
            </a:lvl1pPr>
          </a:lstStyle>
          <a:p>
            <a:fld id="{548644C6-89F0-466C-949F-E70AD72679A8}" type="slidenum">
              <a:rPr lang="zh-CN" altLang="en-US" smtClean="0"/>
              <a:t>‹#›</a:t>
            </a:fld>
            <a:endParaRPr lang="zh-CN" altLang="en-US"/>
          </a:p>
        </p:txBody>
      </p:sp>
      <p:sp>
        <p:nvSpPr>
          <p:cNvPr id="3" name="标题 1"/>
          <p:cNvSpPr>
            <a:spLocks noGrp="1"/>
          </p:cNvSpPr>
          <p:nvPr>
            <p:ph type="title"/>
          </p:nvPr>
        </p:nvSpPr>
        <p:spPr>
          <a:xfrm>
            <a:off x="413538" y="209524"/>
            <a:ext cx="7916676" cy="418010"/>
          </a:xfrm>
        </p:spPr>
        <p:txBody>
          <a:bodyPr anchor="ctr">
            <a:normAutofit/>
          </a:bodyPr>
          <a:lstStyle>
            <a:lvl1pPr>
              <a:lnSpc>
                <a:spcPct val="100000"/>
              </a:lnSpc>
              <a:defRPr kumimoji="1" lang="zh-CN" altLang="en-US" sz="2400" b="1" kern="1200" dirty="0">
                <a:solidFill>
                  <a:schemeClr val="accent1">
                    <a:lumMod val="50000"/>
                  </a:schemeClr>
                </a:solidFill>
                <a:latin typeface="楷体" panose="02010609060101010101" charset="-122"/>
                <a:ea typeface="楷体" panose="02010609060101010101" charset="-122"/>
                <a:cs typeface="楷体" panose="02010609060101010101" charset="-122"/>
              </a:defRPr>
            </a:lvl1pPr>
          </a:lstStyle>
          <a:p>
            <a:r>
              <a:rPr lang="zh-CN" altLang="en-US" dirty="0"/>
              <a:t>单击此处编辑母版标题样式</a:t>
            </a:r>
          </a:p>
        </p:txBody>
      </p:sp>
      <p:sp>
        <p:nvSpPr>
          <p:cNvPr id="9" name="矩形: 圆顶角 8"/>
          <p:cNvSpPr/>
          <p:nvPr userDrawn="1">
            <p:custDataLst>
              <p:tags r:id="rId1"/>
            </p:custDataLst>
          </p:nvPr>
        </p:nvSpPr>
        <p:spPr>
          <a:xfrm flipV="1">
            <a:off x="550795" y="627534"/>
            <a:ext cx="866475" cy="51426"/>
          </a:xfrm>
          <a:prstGeom prst="round2SameRect">
            <a:avLst>
              <a:gd name="adj1" fmla="val 50000"/>
              <a:gd name="adj2" fmla="val 50000"/>
            </a:avLst>
          </a:prstGeom>
          <a:gradFill>
            <a:gsLst>
              <a:gs pos="50000">
                <a:srgbClr val="63786E"/>
              </a:gs>
              <a:gs pos="0">
                <a:srgbClr val="97A59E"/>
              </a:gs>
              <a:gs pos="100000">
                <a:srgbClr val="2E4B3D"/>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ea typeface="楷体" panose="02010609060101010101" charset="-122"/>
              <a:cs typeface="+mn-lt"/>
            </a:endParaRPr>
          </a:p>
        </p:txBody>
      </p:sp>
      <p:pic>
        <p:nvPicPr>
          <p:cNvPr id="2" name="图片 1"/>
          <p:cNvPicPr>
            <a:picLocks noChangeAspect="1"/>
          </p:cNvPicPr>
          <p:nvPr userDrawn="1">
            <p:custDataLst>
              <p:tags r:id="rId2"/>
            </p:custDataLst>
          </p:nvPr>
        </p:nvPicPr>
        <p:blipFill>
          <a:blip r:embed="rId4"/>
          <a:stretch>
            <a:fillRect/>
          </a:stretch>
        </p:blipFill>
        <p:spPr>
          <a:xfrm>
            <a:off x="7372350" y="0"/>
            <a:ext cx="1582579" cy="791528"/>
          </a:xfrm>
          <a:prstGeom prst="rect">
            <a:avLst/>
          </a:prstGeom>
        </p:spPr>
      </p:pic>
      <p:grpSp>
        <p:nvGrpSpPr>
          <p:cNvPr id="7" name="组合 6"/>
          <p:cNvGrpSpPr/>
          <p:nvPr userDrawn="1"/>
        </p:nvGrpSpPr>
        <p:grpSpPr>
          <a:xfrm>
            <a:off x="5864867" y="4887747"/>
            <a:ext cx="1546194" cy="279913"/>
            <a:chOff x="1324169" y="6189151"/>
            <a:chExt cx="2413524" cy="360049"/>
          </a:xfrm>
        </p:grpSpPr>
        <p:sp>
          <p:nvSpPr>
            <p:cNvPr id="31" name="流程图: 离页连接符 27"/>
            <p:cNvSpPr/>
            <p:nvPr/>
          </p:nvSpPr>
          <p:spPr>
            <a:xfrm>
              <a:off x="1342678" y="6250978"/>
              <a:ext cx="2395015" cy="298222"/>
            </a:xfrm>
            <a:prstGeom prst="chevron">
              <a:avLst>
                <a:gd name="adj" fmla="val 681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MO" altLang="en-US" sz="1050" b="1" dirty="0">
                <a:solidFill>
                  <a:schemeClr val="accent1">
                    <a:lumMod val="75000"/>
                  </a:schemeClr>
                </a:solidFill>
                <a:latin typeface="+mj-ea"/>
                <a:ea typeface="+mj-ea"/>
              </a:endParaRPr>
            </a:p>
          </p:txBody>
        </p:sp>
        <p:sp>
          <p:nvSpPr>
            <p:cNvPr id="32" name="流程图: 离页连接符 27"/>
            <p:cNvSpPr/>
            <p:nvPr/>
          </p:nvSpPr>
          <p:spPr>
            <a:xfrm>
              <a:off x="1324169" y="6189151"/>
              <a:ext cx="2395015" cy="298222"/>
            </a:xfrm>
            <a:prstGeom prst="chevron">
              <a:avLst>
                <a:gd name="adj" fmla="val 6813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b="1" dirty="0">
                  <a:solidFill>
                    <a:schemeClr val="bg1"/>
                  </a:solidFill>
                  <a:latin typeface="+mj-ea"/>
                  <a:ea typeface="+mj-ea"/>
                </a:rPr>
                <a:t>管理层意图分析</a:t>
              </a:r>
              <a:endParaRPr lang="zh-MO" altLang="en-US" sz="1050" b="1" dirty="0">
                <a:solidFill>
                  <a:schemeClr val="bg1"/>
                </a:solidFill>
                <a:latin typeface="+mj-ea"/>
                <a:ea typeface="+mj-ea"/>
              </a:endParaRPr>
            </a:p>
          </p:txBody>
        </p:sp>
      </p:grpSp>
      <p:grpSp>
        <p:nvGrpSpPr>
          <p:cNvPr id="39" name="组合 38"/>
          <p:cNvGrpSpPr/>
          <p:nvPr userDrawn="1"/>
        </p:nvGrpSpPr>
        <p:grpSpPr>
          <a:xfrm>
            <a:off x="2953139" y="4887747"/>
            <a:ext cx="1546194" cy="279913"/>
            <a:chOff x="1324169" y="6189151"/>
            <a:chExt cx="2413524" cy="360049"/>
          </a:xfrm>
        </p:grpSpPr>
        <p:sp>
          <p:nvSpPr>
            <p:cNvPr id="40" name="流程图: 离页连接符 27"/>
            <p:cNvSpPr/>
            <p:nvPr/>
          </p:nvSpPr>
          <p:spPr>
            <a:xfrm>
              <a:off x="1342678" y="6250978"/>
              <a:ext cx="2395015" cy="298222"/>
            </a:xfrm>
            <a:prstGeom prst="chevron">
              <a:avLst>
                <a:gd name="adj" fmla="val 681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MO" altLang="en-US" sz="1050" b="1" dirty="0">
                <a:solidFill>
                  <a:schemeClr val="accent1">
                    <a:lumMod val="75000"/>
                  </a:schemeClr>
                </a:solidFill>
                <a:latin typeface="+mj-ea"/>
                <a:ea typeface="+mj-ea"/>
              </a:endParaRPr>
            </a:p>
          </p:txBody>
        </p:sp>
        <p:sp>
          <p:nvSpPr>
            <p:cNvPr id="41" name="流程图: 离页连接符 27"/>
            <p:cNvSpPr/>
            <p:nvPr/>
          </p:nvSpPr>
          <p:spPr>
            <a:xfrm>
              <a:off x="1324169" y="6189151"/>
              <a:ext cx="2395015" cy="298222"/>
            </a:xfrm>
            <a:prstGeom prst="chevron">
              <a:avLst>
                <a:gd name="adj" fmla="val 68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b="1" dirty="0">
                  <a:solidFill>
                    <a:schemeClr val="accent1">
                      <a:lumMod val="75000"/>
                    </a:schemeClr>
                  </a:solidFill>
                  <a:latin typeface="+mj-ea"/>
                  <a:ea typeface="+mj-ea"/>
                </a:rPr>
                <a:t>财务指标分析</a:t>
              </a:r>
              <a:endParaRPr lang="zh-MO" altLang="en-US" sz="1050" b="1" dirty="0">
                <a:solidFill>
                  <a:schemeClr val="accent1">
                    <a:lumMod val="75000"/>
                  </a:schemeClr>
                </a:solidFill>
                <a:latin typeface="+mj-ea"/>
                <a:ea typeface="+mj-ea"/>
              </a:endParaRPr>
            </a:p>
          </p:txBody>
        </p:sp>
      </p:grpSp>
      <p:grpSp>
        <p:nvGrpSpPr>
          <p:cNvPr id="42" name="组合 41"/>
          <p:cNvGrpSpPr/>
          <p:nvPr userDrawn="1"/>
        </p:nvGrpSpPr>
        <p:grpSpPr>
          <a:xfrm>
            <a:off x="1476185" y="4892714"/>
            <a:ext cx="1546194" cy="279913"/>
            <a:chOff x="1324169" y="6189151"/>
            <a:chExt cx="2413524" cy="360049"/>
          </a:xfrm>
        </p:grpSpPr>
        <p:sp>
          <p:nvSpPr>
            <p:cNvPr id="43" name="流程图: 离页连接符 27"/>
            <p:cNvSpPr/>
            <p:nvPr/>
          </p:nvSpPr>
          <p:spPr>
            <a:xfrm>
              <a:off x="1342678" y="6250978"/>
              <a:ext cx="2395015" cy="298222"/>
            </a:xfrm>
            <a:prstGeom prst="chevron">
              <a:avLst>
                <a:gd name="adj" fmla="val 681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MO" altLang="en-US" sz="1050" b="1" dirty="0">
                <a:solidFill>
                  <a:schemeClr val="accent1">
                    <a:lumMod val="75000"/>
                  </a:schemeClr>
                </a:solidFill>
                <a:latin typeface="+mj-ea"/>
                <a:ea typeface="+mj-ea"/>
              </a:endParaRPr>
            </a:p>
          </p:txBody>
        </p:sp>
        <p:sp>
          <p:nvSpPr>
            <p:cNvPr id="44" name="流程图: 离页连接符 27"/>
            <p:cNvSpPr/>
            <p:nvPr/>
          </p:nvSpPr>
          <p:spPr>
            <a:xfrm>
              <a:off x="1324169" y="6189151"/>
              <a:ext cx="2395015" cy="298222"/>
            </a:xfrm>
            <a:prstGeom prst="chevron">
              <a:avLst>
                <a:gd name="adj" fmla="val 68138"/>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MO" sz="1050" b="1" dirty="0">
                  <a:solidFill>
                    <a:schemeClr val="accent1">
                      <a:lumMod val="75000"/>
                    </a:schemeClr>
                  </a:solidFill>
                  <a:latin typeface="+mj-ea"/>
                  <a:ea typeface="+mj-ea"/>
                </a:rPr>
                <a:t>NIO</a:t>
              </a:r>
              <a:r>
                <a:rPr lang="zh-CN" altLang="en-US" sz="1050" b="1" dirty="0">
                  <a:solidFill>
                    <a:schemeClr val="accent1">
                      <a:lumMod val="75000"/>
                    </a:schemeClr>
                  </a:solidFill>
                  <a:latin typeface="+mj-ea"/>
                  <a:ea typeface="+mj-ea"/>
                </a:rPr>
                <a:t>与</a:t>
              </a:r>
              <a:r>
                <a:rPr lang="en-US" altLang="zh-MO" sz="1050" b="1" dirty="0">
                  <a:solidFill>
                    <a:schemeClr val="accent1">
                      <a:lumMod val="75000"/>
                    </a:schemeClr>
                  </a:solidFill>
                  <a:latin typeface="+mj-ea"/>
                  <a:ea typeface="+mj-ea"/>
                </a:rPr>
                <a:t>CFO</a:t>
              </a:r>
              <a:r>
                <a:rPr lang="zh-CN" altLang="en-US" sz="1050" b="1" dirty="0">
                  <a:solidFill>
                    <a:schemeClr val="accent1">
                      <a:lumMod val="75000"/>
                    </a:schemeClr>
                  </a:solidFill>
                  <a:latin typeface="+mj-ea"/>
                  <a:ea typeface="+mj-ea"/>
                </a:rPr>
                <a:t>分析</a:t>
              </a:r>
              <a:endParaRPr lang="zh-MO" altLang="en-US" sz="1050" b="1" dirty="0">
                <a:solidFill>
                  <a:schemeClr val="accent1">
                    <a:lumMod val="75000"/>
                  </a:schemeClr>
                </a:solidFill>
                <a:latin typeface="+mj-ea"/>
                <a:ea typeface="+mj-ea"/>
              </a:endParaRPr>
            </a:p>
          </p:txBody>
        </p:sp>
      </p:grpSp>
      <p:grpSp>
        <p:nvGrpSpPr>
          <p:cNvPr id="45" name="组合 44"/>
          <p:cNvGrpSpPr/>
          <p:nvPr userDrawn="1"/>
        </p:nvGrpSpPr>
        <p:grpSpPr>
          <a:xfrm>
            <a:off x="0" y="4893828"/>
            <a:ext cx="1546194" cy="279913"/>
            <a:chOff x="1324169" y="6189151"/>
            <a:chExt cx="2413524" cy="360049"/>
          </a:xfrm>
        </p:grpSpPr>
        <p:sp>
          <p:nvSpPr>
            <p:cNvPr id="46" name="流程图: 离页连接符 27"/>
            <p:cNvSpPr/>
            <p:nvPr/>
          </p:nvSpPr>
          <p:spPr>
            <a:xfrm>
              <a:off x="1342678" y="6250978"/>
              <a:ext cx="2395015" cy="298222"/>
            </a:xfrm>
            <a:prstGeom prst="chevron">
              <a:avLst>
                <a:gd name="adj" fmla="val 681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MO" altLang="en-US" sz="1050" b="1" dirty="0">
                <a:solidFill>
                  <a:schemeClr val="accent1">
                    <a:lumMod val="75000"/>
                  </a:schemeClr>
                </a:solidFill>
                <a:latin typeface="+mj-ea"/>
                <a:ea typeface="+mj-ea"/>
              </a:endParaRPr>
            </a:p>
          </p:txBody>
        </p:sp>
        <p:sp>
          <p:nvSpPr>
            <p:cNvPr id="47" name="流程图: 离页连接符 27"/>
            <p:cNvSpPr/>
            <p:nvPr/>
          </p:nvSpPr>
          <p:spPr>
            <a:xfrm>
              <a:off x="1324169" y="6189151"/>
              <a:ext cx="2395015" cy="298222"/>
            </a:xfrm>
            <a:prstGeom prst="chevron">
              <a:avLst>
                <a:gd name="adj" fmla="val 68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b="1" dirty="0">
                  <a:solidFill>
                    <a:schemeClr val="accent1">
                      <a:lumMod val="75000"/>
                    </a:schemeClr>
                  </a:solidFill>
                  <a:latin typeface="+mj-ea"/>
                  <a:ea typeface="+mj-ea"/>
                </a:rPr>
                <a:t>行业与公司介绍</a:t>
              </a:r>
              <a:endParaRPr lang="zh-MO" altLang="en-US" sz="1050" b="1" dirty="0">
                <a:solidFill>
                  <a:schemeClr val="accent1">
                    <a:lumMod val="75000"/>
                  </a:schemeClr>
                </a:solidFill>
                <a:latin typeface="+mj-ea"/>
                <a:ea typeface="+mj-ea"/>
              </a:endParaRPr>
            </a:p>
          </p:txBody>
        </p:sp>
      </p:grpSp>
      <p:sp>
        <p:nvSpPr>
          <p:cNvPr id="70" name="平行四边形 69"/>
          <p:cNvSpPr/>
          <p:nvPr userDrawn="1"/>
        </p:nvSpPr>
        <p:spPr>
          <a:xfrm>
            <a:off x="7378045" y="4774187"/>
            <a:ext cx="654912" cy="110324"/>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矩形 70"/>
          <p:cNvSpPr/>
          <p:nvPr userDrawn="1"/>
        </p:nvSpPr>
        <p:spPr>
          <a:xfrm>
            <a:off x="7388579" y="4731246"/>
            <a:ext cx="679994" cy="219291"/>
          </a:xfrm>
          <a:prstGeom prst="rect">
            <a:avLst/>
          </a:prstGeom>
        </p:spPr>
        <p:txBody>
          <a:bodyPr wrap="none">
            <a:spAutoFit/>
          </a:bodyPr>
          <a:lstStyle/>
          <a:p>
            <a:pPr lvl="0" algn="dist"/>
            <a:r>
              <a:rPr lang="en-US" altLang="zh-CN" sz="825" b="0" i="1" spc="450" dirty="0">
                <a:solidFill>
                  <a:schemeClr val="bg1"/>
                </a:solidFill>
              </a:rPr>
              <a:t>SJTU</a:t>
            </a:r>
            <a:endParaRPr lang="zh-CN" altLang="en-US" sz="825" b="0" i="1" spc="450" dirty="0">
              <a:solidFill>
                <a:schemeClr val="bg1"/>
              </a:solidFill>
            </a:endParaRPr>
          </a:p>
        </p:txBody>
      </p:sp>
      <p:grpSp>
        <p:nvGrpSpPr>
          <p:cNvPr id="75" name="组合 74"/>
          <p:cNvGrpSpPr/>
          <p:nvPr userDrawn="1"/>
        </p:nvGrpSpPr>
        <p:grpSpPr>
          <a:xfrm>
            <a:off x="4413149" y="4885543"/>
            <a:ext cx="1546194" cy="279913"/>
            <a:chOff x="1324169" y="6189151"/>
            <a:chExt cx="2413524" cy="360049"/>
          </a:xfrm>
        </p:grpSpPr>
        <p:sp>
          <p:nvSpPr>
            <p:cNvPr id="76" name="流程图: 离页连接符 27"/>
            <p:cNvSpPr/>
            <p:nvPr/>
          </p:nvSpPr>
          <p:spPr>
            <a:xfrm>
              <a:off x="1342678" y="6250978"/>
              <a:ext cx="2395015" cy="298222"/>
            </a:xfrm>
            <a:prstGeom prst="chevron">
              <a:avLst>
                <a:gd name="adj" fmla="val 681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MO" altLang="en-US" sz="1050" b="1" dirty="0">
                <a:solidFill>
                  <a:schemeClr val="accent1">
                    <a:lumMod val="75000"/>
                  </a:schemeClr>
                </a:solidFill>
                <a:latin typeface="+mj-ea"/>
                <a:ea typeface="+mj-ea"/>
              </a:endParaRPr>
            </a:p>
          </p:txBody>
        </p:sp>
        <p:sp>
          <p:nvSpPr>
            <p:cNvPr id="77" name="流程图: 离页连接符 27"/>
            <p:cNvSpPr/>
            <p:nvPr/>
          </p:nvSpPr>
          <p:spPr>
            <a:xfrm>
              <a:off x="1324169" y="6189151"/>
              <a:ext cx="2395015" cy="298222"/>
            </a:xfrm>
            <a:prstGeom prst="chevron">
              <a:avLst>
                <a:gd name="adj" fmla="val 68138"/>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b="1" dirty="0">
                  <a:solidFill>
                    <a:schemeClr val="accent1">
                      <a:lumMod val="75000"/>
                    </a:schemeClr>
                  </a:solidFill>
                  <a:latin typeface="+mj-ea"/>
                  <a:ea typeface="+mj-ea"/>
                </a:rPr>
                <a:t>造假手段分析</a:t>
              </a:r>
              <a:endParaRPr lang="zh-MO" altLang="en-US" sz="1050" b="1" dirty="0">
                <a:solidFill>
                  <a:schemeClr val="accent1">
                    <a:lumMod val="75000"/>
                  </a:schemeClr>
                </a:solidFill>
                <a:latin typeface="+mj-ea"/>
                <a:ea typeface="+mj-ea"/>
              </a:endParaRPr>
            </a:p>
          </p:txBody>
        </p:sp>
      </p:grpSp>
      <p:grpSp>
        <p:nvGrpSpPr>
          <p:cNvPr id="78" name="组合 77"/>
          <p:cNvGrpSpPr/>
          <p:nvPr userDrawn="1"/>
        </p:nvGrpSpPr>
        <p:grpSpPr>
          <a:xfrm>
            <a:off x="7338257" y="4885032"/>
            <a:ext cx="1546194" cy="279913"/>
            <a:chOff x="1324169" y="6189151"/>
            <a:chExt cx="2413524" cy="360049"/>
          </a:xfrm>
        </p:grpSpPr>
        <p:sp>
          <p:nvSpPr>
            <p:cNvPr id="79" name="流程图: 离页连接符 27"/>
            <p:cNvSpPr/>
            <p:nvPr/>
          </p:nvSpPr>
          <p:spPr>
            <a:xfrm>
              <a:off x="1342678" y="6250978"/>
              <a:ext cx="2395015" cy="298222"/>
            </a:xfrm>
            <a:prstGeom prst="chevron">
              <a:avLst>
                <a:gd name="adj" fmla="val 681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MO" altLang="en-US" sz="1050" b="1" dirty="0">
                <a:solidFill>
                  <a:schemeClr val="accent1">
                    <a:lumMod val="75000"/>
                  </a:schemeClr>
                </a:solidFill>
                <a:latin typeface="+mj-ea"/>
                <a:ea typeface="+mj-ea"/>
              </a:endParaRPr>
            </a:p>
          </p:txBody>
        </p:sp>
        <p:sp>
          <p:nvSpPr>
            <p:cNvPr id="80" name="流程图: 离页连接符 27"/>
            <p:cNvSpPr/>
            <p:nvPr/>
          </p:nvSpPr>
          <p:spPr>
            <a:xfrm>
              <a:off x="1324169" y="6189151"/>
              <a:ext cx="2395015" cy="298222"/>
            </a:xfrm>
            <a:prstGeom prst="chevron">
              <a:avLst>
                <a:gd name="adj" fmla="val 68138"/>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b="1" dirty="0">
                  <a:solidFill>
                    <a:schemeClr val="accent1">
                      <a:lumMod val="75000"/>
                    </a:schemeClr>
                  </a:solidFill>
                  <a:latin typeface="+mj-ea"/>
                  <a:ea typeface="+mj-ea"/>
                </a:rPr>
                <a:t>总结</a:t>
              </a:r>
              <a:endParaRPr lang="zh-MO" altLang="en-US" sz="1050" b="1" dirty="0">
                <a:solidFill>
                  <a:schemeClr val="accent1">
                    <a:lumMod val="75000"/>
                  </a:schemeClr>
                </a:solidFill>
                <a:latin typeface="+mj-ea"/>
                <a:ea typeface="+mj-ea"/>
              </a:endParaRPr>
            </a:p>
          </p:txBody>
        </p:sp>
      </p:grpSp>
    </p:spTree>
    <p:extLst>
      <p:ext uri="{BB962C8B-B14F-4D97-AF65-F5344CB8AC3E}">
        <p14:creationId xmlns:p14="http://schemas.microsoft.com/office/powerpoint/2010/main" val="30465349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p>
            <a:r>
              <a:rPr kumimoji="1" lang="zh-CN" altLang="en-US"/>
              <a:t>单击此处编辑母版标题样式</a:t>
            </a:r>
          </a:p>
        </p:txBody>
      </p:sp>
      <p:sp>
        <p:nvSpPr>
          <p:cNvPr id="3" name="内容占位符 2"/>
          <p:cNvSpPr>
            <a:spLocks noGrp="1"/>
          </p:cNvSpPr>
          <p:nvPr>
            <p:ph idx="1"/>
          </p:nvPr>
        </p:nvSpPr>
        <p:spPr>
          <a:xfrm>
            <a:off x="628650" y="1369218"/>
            <a:ext cx="7886700" cy="3263504"/>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628650" y="4767263"/>
            <a:ext cx="2057400" cy="273844"/>
          </a:xfrm>
        </p:spPr>
        <p:txBody>
          <a:bodyPr/>
          <a:lstStyle/>
          <a:p>
            <a:fld id="{7812638E-1172-5C42-BCAC-CD783CC5D102}" type="datetimeFigureOut">
              <a:rPr kumimoji="1" lang="zh-CN" altLang="en-US" smtClean="0"/>
              <a:t>2025/5/21</a:t>
            </a:fld>
            <a:endParaRPr kumimoji="1" lang="zh-CN" altLang="en-US"/>
          </a:p>
        </p:txBody>
      </p:sp>
      <p:sp>
        <p:nvSpPr>
          <p:cNvPr id="5" name="页脚占位符 4"/>
          <p:cNvSpPr>
            <a:spLocks noGrp="1"/>
          </p:cNvSpPr>
          <p:nvPr>
            <p:ph type="ftr" sz="quarter" idx="11"/>
          </p:nvPr>
        </p:nvSpPr>
        <p:spPr>
          <a:xfrm>
            <a:off x="3028950" y="4767263"/>
            <a:ext cx="3086100" cy="273844"/>
          </a:xfrm>
        </p:spPr>
        <p:txBody>
          <a:bodyPr/>
          <a:lstStyle/>
          <a:p>
            <a:endParaRPr kumimoji="1" lang="zh-CN" altLang="en-US"/>
          </a:p>
        </p:txBody>
      </p:sp>
      <p:sp>
        <p:nvSpPr>
          <p:cNvPr id="6" name="灯片编号占位符 5"/>
          <p:cNvSpPr>
            <a:spLocks noGrp="1"/>
          </p:cNvSpPr>
          <p:nvPr>
            <p:ph type="sldNum" sz="quarter" idx="12"/>
          </p:nvPr>
        </p:nvSpPr>
        <p:spPr/>
        <p:txBody>
          <a:bodyPr/>
          <a:lstStyle/>
          <a:p>
            <a:fld id="{03349A4B-5643-1640-8A66-CC6CF84E77C2}" type="slidenum">
              <a:rPr kumimoji="1" lang="zh-CN" altLang="en-US" smtClean="0"/>
              <a:t>‹#›</a:t>
            </a:fld>
            <a:endParaRPr kumimoji="1" lang="zh-CN" altLang="en-US"/>
          </a:p>
        </p:txBody>
      </p:sp>
    </p:spTree>
    <p:extLst>
      <p:ext uri="{BB962C8B-B14F-4D97-AF65-F5344CB8AC3E}">
        <p14:creationId xmlns:p14="http://schemas.microsoft.com/office/powerpoint/2010/main" val="41781928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p:spPr>
        <p:txBody>
          <a:bodyPr/>
          <a:lstStyle/>
          <a:p>
            <a:fld id="{7812638E-1172-5C42-BCAC-CD783CC5D102}" type="datetimeFigureOut">
              <a:rPr kumimoji="1" lang="zh-CN" altLang="en-US" smtClean="0"/>
              <a:t>2025/5/21</a:t>
            </a:fld>
            <a:endParaRPr kumimoji="1" lang="zh-CN" altLang="en-US"/>
          </a:p>
        </p:txBody>
      </p:sp>
      <p:sp>
        <p:nvSpPr>
          <p:cNvPr id="3" name="页脚占位符 2"/>
          <p:cNvSpPr>
            <a:spLocks noGrp="1"/>
          </p:cNvSpPr>
          <p:nvPr>
            <p:ph type="ftr" sz="quarter" idx="11"/>
          </p:nvPr>
        </p:nvSpPr>
        <p:spPr>
          <a:xfrm>
            <a:off x="3028950" y="4767263"/>
            <a:ext cx="3086100" cy="273844"/>
          </a:xfrm>
        </p:spPr>
        <p:txBody>
          <a:bodyPr/>
          <a:lstStyle/>
          <a:p>
            <a:endParaRPr kumimoji="1" lang="zh-CN" altLang="en-US"/>
          </a:p>
        </p:txBody>
      </p:sp>
      <p:sp>
        <p:nvSpPr>
          <p:cNvPr id="4" name="灯片编号占位符 3"/>
          <p:cNvSpPr>
            <a:spLocks noGrp="1"/>
          </p:cNvSpPr>
          <p:nvPr>
            <p:ph type="sldNum" sz="quarter" idx="12"/>
          </p:nvPr>
        </p:nvSpPr>
        <p:spPr/>
        <p:txBody>
          <a:bodyPr/>
          <a:lstStyle/>
          <a:p>
            <a:fld id="{03349A4B-5643-1640-8A66-CC6CF84E77C2}" type="slidenum">
              <a:rPr kumimoji="1" lang="zh-CN" altLang="en-US" smtClean="0"/>
              <a:t>‹#›</a:t>
            </a:fld>
            <a:endParaRPr kumimoji="1" lang="zh-CN" altLang="en-US"/>
          </a:p>
        </p:txBody>
      </p:sp>
    </p:spTree>
    <p:extLst>
      <p:ext uri="{BB962C8B-B14F-4D97-AF65-F5344CB8AC3E}">
        <p14:creationId xmlns:p14="http://schemas.microsoft.com/office/powerpoint/2010/main" val="25389717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369332"/>
          </a:xfrm>
          <a:prstGeom prst="rect">
            <a:avLst/>
          </a:prstGeom>
        </p:spPr>
        <p:txBody>
          <a:bodyPr wrap="square" lIns="0" tIns="0" rIns="0" bIns="0">
            <a:spAutoFit/>
          </a:bodyPr>
          <a:lstStyle>
            <a:lvl1pPr>
              <a:defRPr sz="24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2880360"/>
            <a:ext cx="6400800" cy="276999"/>
          </a:xfrm>
          <a:prstGeom prst="rect">
            <a:avLst/>
          </a:prstGeom>
        </p:spPr>
        <p:txBody>
          <a:bodyPr wrap="square" lIns="0" tIns="0" rIns="0" bIns="0">
            <a:spAutoFit/>
          </a:bodyPr>
          <a:lstStyle>
            <a:lvl1pPr>
              <a:defRPr sz="18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086625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60044" y="350520"/>
            <a:ext cx="5582603" cy="369332"/>
          </a:xfrm>
        </p:spPr>
        <p:txBody>
          <a:bodyPr lIns="0" tIns="0" rIns="0" bIns="0"/>
          <a:lstStyle>
            <a:lvl1pPr>
              <a:defRPr sz="2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881100" y="940974"/>
            <a:ext cx="7780973" cy="276999"/>
          </a:xfrm>
        </p:spPr>
        <p:txBody>
          <a:bodyPr lIns="0" tIns="0" rIns="0" bIns="0"/>
          <a:lstStyle>
            <a:lvl1pPr>
              <a:defRPr sz="18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62064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60044" y="350520"/>
            <a:ext cx="5582603" cy="369332"/>
          </a:xfrm>
        </p:spPr>
        <p:txBody>
          <a:bodyPr lIns="0" tIns="0" rIns="0" bIns="0"/>
          <a:lstStyle>
            <a:lvl1pPr>
              <a:defRPr sz="24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5544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6DD26-32A4-2A43-990A-6F7E5E73786E}" type="datetimeFigureOut">
              <a:rPr lang="en-US" smtClean="0"/>
              <a:t>5/21/25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60044" y="350520"/>
            <a:ext cx="5582603" cy="369332"/>
          </a:xfrm>
        </p:spPr>
        <p:txBody>
          <a:bodyPr lIns="0" tIns="0" rIns="0" bIns="0"/>
          <a:lstStyle>
            <a:lvl1pPr>
              <a:defRPr sz="24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962645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6133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5/21/25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2.jpe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6.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56DD26-32A4-2A43-990A-6F7E5E73786E}" type="datetimeFigureOut">
              <a:rPr lang="en-US" smtClean="0"/>
              <a:t>5/21/25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AF604-6CBA-6F4A-A6F6-26E48A4D0EE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9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alphaModFix amt="60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2DFFFD3-C282-48E8-AB0A-13DCC6F3278A}" type="datetimeFigureOut">
              <a:rPr lang="zh-CN" altLang="en-US" smtClean="0"/>
              <a:t>2025/5/21</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302FF0A-A20F-45FC-ABD3-D4655AE8E18A}" type="slidenum">
              <a:rPr lang="zh-CN" altLang="en-US" smtClean="0"/>
              <a:t>‹#›</a:t>
            </a:fld>
            <a:endParaRPr lang="zh-CN" altLang="en-US"/>
          </a:p>
        </p:txBody>
      </p:sp>
    </p:spTree>
    <p:extLst>
      <p:ext uri="{BB962C8B-B14F-4D97-AF65-F5344CB8AC3E}">
        <p14:creationId xmlns:p14="http://schemas.microsoft.com/office/powerpoint/2010/main" val="2460292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3F149E4-5821-08CD-0842-9F5FE1D81A6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4978C33-2CB6-0CE9-6BEA-50014B21566E}"/>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5A2CF9-B81F-7DDA-50EE-91D3FA49616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5397A543-CB48-479E-BD11-3EAF410AF705}" type="datetimeFigureOut">
              <a:rPr lang="zh-CN" altLang="en-US" smtClean="0"/>
              <a:t>2025/5/21</a:t>
            </a:fld>
            <a:endParaRPr lang="zh-CN" altLang="en-US"/>
          </a:p>
        </p:txBody>
      </p:sp>
      <p:sp>
        <p:nvSpPr>
          <p:cNvPr id="5" name="页脚占位符 4">
            <a:extLst>
              <a:ext uri="{FF2B5EF4-FFF2-40B4-BE49-F238E27FC236}">
                <a16:creationId xmlns:a16="http://schemas.microsoft.com/office/drawing/2014/main" id="{CCEBADF4-FE9A-D377-A31C-268C4D9433E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9FFE2BD5-E25D-A570-1C4B-07C1EBC3661C}"/>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46DC42F8-BA38-4168-9CD9-63D220048A64}" type="slidenum">
              <a:rPr lang="zh-CN" altLang="en-US" smtClean="0"/>
              <a:t>‹#›</a:t>
            </a:fld>
            <a:endParaRPr lang="zh-CN" altLang="en-US"/>
          </a:p>
        </p:txBody>
      </p:sp>
    </p:spTree>
    <p:extLst>
      <p:ext uri="{BB962C8B-B14F-4D97-AF65-F5344CB8AC3E}">
        <p14:creationId xmlns:p14="http://schemas.microsoft.com/office/powerpoint/2010/main" val="112688046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BCAD085-E8A6-8845-BD4E-CB4CCA059FC4}" type="datetimeFigureOut">
              <a:rPr lang="en-US" smtClean="0"/>
              <a:t>5/21/25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14465904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8308927" y="4810126"/>
            <a:ext cx="777923" cy="257175"/>
          </a:xfrm>
          <a:prstGeom prst="rect">
            <a:avLst/>
          </a:prstGeom>
        </p:spPr>
        <p:txBody>
          <a:bodyPr vert="horz" lIns="91440" tIns="45720" rIns="91440" bIns="45720" rtlCol="0" anchor="ctr"/>
          <a:lstStyle>
            <a:lvl1pPr algn="r">
              <a:defRPr sz="900">
                <a:solidFill>
                  <a:srgbClr val="E0CFBD"/>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78002606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60044" y="350520"/>
            <a:ext cx="5582603" cy="492443"/>
          </a:xfrm>
          <a:prstGeom prst="rect">
            <a:avLst/>
          </a:prstGeom>
        </p:spPr>
        <p:txBody>
          <a:bodyPr wrap="square" lIns="0" tIns="0" rIns="0" bIns="0">
            <a:spAutoFit/>
          </a:bodyPr>
          <a:lstStyle>
            <a:lvl1pPr>
              <a:defRPr sz="32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881100" y="940974"/>
            <a:ext cx="7780973" cy="369332"/>
          </a:xfrm>
          <a:prstGeom prst="rect">
            <a:avLst/>
          </a:prstGeom>
        </p:spPr>
        <p:txBody>
          <a:bodyPr wrap="square" lIns="0" tIns="0" rIns="0" bIns="0">
            <a:spAutoFit/>
          </a:bodyPr>
          <a:lstStyle>
            <a:lvl1pPr>
              <a:defRPr sz="24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4783455"/>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5/21/25</a:t>
            </a:fld>
            <a:endParaRPr lang="en-US"/>
          </a:p>
        </p:txBody>
      </p:sp>
      <p:sp>
        <p:nvSpPr>
          <p:cNvPr id="6" name="Holder 6"/>
          <p:cNvSpPr>
            <a:spLocks noGrp="1"/>
          </p:cNvSpPr>
          <p:nvPr>
            <p:ph type="sldNum" sz="quarter" idx="7"/>
          </p:nvPr>
        </p:nvSpPr>
        <p:spPr>
          <a:xfrm>
            <a:off x="6583680" y="4783455"/>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5494908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1.xml"/><Relationship Id="rId1" Type="http://schemas.openxmlformats.org/officeDocument/2006/relationships/themeOverride" Target="../theme/themeOverride8.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xml"/><Relationship Id="rId1" Type="http://schemas.openxmlformats.org/officeDocument/2006/relationships/themeOverride" Target="../theme/themeOverride9.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1.xml"/><Relationship Id="rId1" Type="http://schemas.openxmlformats.org/officeDocument/2006/relationships/themeOverride" Target="../theme/themeOverride10.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0.xml"/><Relationship Id="rId1" Type="http://schemas.openxmlformats.org/officeDocument/2006/relationships/themeOverride" Target="../theme/themeOverride11.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0.xml"/><Relationship Id="rId1" Type="http://schemas.openxmlformats.org/officeDocument/2006/relationships/themeOverride" Target="../theme/themeOverride1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1.xml"/><Relationship Id="rId1" Type="http://schemas.openxmlformats.org/officeDocument/2006/relationships/themeOverride" Target="../theme/themeOverride1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0.xml"/><Relationship Id="rId1" Type="http://schemas.openxmlformats.org/officeDocument/2006/relationships/themeOverride" Target="../theme/themeOverride1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0.xml"/><Relationship Id="rId1" Type="http://schemas.openxmlformats.org/officeDocument/2006/relationships/themeOverride" Target="../theme/themeOverride15.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0.xml"/><Relationship Id="rId1" Type="http://schemas.openxmlformats.org/officeDocument/2006/relationships/themeOverride" Target="../theme/themeOverride16.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1.xml"/><Relationship Id="rId1" Type="http://schemas.openxmlformats.org/officeDocument/2006/relationships/themeOverride" Target="../theme/themeOverride1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0.xml"/><Relationship Id="rId1" Type="http://schemas.openxmlformats.org/officeDocument/2006/relationships/themeOverride" Target="../theme/themeOverride18.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0.xml"/><Relationship Id="rId1" Type="http://schemas.openxmlformats.org/officeDocument/2006/relationships/themeOverride" Target="../theme/themeOverride19.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1.xml"/><Relationship Id="rId1" Type="http://schemas.openxmlformats.org/officeDocument/2006/relationships/themeOverride" Target="../theme/themeOverride20.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0.xml"/><Relationship Id="rId1" Type="http://schemas.openxmlformats.org/officeDocument/2006/relationships/themeOverride" Target="../theme/themeOverride21.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3.xml"/><Relationship Id="rId1" Type="http://schemas.openxmlformats.org/officeDocument/2006/relationships/themeOverride" Target="../theme/themeOverride22.xml"/><Relationship Id="rId5" Type="http://schemas.openxmlformats.org/officeDocument/2006/relationships/image" Target="../media/image58.png"/><Relationship Id="rId4" Type="http://schemas.openxmlformats.org/officeDocument/2006/relationships/image" Target="../media/image26.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9.xml"/></Relationships>
</file>

<file path=ppt/slides/_rels/slide1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hyperlink" Target="https://explodingtopics.com/blog/ai-replacing-jobs" TargetMode="External"/><Relationship Id="rId2" Type="http://schemas.openxmlformats.org/officeDocument/2006/relationships/hyperlink" Target="https://www.winssolutions.org/jobs-ai-will-replace-challenge-opportunities/#:~:text=transformation%20of%20the%20workforce,million%20worldwide%20as%20automation%20accelerate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9.xml"/></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9.xml"/></Relationships>
</file>

<file path=ppt/slides/_rels/slide1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9.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6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68.xml"/><Relationship Id="rId4" Type="http://schemas.openxmlformats.org/officeDocument/2006/relationships/image" Target="../media/image68.png"/></Relationships>
</file>

<file path=ppt/slides/_rels/slide13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68.xml"/></Relationships>
</file>

<file path=ppt/slides/_rels/slide13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71.jpg"/><Relationship Id="rId1" Type="http://schemas.openxmlformats.org/officeDocument/2006/relationships/slideLayout" Target="../slideLayouts/slideLayout68.xml"/></Relationships>
</file>

<file path=ppt/slides/_rels/slide136.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68.xml"/></Relationships>
</file>

<file path=ppt/slides/_rels/slide1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68.xml"/><Relationship Id="rId4" Type="http://schemas.openxmlformats.org/officeDocument/2006/relationships/image" Target="../media/image75.png"/></Relationships>
</file>

<file path=ppt/slides/_rels/slide13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octe.cuhk.edu.c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hemeOverride" Target="../theme/themeOverride1.xml"/><Relationship Id="rId6" Type="http://schemas.openxmlformats.org/officeDocument/2006/relationships/image" Target="../media/image27.png"/><Relationship Id="rId5" Type="http://schemas.openxmlformats.org/officeDocument/2006/relationships/customXml" Target="../ink/ink1.xml"/><Relationship Id="rId4"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themeOverride" Target="../theme/themeOverride3.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themeOverride" Target="../theme/themeOverride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3.xml"/><Relationship Id="rId1" Type="http://schemas.openxmlformats.org/officeDocument/2006/relationships/themeOverride" Target="../theme/themeOverride5.xml"/><Relationship Id="rId5" Type="http://schemas.openxmlformats.org/officeDocument/2006/relationships/image" Target="../media/image35.png"/><Relationship Id="rId4" Type="http://schemas.openxmlformats.org/officeDocument/2006/relationships/image" Target="../media/image2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0.xml"/><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0.xml"/><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40.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40.xml"/><Relationship Id="rId5" Type="http://schemas.openxmlformats.org/officeDocument/2006/relationships/image" Target="../media/image50.png"/><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40.xml"/><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0.xml"/><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0.xml"/><Relationship Id="rId4" Type="http://schemas.openxmlformats.org/officeDocument/2006/relationships/image" Target="../media/image53.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40.xml"/><Relationship Id="rId5" Type="http://schemas.openxmlformats.org/officeDocument/2006/relationships/image" Target="../media/image55.png"/><Relationship Id="rId4" Type="http://schemas.openxmlformats.org/officeDocument/2006/relationships/image" Target="../media/image54.png"/></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3.xml"/><Relationship Id="rId1" Type="http://schemas.openxmlformats.org/officeDocument/2006/relationships/themeOverride" Target="../theme/themeOverride6.xml"/><Relationship Id="rId5" Type="http://schemas.openxmlformats.org/officeDocument/2006/relationships/image" Target="../media/image56.png"/><Relationship Id="rId4" Type="http://schemas.openxmlformats.org/officeDocument/2006/relationships/image" Target="../media/image26.jpeg"/></Relationships>
</file>

<file path=ppt/slides/_rels/slide99.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hemeOverride" Target="../theme/themeOverride7.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57.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notesSlide" Target="../notesSlides/notesSlide37.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2600" y="482600"/>
            <a:ext cx="6140142" cy="3425353"/>
          </a:xfrm>
        </p:spPr>
        <p:txBody>
          <a:bodyPr>
            <a:normAutofit/>
          </a:bodyPr>
          <a:lstStyle/>
          <a:p>
            <a:pPr algn="l"/>
            <a:r>
              <a:rPr lang="en-US" sz="3300" dirty="0"/>
              <a:t>Lecture </a:t>
            </a:r>
            <a:r>
              <a:rPr lang="en-US" altLang="zh-CN" sz="3300" dirty="0"/>
              <a:t>13</a:t>
            </a:r>
            <a:r>
              <a:rPr lang="en-US" sz="3300" dirty="0"/>
              <a:t>: Societal Impacts of Large Language Models</a:t>
            </a:r>
            <a:br>
              <a:rPr lang="en-US" sz="3300" dirty="0"/>
            </a:br>
            <a:endParaRPr lang="en-US" sz="3300" dirty="0"/>
          </a:p>
        </p:txBody>
      </p:sp>
      <p:sp>
        <p:nvSpPr>
          <p:cNvPr id="3" name="Subtitle 2"/>
          <p:cNvSpPr>
            <a:spLocks noGrp="1"/>
          </p:cNvSpPr>
          <p:nvPr>
            <p:ph type="subTitle" idx="1"/>
          </p:nvPr>
        </p:nvSpPr>
        <p:spPr>
          <a:xfrm>
            <a:off x="482600" y="3958263"/>
            <a:ext cx="3465438" cy="581620"/>
          </a:xfrm>
        </p:spPr>
        <p:txBody>
          <a:bodyPr>
            <a:normAutofit/>
          </a:bodyPr>
          <a:lstStyle/>
          <a:p>
            <a:pPr algn="l">
              <a:lnSpc>
                <a:spcPct val="90000"/>
              </a:lnSpc>
            </a:pPr>
            <a:r>
              <a:rPr lang="en-US" sz="2200"/>
              <a:t>Instructor: </a:t>
            </a:r>
            <a:r>
              <a:rPr lang="en-US" sz="2200" err="1"/>
              <a:t>Zhanzhan</a:t>
            </a:r>
            <a:r>
              <a:rPr lang="en-US" sz="2200"/>
              <a:t> Zhao</a:t>
            </a:r>
          </a:p>
          <a:p>
            <a:pPr algn="l">
              <a:lnSpc>
                <a:spcPct val="90000"/>
              </a:lnSpc>
            </a:pPr>
            <a:endParaRPr lang="en-US" sz="2200"/>
          </a:p>
        </p:txBody>
      </p:sp>
    </p:spTree>
  </p:cSld>
  <p:clrMapOvr>
    <a:masterClrMapping/>
  </p:clrMapOvr>
  <mc:AlternateContent xmlns:mc="http://schemas.openxmlformats.org/markup-compatibility/2006" xmlns:p14="http://schemas.microsoft.com/office/powerpoint/2010/main">
    <mc:Choice Requires="p14">
      <p:transition spd="slow" p14:dur="2000" advTm="6629"/>
    </mc:Choice>
    <mc:Fallback xmlns="">
      <p:transition spd="slow" advTm="66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934" y="234876"/>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7" name="TextBox 6"/>
          <p:cNvSpPr txBox="1"/>
          <p:nvPr/>
        </p:nvSpPr>
        <p:spPr>
          <a:xfrm>
            <a:off x="260811" y="4838374"/>
            <a:ext cx="7290059" cy="461665"/>
          </a:xfrm>
          <a:prstGeom prst="rect">
            <a:avLst/>
          </a:prstGeom>
          <a:noFill/>
        </p:spPr>
        <p:txBody>
          <a:bodyPr wrap="square" rtlCol="0">
            <a:spAutoFit/>
          </a:bodyPr>
          <a:lstStyle/>
          <a:p>
            <a:r>
              <a:rPr lang="en-US" sz="1200" dirty="0"/>
              <a:t>https://</a:t>
            </a:r>
            <a:r>
              <a:rPr lang="en-US" sz="1200" dirty="0" err="1"/>
              <a:t>www.theguardian.com</a:t>
            </a:r>
            <a:r>
              <a:rPr lang="en-US" sz="1200" dirty="0"/>
              <a:t>/culture/2023/oct/01/</a:t>
            </a:r>
            <a:r>
              <a:rPr lang="en-US" sz="1200" dirty="0" err="1"/>
              <a:t>hollywood</a:t>
            </a:r>
            <a:r>
              <a:rPr lang="en-US" sz="1200" dirty="0"/>
              <a:t>-writers-strike-artificial-intelligence</a:t>
            </a:r>
          </a:p>
          <a:p>
            <a:endParaRPr lang="en-US" sz="1200" dirty="0"/>
          </a:p>
        </p:txBody>
      </p:sp>
      <p:pic>
        <p:nvPicPr>
          <p:cNvPr id="8" name="Picture 7"/>
          <p:cNvPicPr>
            <a:picLocks noChangeAspect="1"/>
          </p:cNvPicPr>
          <p:nvPr/>
        </p:nvPicPr>
        <p:blipFill>
          <a:blip r:embed="rId2"/>
          <a:stretch>
            <a:fillRect/>
          </a:stretch>
        </p:blipFill>
        <p:spPr>
          <a:xfrm>
            <a:off x="260811" y="916206"/>
            <a:ext cx="3708400" cy="3695700"/>
          </a:xfrm>
          <a:prstGeom prst="rect">
            <a:avLst/>
          </a:prstGeom>
        </p:spPr>
      </p:pic>
      <p:sp>
        <p:nvSpPr>
          <p:cNvPr id="10" name="TextBox 9"/>
          <p:cNvSpPr txBox="1"/>
          <p:nvPr/>
        </p:nvSpPr>
        <p:spPr>
          <a:xfrm>
            <a:off x="4146953" y="861453"/>
            <a:ext cx="4736236" cy="400110"/>
          </a:xfrm>
          <a:prstGeom prst="rect">
            <a:avLst/>
          </a:prstGeom>
          <a:noFill/>
        </p:spPr>
        <p:txBody>
          <a:bodyPr wrap="square">
            <a:spAutoFit/>
          </a:bodyPr>
          <a:lstStyle/>
          <a:p>
            <a:r>
              <a:rPr lang="en-US" sz="2000" dirty="0"/>
              <a:t>🎬 Case Study: Writers Guild Strike (2023)</a:t>
            </a:r>
          </a:p>
        </p:txBody>
      </p:sp>
      <p:sp>
        <p:nvSpPr>
          <p:cNvPr id="3" name="TextBox 2"/>
          <p:cNvSpPr txBox="1"/>
          <p:nvPr/>
        </p:nvSpPr>
        <p:spPr>
          <a:xfrm>
            <a:off x="4214675" y="1471394"/>
            <a:ext cx="4736236" cy="2585323"/>
          </a:xfrm>
          <a:prstGeom prst="rect">
            <a:avLst/>
          </a:prstGeom>
          <a:noFill/>
        </p:spPr>
        <p:txBody>
          <a:bodyPr wrap="square">
            <a:spAutoFit/>
          </a:bodyPr>
          <a:lstStyle/>
          <a:p>
            <a:pPr>
              <a:buNone/>
            </a:pPr>
            <a:r>
              <a:rPr lang="en-US" b="1" dirty="0"/>
              <a:t>💡 Broader Significance</a:t>
            </a:r>
          </a:p>
          <a:p>
            <a:pPr>
              <a:buFont typeface="Arial" panose="020B0604020202090204" pitchFamily="34" charset="0"/>
              <a:buChar char="•"/>
            </a:pPr>
            <a:r>
              <a:rPr lang="en-US" dirty="0"/>
              <a:t>Sets a precedent for </a:t>
            </a:r>
            <a:r>
              <a:rPr lang="en-US" b="1" dirty="0"/>
              <a:t>AI policy in creative industries</a:t>
            </a:r>
            <a:endParaRPr lang="en-US" dirty="0"/>
          </a:p>
          <a:p>
            <a:pPr>
              <a:buFont typeface="Arial" panose="020B0604020202090204" pitchFamily="34" charset="0"/>
              <a:buChar char="•"/>
            </a:pPr>
            <a:r>
              <a:rPr lang="en-US" dirty="0"/>
              <a:t>Highlights the role of </a:t>
            </a:r>
            <a:r>
              <a:rPr lang="en-US" b="1" dirty="0"/>
              <a:t>labor organizing</a:t>
            </a:r>
            <a:r>
              <a:rPr lang="en-US" dirty="0"/>
              <a:t> in shaping AI adoption</a:t>
            </a:r>
          </a:p>
          <a:p>
            <a:pPr>
              <a:buFont typeface="Arial" panose="020B0604020202090204" pitchFamily="34" charset="0"/>
              <a:buChar char="•"/>
            </a:pPr>
            <a:r>
              <a:rPr lang="en-US" dirty="0"/>
              <a:t>Emphasizes </a:t>
            </a:r>
            <a:r>
              <a:rPr lang="en-US" b="1" dirty="0"/>
              <a:t>augmentation over automation</a:t>
            </a:r>
            <a:r>
              <a:rPr lang="en-US" dirty="0"/>
              <a:t>: AI supports human work rather than replaces it</a:t>
            </a:r>
          </a:p>
          <a:p>
            <a:pPr>
              <a:buFont typeface="Arial" panose="020B0604020202090204" pitchFamily="34" charset="0"/>
              <a:buChar char="•"/>
            </a:pPr>
            <a:endParaRPr lang="en-US" dirty="0"/>
          </a:p>
          <a:p>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050733" y="3093244"/>
            <a:ext cx="5042535" cy="646331"/>
          </a:xfrm>
          <a:prstGeom prst="rect">
            <a:avLst/>
          </a:prstGeom>
          <a:noFill/>
        </p:spPr>
        <p:txBody>
          <a:bodyPr wrap="square" rtlCol="0">
            <a:spAutoFit/>
          </a:bodyPr>
          <a:lstStyle/>
          <a:p>
            <a:pPr algn="ctr" defTabSz="685800"/>
            <a:r>
              <a:rPr lang="zh-CN" altLang="en-US" sz="360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rPr>
              <a:t>Research Background</a:t>
            </a:r>
          </a:p>
        </p:txBody>
      </p:sp>
      <p:grpSp>
        <p:nvGrpSpPr>
          <p:cNvPr id="15" name="组合 14"/>
          <p:cNvGrpSpPr/>
          <p:nvPr/>
        </p:nvGrpSpPr>
        <p:grpSpPr>
          <a:xfrm>
            <a:off x="4212759" y="2212509"/>
            <a:ext cx="718483" cy="718483"/>
            <a:chOff x="5617011" y="2950011"/>
            <a:chExt cx="957977" cy="957977"/>
          </a:xfrm>
        </p:grpSpPr>
        <p:sp>
          <p:nvSpPr>
            <p:cNvPr id="12" name="菱形 11"/>
            <p:cNvSpPr/>
            <p:nvPr/>
          </p:nvSpPr>
          <p:spPr>
            <a:xfrm>
              <a:off x="5617011" y="2950011"/>
              <a:ext cx="957977" cy="957977"/>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FFFFFF"/>
                </a:solidFill>
                <a:latin typeface="等线"/>
                <a:ea typeface="等线" panose="02010600030101010101" pitchFamily="2" charset="-122"/>
              </a:endParaRPr>
            </a:p>
          </p:txBody>
        </p:sp>
        <p:sp>
          <p:nvSpPr>
            <p:cNvPr id="14" name="文本框 13"/>
            <p:cNvSpPr txBox="1"/>
            <p:nvPr/>
          </p:nvSpPr>
          <p:spPr>
            <a:xfrm>
              <a:off x="5668334" y="3136612"/>
              <a:ext cx="855330" cy="677108"/>
            </a:xfrm>
            <a:prstGeom prst="rect">
              <a:avLst/>
            </a:prstGeom>
            <a:noFill/>
          </p:spPr>
          <p:txBody>
            <a:bodyPr wrap="square" rtlCol="0">
              <a:spAutoFit/>
            </a:bodyPr>
            <a:lstStyle/>
            <a:p>
              <a:pPr algn="ctr" defTabSz="685800"/>
              <a:r>
                <a:rPr lang="en-US" altLang="zh-CN" sz="2700" b="1" dirty="0">
                  <a:solidFill>
                    <a:srgbClr val="FFFFFF"/>
                  </a:solidFill>
                  <a:latin typeface="微软雅黑" panose="020B0503020204020204" pitchFamily="34" charset="-122"/>
                  <a:ea typeface="微软雅黑" panose="020B0503020204020204" pitchFamily="34" charset="-122"/>
                </a:rPr>
                <a:t>01</a:t>
              </a:r>
              <a:endParaRPr lang="zh-CN" altLang="en-US" sz="27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681514" y="1897857"/>
            <a:ext cx="7780973" cy="1442561"/>
          </a:xfrm>
          <a:prstGeom prst="rect">
            <a:avLst/>
          </a:prstGeom>
          <a:noFill/>
        </p:spPr>
        <p:txBody>
          <a:bodyPr wrap="square" lIns="0" tIns="0" rIns="0" bIns="0" rtlCol="0" anchor="t" anchorCtr="0">
            <a:noAutofit/>
          </a:bodyPr>
          <a:lstStyle/>
          <a:p>
            <a:pPr defTabSz="685800">
              <a:lnSpc>
                <a:spcPct val="210000"/>
              </a:lnSpc>
            </a:pPr>
            <a:r>
              <a:rPr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AGI</a:t>
            </a:r>
            <a:r>
              <a:rPr 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a:t>
            </a:r>
            <a:r>
              <a:rPr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ocial </a:t>
            </a:r>
            <a:r>
              <a:rPr 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ntelligence</a:t>
            </a:r>
            <a:r>
              <a:rPr 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→G</a:t>
            </a:r>
            <a:r>
              <a:rPr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ame </a:t>
            </a:r>
            <a:r>
              <a:rPr lang="en-US"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a:t>
            </a:r>
            <a:r>
              <a:rPr sz="3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cenarios</a:t>
            </a:r>
          </a:p>
        </p:txBody>
      </p:sp>
      <p:sp>
        <p:nvSpPr>
          <p:cNvPr id="25" name="文本框 24"/>
          <p:cNvSpPr txBox="1"/>
          <p:nvPr/>
        </p:nvSpPr>
        <p:spPr>
          <a:xfrm>
            <a:off x="270034" y="91916"/>
            <a:ext cx="5719763" cy="466725"/>
          </a:xfrm>
          <a:prstGeom prst="rect">
            <a:avLst/>
          </a:prstGeom>
          <a:noFill/>
        </p:spPr>
        <p:txBody>
          <a:bodyPr wrap="square" rtlCol="0" anchor="t">
            <a:noAutofit/>
          </a:bodyPr>
          <a:lstStyle/>
          <a:p>
            <a:pPr defTabSz="685800">
              <a:lnSpc>
                <a:spcPct val="120000"/>
              </a:lnSpc>
            </a:pPr>
            <a:r>
              <a:rPr sz="2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Research Background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740694" y="3093244"/>
            <a:ext cx="5663089" cy="646331"/>
          </a:xfrm>
          <a:prstGeom prst="rect">
            <a:avLst/>
          </a:prstGeom>
          <a:noFill/>
        </p:spPr>
        <p:txBody>
          <a:bodyPr wrap="square" rtlCol="0">
            <a:spAutoFit/>
          </a:bodyPr>
          <a:lstStyle/>
          <a:p>
            <a:pPr algn="ctr" defTabSz="685800"/>
            <a:r>
              <a:rPr lang="zh-CN" altLang="en-US" sz="360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sym typeface="+mn-ea"/>
              </a:rPr>
              <a:t>Game Framework</a:t>
            </a:r>
          </a:p>
        </p:txBody>
      </p:sp>
      <p:grpSp>
        <p:nvGrpSpPr>
          <p:cNvPr id="15" name="组合 14"/>
          <p:cNvGrpSpPr/>
          <p:nvPr/>
        </p:nvGrpSpPr>
        <p:grpSpPr>
          <a:xfrm>
            <a:off x="4212759" y="2212509"/>
            <a:ext cx="718483" cy="718483"/>
            <a:chOff x="5617011" y="2950011"/>
            <a:chExt cx="957977" cy="957977"/>
          </a:xfrm>
        </p:grpSpPr>
        <p:sp>
          <p:nvSpPr>
            <p:cNvPr id="12" name="菱形 11"/>
            <p:cNvSpPr/>
            <p:nvPr/>
          </p:nvSpPr>
          <p:spPr>
            <a:xfrm>
              <a:off x="5617011" y="2950011"/>
              <a:ext cx="957977" cy="957977"/>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FFFFFF"/>
                </a:solidFill>
                <a:latin typeface="等线"/>
                <a:ea typeface="等线" panose="02010600030101010101" pitchFamily="2" charset="-122"/>
              </a:endParaRPr>
            </a:p>
          </p:txBody>
        </p:sp>
        <p:sp>
          <p:nvSpPr>
            <p:cNvPr id="14" name="文本框 13"/>
            <p:cNvSpPr txBox="1"/>
            <p:nvPr/>
          </p:nvSpPr>
          <p:spPr>
            <a:xfrm>
              <a:off x="5668334" y="3136612"/>
              <a:ext cx="855330" cy="677108"/>
            </a:xfrm>
            <a:prstGeom prst="rect">
              <a:avLst/>
            </a:prstGeom>
            <a:noFill/>
          </p:spPr>
          <p:txBody>
            <a:bodyPr wrap="square" rtlCol="0">
              <a:spAutoFit/>
            </a:bodyPr>
            <a:lstStyle/>
            <a:p>
              <a:pPr algn="ctr" defTabSz="685800"/>
              <a:r>
                <a:rPr lang="en-US" altLang="zh-CN" sz="2700" b="1" dirty="0">
                  <a:solidFill>
                    <a:srgbClr val="FFFFFF"/>
                  </a:solidFill>
                  <a:latin typeface="微软雅黑" panose="020B0503020204020204" pitchFamily="34" charset="-122"/>
                  <a:ea typeface="微软雅黑" panose="020B0503020204020204" pitchFamily="34" charset="-122"/>
                </a:rPr>
                <a:t>02</a:t>
              </a:r>
              <a:endParaRPr lang="zh-CN" altLang="en-US" sz="2700" b="1" dirty="0">
                <a:solidFill>
                  <a:srgbClr val="FFFFFF"/>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25780" y="3715703"/>
            <a:ext cx="7949089" cy="446725"/>
          </a:xfrm>
          <a:prstGeom prst="rect">
            <a:avLst/>
          </a:prstGeom>
          <a:noFill/>
        </p:spPr>
        <p:txBody>
          <a:bodyPr wrap="square" rtlCol="0" anchor="t">
            <a:spAutoFit/>
          </a:bodyPr>
          <a:lstStyle/>
          <a:p>
            <a:pPr algn="ctr" defTabSz="685800">
              <a:lnSpc>
                <a:spcPct val="120000"/>
              </a:lnSpc>
            </a:pPr>
            <a:r>
              <a:rPr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Choice-Focusing Game</a:t>
            </a:r>
            <a:r>
              <a:rPr lang="zh-CN" altLang="en-US"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a:t>
            </a:r>
            <a:r>
              <a:rPr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Communication-Focusing Game</a:t>
            </a:r>
            <a:endParaRPr lang="zh-CN" altLang="en-US"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70034" y="745807"/>
            <a:ext cx="8768239" cy="3934778"/>
          </a:xfrm>
          <a:prstGeom prst="rect">
            <a:avLst/>
          </a:prstGeom>
          <a:noFill/>
        </p:spPr>
        <p:txBody>
          <a:bodyPr wrap="square" lIns="0" tIns="0" rIns="0" bIns="0" rtlCol="0" anchor="t" anchorCtr="0">
            <a:noAutofit/>
          </a:bodyPr>
          <a:lstStyle/>
          <a:p>
            <a:pPr marL="257175"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Scenarios: Decide by observations</a:t>
            </a: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with little or no communication.</a:t>
            </a:r>
            <a:endPar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00075" lvl="1"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Classic Games: E.g., prisoner's dilemma. LLMs' decisions are instruction-sensitive, with varying historical-info-using ability.</a:t>
            </a:r>
          </a:p>
          <a:p>
            <a:pPr marL="600075" lvl="1"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Poker: ChatGPT and GPT-4 differ in strategies, outputs are prompt</a:t>
            </a: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sensitive.</a:t>
            </a:r>
          </a:p>
          <a:p>
            <a:pPr marL="600075" lvl="1"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Auctions: For strategic study</a:t>
            </a: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LLMs need improvement in planning and role-playing.</a:t>
            </a:r>
          </a:p>
          <a:p>
            <a:pPr marL="257175"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Scattered experiments, data issues,</a:t>
            </a: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lack unified framework</a:t>
            </a: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and "action language" research.</a:t>
            </a:r>
          </a:p>
        </p:txBody>
      </p:sp>
      <p:sp>
        <p:nvSpPr>
          <p:cNvPr id="25" name="文本框 24"/>
          <p:cNvSpPr txBox="1"/>
          <p:nvPr/>
        </p:nvSpPr>
        <p:spPr>
          <a:xfrm>
            <a:off x="270034" y="91916"/>
            <a:ext cx="5719763" cy="466725"/>
          </a:xfrm>
          <a:prstGeom prst="rect">
            <a:avLst/>
          </a:prstGeom>
          <a:noFill/>
        </p:spPr>
        <p:txBody>
          <a:bodyPr wrap="square" rtlCol="0" anchor="t">
            <a:noAutofit/>
          </a:bodyPr>
          <a:lstStyle/>
          <a:p>
            <a:pPr defTabSz="685800">
              <a:lnSpc>
                <a:spcPct val="120000"/>
              </a:lnSpc>
            </a:pPr>
            <a:r>
              <a:rPr sz="2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Choice-Focusing Game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70034" y="745807"/>
            <a:ext cx="8569643" cy="3934778"/>
          </a:xfrm>
          <a:prstGeom prst="rect">
            <a:avLst/>
          </a:prstGeom>
          <a:noFill/>
        </p:spPr>
        <p:txBody>
          <a:bodyPr wrap="square" lIns="0" tIns="0" rIns="0" bIns="0" rtlCol="0" anchor="t" anchorCtr="0">
            <a:noAutofit/>
          </a:bodyPr>
          <a:lstStyle/>
          <a:p>
            <a:pPr marL="257175"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Scenarios: Communication is key; language is a strategy.</a:t>
            </a:r>
          </a:p>
          <a:p>
            <a:pPr marL="600075" lvl="1"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Negotiation: Agent behavior is affected by incentives and has biases. Methods to boost negotiation skills are explored.</a:t>
            </a:r>
          </a:p>
          <a:p>
            <a:pPr marL="600075" lvl="1"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Diplomacy: Agents like Cicero show LLM's diplomatic ability. They build alliances through long-term strategies and mutual-benefit plans.</a:t>
            </a:r>
          </a:p>
          <a:p>
            <a:pPr marL="600075" lvl="1"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Werewolf: RL algorithms enhance LLM performance, revealing emergent strategies.</a:t>
            </a:r>
          </a:p>
          <a:p>
            <a:pPr marL="257175"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Design diverse experiments, strengthen process evaluation, and explore RL- LLM integration.</a:t>
            </a:r>
          </a:p>
        </p:txBody>
      </p:sp>
      <p:sp>
        <p:nvSpPr>
          <p:cNvPr id="25" name="文本框 24"/>
          <p:cNvSpPr txBox="1"/>
          <p:nvPr/>
        </p:nvSpPr>
        <p:spPr>
          <a:xfrm>
            <a:off x="270034" y="91916"/>
            <a:ext cx="5719763" cy="466725"/>
          </a:xfrm>
          <a:prstGeom prst="rect">
            <a:avLst/>
          </a:prstGeom>
          <a:noFill/>
        </p:spPr>
        <p:txBody>
          <a:bodyPr wrap="square" rtlCol="0" anchor="t">
            <a:noAutofit/>
          </a:bodyPr>
          <a:lstStyle/>
          <a:p>
            <a:pPr defTabSz="685800">
              <a:lnSpc>
                <a:spcPct val="120000"/>
              </a:lnSpc>
            </a:pPr>
            <a:r>
              <a:rPr sz="2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Communication-Focusing Game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050733" y="3093244"/>
            <a:ext cx="5042535" cy="646331"/>
          </a:xfrm>
          <a:prstGeom prst="rect">
            <a:avLst/>
          </a:prstGeom>
          <a:noFill/>
        </p:spPr>
        <p:txBody>
          <a:bodyPr wrap="square" rtlCol="0">
            <a:spAutoFit/>
          </a:bodyPr>
          <a:lstStyle/>
          <a:p>
            <a:pPr algn="ctr" defTabSz="685800"/>
            <a:r>
              <a:rPr lang="zh-CN" altLang="en-US" sz="360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sym typeface="+mn-ea"/>
              </a:rPr>
              <a:t>Social Agent</a:t>
            </a:r>
          </a:p>
        </p:txBody>
      </p:sp>
      <p:grpSp>
        <p:nvGrpSpPr>
          <p:cNvPr id="15" name="组合 14"/>
          <p:cNvGrpSpPr/>
          <p:nvPr/>
        </p:nvGrpSpPr>
        <p:grpSpPr>
          <a:xfrm>
            <a:off x="4212759" y="2212509"/>
            <a:ext cx="718483" cy="718483"/>
            <a:chOff x="5617011" y="2950011"/>
            <a:chExt cx="957977" cy="957977"/>
          </a:xfrm>
        </p:grpSpPr>
        <p:sp>
          <p:nvSpPr>
            <p:cNvPr id="12" name="菱形 11"/>
            <p:cNvSpPr/>
            <p:nvPr/>
          </p:nvSpPr>
          <p:spPr>
            <a:xfrm>
              <a:off x="5617011" y="2950011"/>
              <a:ext cx="957977" cy="957977"/>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FFFFFF"/>
                </a:solidFill>
                <a:latin typeface="等线"/>
                <a:ea typeface="等线" panose="02010600030101010101" pitchFamily="2" charset="-122"/>
              </a:endParaRPr>
            </a:p>
          </p:txBody>
        </p:sp>
        <p:sp>
          <p:nvSpPr>
            <p:cNvPr id="14" name="文本框 13"/>
            <p:cNvSpPr txBox="1"/>
            <p:nvPr/>
          </p:nvSpPr>
          <p:spPr>
            <a:xfrm>
              <a:off x="5668334" y="3136612"/>
              <a:ext cx="855330" cy="677108"/>
            </a:xfrm>
            <a:prstGeom prst="rect">
              <a:avLst/>
            </a:prstGeom>
            <a:noFill/>
          </p:spPr>
          <p:txBody>
            <a:bodyPr wrap="square" rtlCol="0">
              <a:spAutoFit/>
            </a:bodyPr>
            <a:lstStyle/>
            <a:p>
              <a:pPr algn="ctr" defTabSz="685800"/>
              <a:r>
                <a:rPr lang="en-US" altLang="zh-CN" sz="2700" b="1" dirty="0">
                  <a:solidFill>
                    <a:srgbClr val="FFFFFF"/>
                  </a:solidFill>
                  <a:latin typeface="微软雅黑" panose="020B0503020204020204" pitchFamily="34" charset="-122"/>
                  <a:ea typeface="微软雅黑" panose="020B0503020204020204" pitchFamily="34" charset="-122"/>
                </a:rPr>
                <a:t>03</a:t>
              </a:r>
              <a:endParaRPr lang="zh-CN" altLang="en-US" sz="2700" b="1" dirty="0">
                <a:solidFill>
                  <a:srgbClr val="FFFFFF"/>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25780" y="3715703"/>
            <a:ext cx="7949089" cy="446725"/>
          </a:xfrm>
          <a:prstGeom prst="rect">
            <a:avLst/>
          </a:prstGeom>
          <a:noFill/>
        </p:spPr>
        <p:txBody>
          <a:bodyPr wrap="square" rtlCol="0" anchor="t">
            <a:spAutoFit/>
          </a:bodyPr>
          <a:lstStyle/>
          <a:p>
            <a:pPr algn="ctr" defTabSz="685800">
              <a:lnSpc>
                <a:spcPct val="120000"/>
              </a:lnSpc>
            </a:pPr>
            <a:r>
              <a:rPr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Preference Module</a:t>
            </a:r>
            <a:r>
              <a:rPr lang="zh-CN" altLang="en-US"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a:t>
            </a:r>
            <a:r>
              <a:rPr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Belief Module</a:t>
            </a:r>
            <a:r>
              <a:rPr lang="zh-CN" altLang="en-US"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a:t>
            </a:r>
            <a:r>
              <a:rPr lang="en-US" altLang="zh-CN"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Reasoning Module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70034" y="745807"/>
            <a:ext cx="8664893" cy="3934778"/>
          </a:xfrm>
          <a:prstGeom prst="rect">
            <a:avLst/>
          </a:prstGeom>
          <a:noFill/>
        </p:spPr>
        <p:txBody>
          <a:bodyPr wrap="square" lIns="0" tIns="0" rIns="0" bIns="0" rtlCol="0" anchor="t" anchorCtr="0">
            <a:noAutofit/>
          </a:bodyPr>
          <a:lstStyle/>
          <a:p>
            <a:pPr marL="257175" indent="-257175" defTabSz="685800">
              <a:lnSpc>
                <a:spcPct val="200000"/>
              </a:lnSpc>
              <a:buFont typeface="Wingdings" panose="05000000000000000000" charset="0"/>
              <a:buChar char="l"/>
            </a:pPr>
            <a:r>
              <a:rPr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Preference</a:t>
            </a:r>
            <a:r>
              <a:rPr lang="en-US"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 </a:t>
            </a: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n individual's subjective inclination towards things.</a:t>
            </a:r>
          </a:p>
          <a:p>
            <a:pPr marL="600075" lvl="1" indent="-257175" defTabSz="685800">
              <a:lnSpc>
                <a:spcPct val="200000"/>
              </a:lnSpc>
              <a:buFont typeface="Wingdings" panose="05000000000000000000" charset="0"/>
              <a:buChar char="l"/>
            </a:pP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LLM</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possess certain intrinsic preferences. </a:t>
            </a:r>
          </a:p>
          <a:p>
            <a:pPr marL="600075" lvl="1" indent="-257175" defTabSz="685800">
              <a:lnSpc>
                <a:spcPct val="200000"/>
              </a:lnSpc>
              <a:buFont typeface="Wingdings" panose="05000000000000000000" charset="0"/>
              <a:buChar char="l"/>
            </a:pP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n complex scenarios, </a:t>
            </a: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LLM</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have limitations in understanding and applying preferences.</a:t>
            </a:r>
          </a:p>
          <a:p>
            <a:pPr defTabSz="685800">
              <a:lnSpc>
                <a:spcPct val="150000"/>
              </a:lnSpc>
            </a:pPr>
            <a:endPar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文本框 24"/>
          <p:cNvSpPr txBox="1"/>
          <p:nvPr/>
        </p:nvSpPr>
        <p:spPr>
          <a:xfrm>
            <a:off x="270034" y="91916"/>
            <a:ext cx="5719763" cy="466725"/>
          </a:xfrm>
          <a:prstGeom prst="rect">
            <a:avLst/>
          </a:prstGeom>
          <a:noFill/>
        </p:spPr>
        <p:txBody>
          <a:bodyPr wrap="square" rtlCol="0" anchor="t">
            <a:noAutofit/>
          </a:bodyPr>
          <a:lstStyle/>
          <a:p>
            <a:pPr defTabSz="685800">
              <a:lnSpc>
                <a:spcPct val="120000"/>
              </a:lnSpc>
            </a:pPr>
            <a:r>
              <a:rPr sz="2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Preference Module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70034" y="745807"/>
            <a:ext cx="8680609" cy="3934778"/>
          </a:xfrm>
          <a:prstGeom prst="rect">
            <a:avLst/>
          </a:prstGeom>
          <a:noFill/>
        </p:spPr>
        <p:txBody>
          <a:bodyPr wrap="square" lIns="0" tIns="0" rIns="0" bIns="0" rtlCol="0" anchor="t" anchorCtr="0">
            <a:noAutofit/>
          </a:bodyPr>
          <a:lstStyle/>
          <a:p>
            <a:pPr marL="257175"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Belief</a:t>
            </a: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gents' cognitive states about the world, covering internal beliefs, belief-modeling, and belief revision.</a:t>
            </a:r>
          </a:p>
          <a:p>
            <a:pPr marL="600075" lvl="1"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Dispute exists on LLMs' internal beliefs. Research approaches include internal representation and external behavior analysis.</a:t>
            </a:r>
          </a:p>
          <a:p>
            <a:pPr marL="600075" lvl="1"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Methods like explicit graphical representation and prompt engineering are used to improve belief-modeling.</a:t>
            </a:r>
          </a:p>
          <a:p>
            <a:pPr marL="600075" lvl="1"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LLMs' belief-revision is immature and vulnerable to external influence, a major drawback in complex scenarios.</a:t>
            </a:r>
          </a:p>
        </p:txBody>
      </p:sp>
      <p:sp>
        <p:nvSpPr>
          <p:cNvPr id="25" name="文本框 24"/>
          <p:cNvSpPr txBox="1"/>
          <p:nvPr/>
        </p:nvSpPr>
        <p:spPr>
          <a:xfrm>
            <a:off x="270034" y="91916"/>
            <a:ext cx="5719763" cy="466725"/>
          </a:xfrm>
          <a:prstGeom prst="rect">
            <a:avLst/>
          </a:prstGeom>
          <a:noFill/>
        </p:spPr>
        <p:txBody>
          <a:bodyPr wrap="square" rtlCol="0" anchor="t">
            <a:noAutofit/>
          </a:bodyPr>
          <a:lstStyle/>
          <a:p>
            <a:pPr defTabSz="685800">
              <a:lnSpc>
                <a:spcPct val="120000"/>
              </a:lnSpc>
            </a:pPr>
            <a:r>
              <a:rPr sz="2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Belief Module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70034" y="745807"/>
            <a:ext cx="8680609" cy="3934778"/>
          </a:xfrm>
          <a:prstGeom prst="rect">
            <a:avLst/>
          </a:prstGeom>
          <a:noFill/>
        </p:spPr>
        <p:txBody>
          <a:bodyPr wrap="square" lIns="0" tIns="0" rIns="0" bIns="0" rtlCol="0" anchor="t" anchorCtr="0">
            <a:noAutofit/>
          </a:bodyPr>
          <a:lstStyle/>
          <a:p>
            <a:pPr marL="257175"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Reasoning：</a:t>
            </a: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ctions from preferences, beliefs, and others' historical info.</a:t>
            </a:r>
          </a:p>
          <a:p>
            <a:pPr marL="257175"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Two Methods：</a:t>
            </a:r>
          </a:p>
          <a:p>
            <a:pPr marL="600075" lvl="1"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Theory-of-Mind</a:t>
            </a: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Reasoning：Predicts opponents' actions to boost LLMs' strategic skills in social settings. But prompt-based ToM reasoning lacks reliability.</a:t>
            </a:r>
          </a:p>
          <a:p>
            <a:pPr marL="600075" lvl="1"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RL-style Reasoning：Selects strategies via exploration and exploitation. Combining LLMs with RL has advanced in dynamic games. </a:t>
            </a:r>
          </a:p>
        </p:txBody>
      </p:sp>
      <p:sp>
        <p:nvSpPr>
          <p:cNvPr id="25" name="文本框 24"/>
          <p:cNvSpPr txBox="1"/>
          <p:nvPr/>
        </p:nvSpPr>
        <p:spPr>
          <a:xfrm>
            <a:off x="270034" y="91916"/>
            <a:ext cx="5719763" cy="466725"/>
          </a:xfrm>
          <a:prstGeom prst="rect">
            <a:avLst/>
          </a:prstGeom>
          <a:noFill/>
        </p:spPr>
        <p:txBody>
          <a:bodyPr wrap="square" rtlCol="0" anchor="t">
            <a:noAutofit/>
          </a:bodyPr>
          <a:lstStyle/>
          <a:p>
            <a:pPr defTabSz="685800">
              <a:lnSpc>
                <a:spcPct val="120000"/>
              </a:lnSpc>
            </a:pPr>
            <a:r>
              <a:rPr lang="en-US" altLang="zh-CN" sz="2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Reasoning Module</a:t>
            </a:r>
            <a:endParaRPr sz="2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050733" y="3093244"/>
            <a:ext cx="5042535" cy="646331"/>
          </a:xfrm>
          <a:prstGeom prst="rect">
            <a:avLst/>
          </a:prstGeom>
          <a:noFill/>
        </p:spPr>
        <p:txBody>
          <a:bodyPr wrap="square" rtlCol="0">
            <a:spAutoFit/>
          </a:bodyPr>
          <a:lstStyle/>
          <a:p>
            <a:pPr algn="ctr" defTabSz="685800"/>
            <a:r>
              <a:rPr lang="zh-CN" altLang="en-US" sz="360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sym typeface="+mn-ea"/>
              </a:rPr>
              <a:t>Evaluation Protocol</a:t>
            </a:r>
          </a:p>
        </p:txBody>
      </p:sp>
      <p:grpSp>
        <p:nvGrpSpPr>
          <p:cNvPr id="15" name="组合 14"/>
          <p:cNvGrpSpPr/>
          <p:nvPr/>
        </p:nvGrpSpPr>
        <p:grpSpPr>
          <a:xfrm>
            <a:off x="4212759" y="2212509"/>
            <a:ext cx="718483" cy="718483"/>
            <a:chOff x="5617011" y="2950011"/>
            <a:chExt cx="957977" cy="957977"/>
          </a:xfrm>
        </p:grpSpPr>
        <p:sp>
          <p:nvSpPr>
            <p:cNvPr id="12" name="菱形 11"/>
            <p:cNvSpPr/>
            <p:nvPr/>
          </p:nvSpPr>
          <p:spPr>
            <a:xfrm>
              <a:off x="5617011" y="2950011"/>
              <a:ext cx="957977" cy="957977"/>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FFFFFF"/>
                </a:solidFill>
                <a:latin typeface="等线"/>
                <a:ea typeface="等线" panose="02010600030101010101" pitchFamily="2" charset="-122"/>
              </a:endParaRPr>
            </a:p>
          </p:txBody>
        </p:sp>
        <p:sp>
          <p:nvSpPr>
            <p:cNvPr id="14" name="文本框 13"/>
            <p:cNvSpPr txBox="1"/>
            <p:nvPr/>
          </p:nvSpPr>
          <p:spPr>
            <a:xfrm>
              <a:off x="5668334" y="3136612"/>
              <a:ext cx="855330" cy="677108"/>
            </a:xfrm>
            <a:prstGeom prst="rect">
              <a:avLst/>
            </a:prstGeom>
            <a:noFill/>
          </p:spPr>
          <p:txBody>
            <a:bodyPr wrap="square" rtlCol="0">
              <a:spAutoFit/>
            </a:bodyPr>
            <a:lstStyle/>
            <a:p>
              <a:pPr algn="ctr" defTabSz="685800"/>
              <a:r>
                <a:rPr lang="en-US" altLang="zh-CN" sz="2700" b="1" dirty="0">
                  <a:solidFill>
                    <a:srgbClr val="FFFFFF"/>
                  </a:solidFill>
                  <a:latin typeface="微软雅黑" panose="020B0503020204020204" pitchFamily="34" charset="-122"/>
                  <a:ea typeface="微软雅黑" panose="020B0503020204020204" pitchFamily="34" charset="-122"/>
                </a:rPr>
                <a:t>04</a:t>
              </a:r>
              <a:endParaRPr lang="zh-CN" altLang="en-US" sz="2700" b="1" dirty="0">
                <a:solidFill>
                  <a:srgbClr val="FFFFFF"/>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25780" y="3715703"/>
            <a:ext cx="7949089" cy="446725"/>
          </a:xfrm>
          <a:prstGeom prst="rect">
            <a:avLst/>
          </a:prstGeom>
          <a:noFill/>
        </p:spPr>
        <p:txBody>
          <a:bodyPr wrap="square" rtlCol="0" anchor="t">
            <a:spAutoFit/>
          </a:bodyPr>
          <a:lstStyle/>
          <a:p>
            <a:pPr algn="ctr" defTabSz="685800">
              <a:lnSpc>
                <a:spcPct val="120000"/>
              </a:lnSpc>
            </a:pPr>
            <a:r>
              <a:rPr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Game-Agnostic Evaluation</a:t>
            </a:r>
            <a:r>
              <a:rPr lang="zh-CN" altLang="en-US"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a:t>
            </a:r>
            <a:r>
              <a:rPr lang="en-US" altLang="zh-CN" sz="21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Game-Specific Evaluation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934" y="234876"/>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7" name="TextBox 6"/>
          <p:cNvSpPr txBox="1"/>
          <p:nvPr/>
        </p:nvSpPr>
        <p:spPr>
          <a:xfrm>
            <a:off x="163157" y="4752542"/>
            <a:ext cx="7290059" cy="461665"/>
          </a:xfrm>
          <a:prstGeom prst="rect">
            <a:avLst/>
          </a:prstGeom>
          <a:noFill/>
        </p:spPr>
        <p:txBody>
          <a:bodyPr wrap="square" rtlCol="0">
            <a:spAutoFit/>
          </a:bodyPr>
          <a:lstStyle/>
          <a:p>
            <a:r>
              <a:rPr lang="en-US" sz="1200" dirty="0"/>
              <a:t>https://</a:t>
            </a:r>
            <a:r>
              <a:rPr lang="en-US" sz="1200" dirty="0" err="1"/>
              <a:t>www.theguardian.com</a:t>
            </a:r>
            <a:r>
              <a:rPr lang="en-US" sz="1200" dirty="0"/>
              <a:t>/culture/2023/oct/01/</a:t>
            </a:r>
            <a:r>
              <a:rPr lang="en-US" sz="1200" dirty="0" err="1"/>
              <a:t>hollywood</a:t>
            </a:r>
            <a:r>
              <a:rPr lang="en-US" sz="1200" dirty="0"/>
              <a:t>-writers-strike-artificial-intelligence</a:t>
            </a:r>
          </a:p>
          <a:p>
            <a:endParaRPr lang="en-US" sz="1200" dirty="0"/>
          </a:p>
        </p:txBody>
      </p:sp>
      <p:pic>
        <p:nvPicPr>
          <p:cNvPr id="8" name="Picture 7"/>
          <p:cNvPicPr>
            <a:picLocks noChangeAspect="1"/>
          </p:cNvPicPr>
          <p:nvPr/>
        </p:nvPicPr>
        <p:blipFill>
          <a:blip r:embed="rId2"/>
          <a:stretch>
            <a:fillRect/>
          </a:stretch>
        </p:blipFill>
        <p:spPr>
          <a:xfrm>
            <a:off x="260811" y="916206"/>
            <a:ext cx="3708400" cy="3695700"/>
          </a:xfrm>
          <a:prstGeom prst="rect">
            <a:avLst/>
          </a:prstGeom>
        </p:spPr>
      </p:pic>
      <p:sp>
        <p:nvSpPr>
          <p:cNvPr id="10" name="TextBox 9"/>
          <p:cNvSpPr txBox="1"/>
          <p:nvPr/>
        </p:nvSpPr>
        <p:spPr>
          <a:xfrm>
            <a:off x="4146953" y="1176165"/>
            <a:ext cx="4736236" cy="400110"/>
          </a:xfrm>
          <a:prstGeom prst="rect">
            <a:avLst/>
          </a:prstGeom>
          <a:noFill/>
        </p:spPr>
        <p:txBody>
          <a:bodyPr wrap="square">
            <a:spAutoFit/>
          </a:bodyPr>
          <a:lstStyle/>
          <a:p>
            <a:r>
              <a:rPr lang="en-US" sz="2000" dirty="0"/>
              <a:t>🎬 Case Study: Writers Guild Strike (2023)</a:t>
            </a:r>
          </a:p>
        </p:txBody>
      </p:sp>
      <p:sp>
        <p:nvSpPr>
          <p:cNvPr id="3" name="TextBox 2"/>
          <p:cNvSpPr txBox="1"/>
          <p:nvPr/>
        </p:nvSpPr>
        <p:spPr>
          <a:xfrm>
            <a:off x="4259064" y="1833086"/>
            <a:ext cx="4736236" cy="1477328"/>
          </a:xfrm>
          <a:prstGeom prst="rect">
            <a:avLst/>
          </a:prstGeom>
          <a:noFill/>
        </p:spPr>
        <p:txBody>
          <a:bodyPr wrap="square">
            <a:spAutoFit/>
          </a:bodyPr>
          <a:lstStyle/>
          <a:p>
            <a:pPr>
              <a:buFont typeface="Arial" panose="020B0604020202090204" pitchFamily="34" charset="0"/>
              <a:buChar char="•"/>
            </a:pPr>
            <a:endParaRPr lang="en-US" dirty="0"/>
          </a:p>
          <a:p>
            <a:r>
              <a:rPr lang="en-US" i="1" dirty="0"/>
              <a:t>“This deal reflects a growing movement: integrate AI with worker protections, not displacement.”</a:t>
            </a:r>
            <a:br>
              <a:rPr lang="en-US" dirty="0"/>
            </a:br>
            <a:r>
              <a:rPr lang="en-US" dirty="0"/>
              <a:t>— </a:t>
            </a:r>
            <a:r>
              <a:rPr lang="en-US" i="1" dirty="0" err="1"/>
              <a:t>theguardian.com</a:t>
            </a: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70034" y="745807"/>
            <a:ext cx="8680609" cy="3934778"/>
          </a:xfrm>
          <a:prstGeom prst="rect">
            <a:avLst/>
          </a:prstGeom>
          <a:noFill/>
        </p:spPr>
        <p:txBody>
          <a:bodyPr wrap="square" lIns="0" tIns="0" rIns="0" bIns="0" rtlCol="0" anchor="t" anchorCtr="0">
            <a:noAutofit/>
          </a:bodyPr>
          <a:lstStyle/>
          <a:p>
            <a:pPr marL="257175" indent="-257175" defTabSz="685800">
              <a:lnSpc>
                <a:spcPct val="20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Centers on win-loss results, with win rate as a common metric.</a:t>
            </a:r>
          </a:p>
          <a:p>
            <a:pPr marL="257175" indent="-257175" defTabSz="685800">
              <a:lnSpc>
                <a:spcPct val="20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Expanded Metrics：</a:t>
            </a:r>
          </a:p>
          <a:p>
            <a:pPr marL="600075" lvl="1" indent="-257175" defTabSz="685800">
              <a:lnSpc>
                <a:spcPct val="20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Efficiency-Adjusted Win Rate: Considers winning efficiency.</a:t>
            </a:r>
          </a:p>
          <a:p>
            <a:pPr marL="600075" lvl="1" indent="-257175" defTabSz="685800">
              <a:lnSpc>
                <a:spcPct val="20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Comeback Win Rate: Evaluates agent's performance in tough situations.</a:t>
            </a:r>
          </a:p>
          <a:p>
            <a:pPr marL="600075" lvl="1" indent="-257175" defTabSz="685800">
              <a:lnSpc>
                <a:spcPct val="20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Weighted Win Rate: Adjusts win rate by importance of game conditions.</a:t>
            </a:r>
          </a:p>
        </p:txBody>
      </p:sp>
      <p:sp>
        <p:nvSpPr>
          <p:cNvPr id="25" name="文本框 24"/>
          <p:cNvSpPr txBox="1"/>
          <p:nvPr/>
        </p:nvSpPr>
        <p:spPr>
          <a:xfrm>
            <a:off x="270034" y="91916"/>
            <a:ext cx="5719763" cy="466725"/>
          </a:xfrm>
          <a:prstGeom prst="rect">
            <a:avLst/>
          </a:prstGeom>
          <a:noFill/>
        </p:spPr>
        <p:txBody>
          <a:bodyPr wrap="square" rtlCol="0" anchor="t">
            <a:noAutofit/>
          </a:bodyPr>
          <a:lstStyle/>
          <a:p>
            <a:pPr defTabSz="685800">
              <a:lnSpc>
                <a:spcPct val="120000"/>
              </a:lnSpc>
            </a:pPr>
            <a:r>
              <a:rPr sz="2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Game-Agnostic Evaluation</a:t>
            </a:r>
            <a:endParaRPr lang="zh-CN" altLang="en-US" sz="2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70034" y="745807"/>
            <a:ext cx="8680609" cy="3934778"/>
          </a:xfrm>
          <a:prstGeom prst="rect">
            <a:avLst/>
          </a:prstGeom>
          <a:noFill/>
        </p:spPr>
        <p:txBody>
          <a:bodyPr wrap="square" lIns="0" tIns="0" rIns="0" bIns="0" rtlCol="0" anchor="t" anchorCtr="0">
            <a:noAutofit/>
          </a:bodyPr>
          <a:lstStyle/>
          <a:p>
            <a:pPr marL="257175" indent="-257175" defTabSz="685800">
              <a:lnSpc>
                <a:spcPct val="20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Concentrates on agents' performance in specific game aspects.</a:t>
            </a:r>
          </a:p>
          <a:p>
            <a:pPr marL="600075" lvl="1" indent="-257175" defTabSz="685800">
              <a:lnSpc>
                <a:spcPct val="20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Metrics: Sets up various metrics based on different game behaviors, </a:t>
            </a:r>
          </a:p>
          <a:p>
            <a:pPr marL="621983" lvl="2" indent="-8096" defTabSz="685800">
              <a:lnSpc>
                <a:spcPct val="200000"/>
              </a:lnSpc>
              <a:tabLst>
                <a:tab pos="604361" algn="l"/>
              </a:tabLst>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e.g., survival rate in scarce-resource scenarios and multi-dimensional evaluation in the prisoner's dilemma.</a:t>
            </a:r>
          </a:p>
          <a:p>
            <a:pPr marL="600075" lvl="1" indent="-257175" defTabSz="685800">
              <a:lnSpc>
                <a:spcPct val="20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Datasets: Some studies create evaluation datasets to assess model gameplay capabilities.</a:t>
            </a:r>
          </a:p>
        </p:txBody>
      </p:sp>
      <p:sp>
        <p:nvSpPr>
          <p:cNvPr id="25" name="文本框 24"/>
          <p:cNvSpPr txBox="1"/>
          <p:nvPr/>
        </p:nvSpPr>
        <p:spPr>
          <a:xfrm>
            <a:off x="270034" y="91916"/>
            <a:ext cx="5719763" cy="466725"/>
          </a:xfrm>
          <a:prstGeom prst="rect">
            <a:avLst/>
          </a:prstGeom>
          <a:noFill/>
        </p:spPr>
        <p:txBody>
          <a:bodyPr wrap="square" rtlCol="0" anchor="t">
            <a:noAutofit/>
          </a:bodyPr>
          <a:lstStyle/>
          <a:p>
            <a:pPr defTabSz="685800">
              <a:lnSpc>
                <a:spcPct val="120000"/>
              </a:lnSpc>
            </a:pPr>
            <a:r>
              <a:rPr lang="en-US" altLang="zh-CN" sz="2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Game-Specific Evaluation</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050733" y="3093244"/>
            <a:ext cx="5042535" cy="646331"/>
          </a:xfrm>
          <a:prstGeom prst="rect">
            <a:avLst/>
          </a:prstGeom>
          <a:noFill/>
        </p:spPr>
        <p:txBody>
          <a:bodyPr wrap="square" rtlCol="0">
            <a:spAutoFit/>
          </a:bodyPr>
          <a:lstStyle/>
          <a:p>
            <a:pPr algn="ctr" defTabSz="685800"/>
            <a:r>
              <a:rPr lang="zh-CN" altLang="en-US" sz="360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sym typeface="+mn-ea"/>
              </a:rPr>
              <a:t>Future Directions</a:t>
            </a:r>
          </a:p>
        </p:txBody>
      </p:sp>
      <p:grpSp>
        <p:nvGrpSpPr>
          <p:cNvPr id="15" name="组合 14"/>
          <p:cNvGrpSpPr/>
          <p:nvPr/>
        </p:nvGrpSpPr>
        <p:grpSpPr>
          <a:xfrm>
            <a:off x="4212759" y="2212509"/>
            <a:ext cx="718483" cy="718483"/>
            <a:chOff x="5617011" y="2950011"/>
            <a:chExt cx="957977" cy="957977"/>
          </a:xfrm>
        </p:grpSpPr>
        <p:sp>
          <p:nvSpPr>
            <p:cNvPr id="12" name="菱形 11"/>
            <p:cNvSpPr/>
            <p:nvPr/>
          </p:nvSpPr>
          <p:spPr>
            <a:xfrm>
              <a:off x="5617011" y="2950011"/>
              <a:ext cx="957977" cy="957977"/>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FFFFFF"/>
                </a:solidFill>
                <a:latin typeface="等线"/>
                <a:ea typeface="等线" panose="02010600030101010101" pitchFamily="2" charset="-122"/>
              </a:endParaRPr>
            </a:p>
          </p:txBody>
        </p:sp>
        <p:sp>
          <p:nvSpPr>
            <p:cNvPr id="14" name="文本框 13"/>
            <p:cNvSpPr txBox="1"/>
            <p:nvPr/>
          </p:nvSpPr>
          <p:spPr>
            <a:xfrm>
              <a:off x="5668334" y="3136612"/>
              <a:ext cx="855330" cy="677108"/>
            </a:xfrm>
            <a:prstGeom prst="rect">
              <a:avLst/>
            </a:prstGeom>
            <a:noFill/>
          </p:spPr>
          <p:txBody>
            <a:bodyPr wrap="square" rtlCol="0">
              <a:spAutoFit/>
            </a:bodyPr>
            <a:lstStyle/>
            <a:p>
              <a:pPr algn="ctr" defTabSz="685800"/>
              <a:r>
                <a:rPr lang="en-US" altLang="zh-CN" sz="2700" b="1" dirty="0">
                  <a:solidFill>
                    <a:srgbClr val="FFFFFF"/>
                  </a:solidFill>
                  <a:latin typeface="微软雅黑" panose="020B0503020204020204" pitchFamily="34" charset="-122"/>
                  <a:ea typeface="微软雅黑" panose="020B0503020204020204" pitchFamily="34" charset="-122"/>
                </a:rPr>
                <a:t>05</a:t>
              </a:r>
              <a:endParaRPr lang="zh-CN" altLang="en-US" sz="27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出自【趣你的PPT】(微信:qunideppt)：最优质的PPT资源库"/>
          <p:cNvSpPr/>
          <p:nvPr/>
        </p:nvSpPr>
        <p:spPr>
          <a:xfrm>
            <a:off x="270034" y="745807"/>
            <a:ext cx="8665369" cy="3934778"/>
          </a:xfrm>
          <a:prstGeom prst="rect">
            <a:avLst/>
          </a:prstGeom>
          <a:noFill/>
        </p:spPr>
        <p:txBody>
          <a:bodyPr wrap="square" lIns="0" tIns="0" rIns="0" bIns="0" rtlCol="0" anchor="t" anchorCtr="0">
            <a:noAutofit/>
          </a:bodyPr>
          <a:lstStyle/>
          <a:p>
            <a:pPr marL="257175"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Standardized Benchmarks：Use LLMs to create diverse game data and a standardized evaluation framework.</a:t>
            </a:r>
          </a:p>
          <a:p>
            <a:pPr marL="257175"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RL Agents：Combine RL with LLMs for better exploration and planning in complex games, but be aware of new challenges.</a:t>
            </a:r>
          </a:p>
          <a:p>
            <a:pPr marL="257175"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Behavior Pattern Mining：Automatically find emergent behavior patterns in agent interactions, exploring implicit relationships.</a:t>
            </a:r>
          </a:p>
          <a:p>
            <a:pPr marL="257175" indent="-257175" defTabSz="685800">
              <a:lnSpc>
                <a:spcPct val="150000"/>
              </a:lnSpc>
              <a:buFont typeface="Wingdings" panose="05000000000000000000" charset="0"/>
              <a:buChar char="l"/>
            </a:pP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Pluralistic Game Scenarios：Study granular scenarios with multiple languages, cultures, etc., to face new evaluation challenges.</a:t>
            </a:r>
          </a:p>
        </p:txBody>
      </p:sp>
      <p:sp>
        <p:nvSpPr>
          <p:cNvPr id="25" name="文本框 24"/>
          <p:cNvSpPr txBox="1"/>
          <p:nvPr/>
        </p:nvSpPr>
        <p:spPr>
          <a:xfrm>
            <a:off x="270034" y="91916"/>
            <a:ext cx="5719763" cy="466725"/>
          </a:xfrm>
          <a:prstGeom prst="rect">
            <a:avLst/>
          </a:prstGeom>
          <a:noFill/>
        </p:spPr>
        <p:txBody>
          <a:bodyPr wrap="square" rtlCol="0" anchor="t">
            <a:noAutofit/>
          </a:bodyPr>
          <a:lstStyle/>
          <a:p>
            <a:pPr defTabSz="685800">
              <a:lnSpc>
                <a:spcPct val="120000"/>
              </a:lnSpc>
            </a:pPr>
            <a:r>
              <a:rPr sz="24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mn-ea"/>
              </a:rPr>
              <a:t>Future Directions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0">
          <a:blip r:embed="rId4">
            <a:alphaModFix amt="60000"/>
            <a:lum/>
          </a:blip>
          <a:srcRect/>
          <a:stretch>
            <a:fillRect l="-17000" r="-17000"/>
          </a:stretch>
        </a:blipFill>
        <a:effectLst/>
      </p:bgPr>
    </p:bg>
    <p:spTree>
      <p:nvGrpSpPr>
        <p:cNvPr id="1" name=""/>
        <p:cNvGrpSpPr/>
        <p:nvPr/>
      </p:nvGrpSpPr>
      <p:grpSpPr>
        <a:xfrm>
          <a:off x="0" y="0"/>
          <a:ext cx="0" cy="0"/>
          <a:chOff x="0" y="0"/>
          <a:chExt cx="0" cy="0"/>
        </a:xfrm>
      </p:grpSpPr>
      <p:sp>
        <p:nvSpPr>
          <p:cNvPr id="8" name="文本框 7"/>
          <p:cNvSpPr txBox="1"/>
          <p:nvPr/>
        </p:nvSpPr>
        <p:spPr>
          <a:xfrm>
            <a:off x="2225947" y="2318561"/>
            <a:ext cx="6841904" cy="530915"/>
          </a:xfrm>
          <a:prstGeom prst="rect">
            <a:avLst/>
          </a:prstGeom>
          <a:noFill/>
        </p:spPr>
        <p:txBody>
          <a:bodyPr wrap="square" rtlCol="0">
            <a:spAutoFit/>
          </a:bodyPr>
          <a:lstStyle/>
          <a:p>
            <a:pPr defTabSz="685800">
              <a:defRPr/>
            </a:pPr>
            <a:r>
              <a:rPr lang="en-US" altLang="zh-CN" sz="2850" b="1">
                <a:solidFill>
                  <a:srgbClr val="FFFFFF"/>
                </a:solidFill>
                <a:latin typeface="微软雅黑" panose="020B0503020204020204" pitchFamily="34" charset="-122"/>
                <a:ea typeface="微软雅黑" panose="020B0503020204020204" pitchFamily="34" charset="-122"/>
              </a:rPr>
              <a:t>Thank you for listening!</a:t>
            </a:r>
          </a:p>
        </p:txBody>
      </p:sp>
      <p:cxnSp>
        <p:nvCxnSpPr>
          <p:cNvPr id="11" name="直接连接符 10"/>
          <p:cNvCxnSpPr/>
          <p:nvPr/>
        </p:nvCxnSpPr>
        <p:spPr>
          <a:xfrm>
            <a:off x="1906815" y="1889921"/>
            <a:ext cx="1" cy="1392593"/>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rcRect t="11080" b="11080"/>
          <a:stretch>
            <a:fillRect/>
          </a:stretch>
        </p:blipFill>
        <p:spPr>
          <a:xfrm>
            <a:off x="415814" y="1936416"/>
            <a:ext cx="1281926" cy="1312951"/>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815B8-9B52-C044-CD8F-EB5B920590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0B102A-ECF9-C117-A974-4957042EC33C}"/>
              </a:ext>
            </a:extLst>
          </p:cNvPr>
          <p:cNvSpPr txBox="1"/>
          <p:nvPr/>
        </p:nvSpPr>
        <p:spPr>
          <a:xfrm>
            <a:off x="2913360" y="2040838"/>
            <a:ext cx="2741456"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Paper</a:t>
            </a:r>
            <a:r>
              <a:rPr kumimoji="0" lang="zh-CN" altLang="en-US" sz="3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3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Sharing</a:t>
            </a:r>
            <a:r>
              <a:rPr kumimoji="0" lang="zh-CN" altLang="en-US" sz="3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3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E24C9AE3-7614-6479-298A-F64836D822BA}"/>
              </a:ext>
            </a:extLst>
          </p:cNvPr>
          <p:cNvSpPr txBox="1"/>
          <p:nvPr/>
        </p:nvSpPr>
        <p:spPr>
          <a:xfrm>
            <a:off x="6550592" y="4485361"/>
            <a:ext cx="184731"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3534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25"/>
          <p:cNvSpPr/>
          <p:nvPr/>
        </p:nvSpPr>
        <p:spPr>
          <a:xfrm>
            <a:off x="1622834" y="869132"/>
            <a:ext cx="4847540" cy="3381470"/>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6313" h="4508626">
                <a:moveTo>
                  <a:pt x="6762786" y="1876457"/>
                </a:moveTo>
                <a:lnTo>
                  <a:pt x="6826313" y="1876457"/>
                </a:lnTo>
                <a:lnTo>
                  <a:pt x="6826313" y="2139756"/>
                </a:lnTo>
                <a:lnTo>
                  <a:pt x="6762786" y="2139756"/>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756057"/>
                </a:lnTo>
                <a:lnTo>
                  <a:pt x="6826313" y="3756057"/>
                </a:lnTo>
                <a:lnTo>
                  <a:pt x="6826313" y="4508626"/>
                </a:lnTo>
                <a:lnTo>
                  <a:pt x="0" y="4508626"/>
                </a:lnTo>
                <a:close/>
              </a:path>
            </a:pathLst>
          </a:custGeom>
          <a:solidFill>
            <a:srgbClr val="55257F"/>
          </a:solidFill>
          <a:ln>
            <a:solidFill>
              <a:srgbClr val="552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24658"/>
              </a:solidFill>
              <a:latin typeface="Arial"/>
              <a:ea typeface="微软雅黑"/>
            </a:endParaRPr>
          </a:p>
        </p:txBody>
      </p:sp>
      <p:pic>
        <p:nvPicPr>
          <p:cNvPr id="2" name="图片 1"/>
          <p:cNvPicPr>
            <a:picLocks noChangeAspect="1"/>
          </p:cNvPicPr>
          <p:nvPr/>
        </p:nvPicPr>
        <p:blipFill>
          <a:blip r:embed="rId2"/>
          <a:srcRect l="11551" r="35005" b="-4805"/>
          <a:stretch>
            <a:fillRect/>
          </a:stretch>
        </p:blipFill>
        <p:spPr>
          <a:xfrm>
            <a:off x="0" y="0"/>
            <a:ext cx="3679508" cy="5391150"/>
          </a:xfrm>
          <a:prstGeom prst="rect">
            <a:avLst/>
          </a:prstGeom>
        </p:spPr>
      </p:pic>
      <p:sp>
        <p:nvSpPr>
          <p:cNvPr id="5" name="文本框 4"/>
          <p:cNvSpPr txBox="1"/>
          <p:nvPr/>
        </p:nvSpPr>
        <p:spPr>
          <a:xfrm>
            <a:off x="3913470" y="1718503"/>
            <a:ext cx="5113807" cy="1015663"/>
          </a:xfrm>
          <a:prstGeom prst="rect">
            <a:avLst/>
          </a:prstGeom>
          <a:solidFill>
            <a:schemeClr val="bg1"/>
          </a:solidFill>
        </p:spPr>
        <p:txBody>
          <a:bodyPr wrap="square" rtlCol="0">
            <a:spAutoFit/>
            <a:scene3d>
              <a:camera prst="orthographicFront"/>
              <a:lightRig rig="threePt" dir="t"/>
            </a:scene3d>
            <a:sp3d contourW="12700"/>
          </a:bodyPr>
          <a:lstStyle/>
          <a:p>
            <a:pPr algn="ctr" defTabSz="685800"/>
            <a:r>
              <a:rPr lang="en-US" altLang="zh-CN" sz="3000" b="1" dirty="0">
                <a:solidFill>
                  <a:srgbClr val="55257F"/>
                </a:solidFill>
                <a:latin typeface="Times New Roman" panose="02020603050405020304" pitchFamily="18" charset="0"/>
                <a:ea typeface="楷体" panose="02010609060101010101" charset="-122"/>
                <a:cs typeface="Times New Roman" panose="02020603050405020304" pitchFamily="18" charset="0"/>
              </a:rPr>
              <a:t>A Survey of Personalized Large Language Models</a:t>
            </a:r>
            <a:endParaRPr lang="zh-CN" altLang="en-US" sz="3000" b="1" dirty="0">
              <a:solidFill>
                <a:srgbClr val="55257F"/>
              </a:solidFill>
              <a:latin typeface="Times New Roman" panose="02020603050405020304" pitchFamily="18" charset="0"/>
              <a:ea typeface="楷体" panose="02010609060101010101" charset="-122"/>
              <a:cs typeface="Times New Roman" panose="02020603050405020304" pitchFamily="18" charset="0"/>
            </a:endParaRPr>
          </a:p>
        </p:txBody>
      </p:sp>
      <p:sp>
        <p:nvSpPr>
          <p:cNvPr id="6" name="文本框 5"/>
          <p:cNvSpPr txBox="1"/>
          <p:nvPr/>
        </p:nvSpPr>
        <p:spPr>
          <a:xfrm>
            <a:off x="5143567" y="3108231"/>
            <a:ext cx="2698175" cy="369332"/>
          </a:xfrm>
          <a:prstGeom prst="rect">
            <a:avLst/>
          </a:prstGeom>
          <a:noFill/>
        </p:spPr>
        <p:txBody>
          <a:bodyPr wrap="none" rtlCol="0">
            <a:spAutoFit/>
          </a:bodyPr>
          <a:lstStyle/>
          <a:p>
            <a:pPr defTabSz="685800"/>
            <a:r>
              <a:rPr lang="en-US" altLang="zh-CN" dirty="0">
                <a:solidFill>
                  <a:srgbClr val="000000"/>
                </a:solidFill>
                <a:latin typeface="Times New Roman" panose="02020603050405020304" charset="0"/>
                <a:ea typeface="楷体" panose="02010609060101010101" charset="-122"/>
                <a:cs typeface="Times New Roman" panose="02020603050405020304" charset="0"/>
              </a:rPr>
              <a:t>224030226</a:t>
            </a:r>
            <a:r>
              <a:rPr lang="zh-CN" altLang="en-US" dirty="0">
                <a:solidFill>
                  <a:srgbClr val="000000"/>
                </a:solidFill>
                <a:latin typeface="Times New Roman" panose="02020603050405020304" charset="0"/>
                <a:ea typeface="楷体" panose="02010609060101010101" charset="-122"/>
                <a:cs typeface="Times New Roman" panose="02020603050405020304" charset="0"/>
              </a:rPr>
              <a:t> </a:t>
            </a:r>
            <a:r>
              <a:rPr lang="en-US" altLang="zh-CN" dirty="0">
                <a:solidFill>
                  <a:srgbClr val="000000"/>
                </a:solidFill>
                <a:latin typeface="Times New Roman" panose="02020603050405020304" charset="0"/>
                <a:ea typeface="楷体" panose="02010609060101010101" charset="-122"/>
                <a:cs typeface="Times New Roman" panose="02020603050405020304" charset="0"/>
              </a:rPr>
              <a:t>HUANG Xinyi</a:t>
            </a:r>
            <a:endParaRPr lang="zh-CN" altLang="en-US" dirty="0">
              <a:solidFill>
                <a:srgbClr val="000000"/>
              </a:solidFill>
              <a:latin typeface="楷体" panose="02010609060101010101" charset="-122"/>
              <a:ea typeface="楷体" panose="02010609060101010101" charset="-122"/>
            </a:endParaRPr>
          </a:p>
        </p:txBody>
      </p:sp>
      <p:sp>
        <p:nvSpPr>
          <p:cNvPr id="10" name="文本框 9"/>
          <p:cNvSpPr txBox="1"/>
          <p:nvPr/>
        </p:nvSpPr>
        <p:spPr>
          <a:xfrm>
            <a:off x="4545875" y="538843"/>
            <a:ext cx="184731" cy="300082"/>
          </a:xfrm>
          <a:prstGeom prst="rect">
            <a:avLst/>
          </a:prstGeom>
          <a:noFill/>
        </p:spPr>
        <p:txBody>
          <a:bodyPr wrap="none" rtlCol="0">
            <a:spAutoFit/>
          </a:bodyPr>
          <a:lstStyle/>
          <a:p>
            <a:pPr defTabSz="685800"/>
            <a:endParaRPr kumimoji="1" lang="zh-CN" altLang="en-US" sz="1350" dirty="0">
              <a:solidFill>
                <a:srgbClr val="000000"/>
              </a:solidFill>
              <a:latin typeface="Arial"/>
              <a:ea typeface="微软雅黑"/>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85941" y="922735"/>
            <a:ext cx="3087294" cy="715581"/>
          </a:xfrm>
          <a:prstGeom prst="rect">
            <a:avLst/>
          </a:prstGeom>
          <a:noFill/>
        </p:spPr>
        <p:txBody>
          <a:bodyPr wrap="square" rtlCol="0">
            <a:spAutoFit/>
            <a:scene3d>
              <a:camera prst="orthographicFront"/>
              <a:lightRig rig="threePt" dir="t"/>
            </a:scene3d>
            <a:sp3d contourW="12700"/>
          </a:bodyPr>
          <a:lstStyle/>
          <a:p>
            <a:pPr algn="ctr" defTabSz="685800"/>
            <a:r>
              <a:rPr lang="en-US" altLang="zh-CN" sz="4050" b="1" dirty="0">
                <a:solidFill>
                  <a:srgbClr val="55257F"/>
                </a:solidFill>
                <a:latin typeface="Times New Roman" panose="02020603050405020304" charset="0"/>
                <a:ea typeface="楷体" panose="02010609060101010101" charset="-122"/>
                <a:cs typeface="Times New Roman" panose="02020603050405020304" charset="0"/>
              </a:rPr>
              <a:t>CONTENTS</a:t>
            </a:r>
          </a:p>
        </p:txBody>
      </p:sp>
      <p:sp>
        <p:nvSpPr>
          <p:cNvPr id="5" name="任意多边形 8"/>
          <p:cNvSpPr/>
          <p:nvPr/>
        </p:nvSpPr>
        <p:spPr>
          <a:xfrm>
            <a:off x="665018" y="1268983"/>
            <a:ext cx="8073737" cy="2951782"/>
          </a:xfrm>
          <a:custGeom>
            <a:avLst/>
            <a:gdLst>
              <a:gd name="connsiteX0" fmla="*/ 0 w 9856787"/>
              <a:gd name="connsiteY0" fmla="*/ 0 h 3670300"/>
              <a:gd name="connsiteX1" fmla="*/ 445293 w 9856787"/>
              <a:gd name="connsiteY1" fmla="*/ 0 h 3670300"/>
              <a:gd name="connsiteX2" fmla="*/ 445293 w 9856787"/>
              <a:gd name="connsiteY2" fmla="*/ 52375 h 3670300"/>
              <a:gd name="connsiteX3" fmla="*/ 52375 w 9856787"/>
              <a:gd name="connsiteY3" fmla="*/ 52375 h 3670300"/>
              <a:gd name="connsiteX4" fmla="*/ 52375 w 9856787"/>
              <a:gd name="connsiteY4" fmla="*/ 3617925 h 3670300"/>
              <a:gd name="connsiteX5" fmla="*/ 9804412 w 9856787"/>
              <a:gd name="connsiteY5" fmla="*/ 3617925 h 3670300"/>
              <a:gd name="connsiteX6" fmla="*/ 9804412 w 9856787"/>
              <a:gd name="connsiteY6" fmla="*/ 52375 h 3670300"/>
              <a:gd name="connsiteX7" fmla="*/ 4073260 w 9856787"/>
              <a:gd name="connsiteY7" fmla="*/ 52375 h 3670300"/>
              <a:gd name="connsiteX8" fmla="*/ 4073260 w 9856787"/>
              <a:gd name="connsiteY8" fmla="*/ 0 h 3670300"/>
              <a:gd name="connsiteX9" fmla="*/ 9856787 w 9856787"/>
              <a:gd name="connsiteY9" fmla="*/ 0 h 3670300"/>
              <a:gd name="connsiteX10" fmla="*/ 9856787 w 9856787"/>
              <a:gd name="connsiteY10" fmla="*/ 3670300 h 3670300"/>
              <a:gd name="connsiteX11" fmla="*/ 0 w 9856787"/>
              <a:gd name="connsiteY11" fmla="*/ 3670300 h 36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6787" h="3670300">
                <a:moveTo>
                  <a:pt x="0" y="0"/>
                </a:moveTo>
                <a:lnTo>
                  <a:pt x="445293" y="0"/>
                </a:lnTo>
                <a:lnTo>
                  <a:pt x="445293" y="52375"/>
                </a:lnTo>
                <a:lnTo>
                  <a:pt x="52375" y="52375"/>
                </a:lnTo>
                <a:lnTo>
                  <a:pt x="52375" y="3617925"/>
                </a:lnTo>
                <a:lnTo>
                  <a:pt x="9804412" y="3617925"/>
                </a:lnTo>
                <a:lnTo>
                  <a:pt x="9804412" y="52375"/>
                </a:lnTo>
                <a:lnTo>
                  <a:pt x="4073260" y="52375"/>
                </a:lnTo>
                <a:lnTo>
                  <a:pt x="4073260" y="0"/>
                </a:lnTo>
                <a:lnTo>
                  <a:pt x="9856787" y="0"/>
                </a:lnTo>
                <a:lnTo>
                  <a:pt x="9856787" y="3670300"/>
                </a:lnTo>
                <a:lnTo>
                  <a:pt x="0" y="3670300"/>
                </a:lnTo>
                <a:close/>
              </a:path>
            </a:pathLst>
          </a:custGeom>
          <a:solidFill>
            <a:srgbClr val="55257F"/>
          </a:solidFill>
          <a:ln>
            <a:solidFill>
              <a:srgbClr val="552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24658"/>
              </a:solidFill>
              <a:latin typeface="Times New Roman" panose="02020603050405020304" charset="0"/>
              <a:ea typeface="楷体" panose="02010609060101010101" charset="-122"/>
            </a:endParaRPr>
          </a:p>
        </p:txBody>
      </p:sp>
      <p:sp>
        <p:nvSpPr>
          <p:cNvPr id="6" name="文本框 5"/>
          <p:cNvSpPr txBox="1"/>
          <p:nvPr/>
        </p:nvSpPr>
        <p:spPr>
          <a:xfrm>
            <a:off x="1284416" y="1788356"/>
            <a:ext cx="3062057" cy="415498"/>
          </a:xfrm>
          <a:prstGeom prst="rect">
            <a:avLst/>
          </a:prstGeom>
          <a:noFill/>
        </p:spPr>
        <p:txBody>
          <a:bodyPr wrap="none" rtlCol="0">
            <a:spAutoFit/>
            <a:scene3d>
              <a:camera prst="orthographicFront"/>
              <a:lightRig rig="threePt" dir="t"/>
            </a:scene3d>
            <a:sp3d contourW="12700"/>
          </a:bodyPr>
          <a:lstStyle/>
          <a:p>
            <a:pPr defTabSz="685800"/>
            <a:r>
              <a:rPr lang="en-US" altLang="zh-CN" sz="2100" b="1" dirty="0">
                <a:solidFill>
                  <a:srgbClr val="000000">
                    <a:lumMod val="75000"/>
                    <a:lumOff val="25000"/>
                  </a:srgbClr>
                </a:solidFill>
                <a:latin typeface="Times New Roman" panose="02020603050405020304" charset="0"/>
                <a:ea typeface="楷体" panose="02010609060101010101" charset="-122"/>
              </a:rPr>
              <a:t>01</a:t>
            </a:r>
            <a:r>
              <a:rPr lang="zh-CN" altLang="en-US" sz="2100" b="1" dirty="0">
                <a:solidFill>
                  <a:srgbClr val="000000">
                    <a:lumMod val="75000"/>
                    <a:lumOff val="25000"/>
                  </a:srgbClr>
                </a:solidFill>
                <a:latin typeface="Times New Roman" panose="02020603050405020304" charset="0"/>
                <a:ea typeface="楷体" panose="02010609060101010101" charset="-122"/>
              </a:rPr>
              <a:t> </a:t>
            </a:r>
            <a:r>
              <a:rPr lang="en-US" altLang="zh-CN" sz="2100" b="1" dirty="0">
                <a:solidFill>
                  <a:srgbClr val="000000">
                    <a:lumMod val="75000"/>
                    <a:lumOff val="25000"/>
                  </a:srgbClr>
                </a:solidFill>
                <a:latin typeface="Times New Roman" panose="02020603050405020304" charset="0"/>
                <a:ea typeface="楷体" panose="02010609060101010101" charset="-122"/>
              </a:rPr>
              <a:t>Research Background</a:t>
            </a:r>
            <a:endParaRPr lang="zh-CN" altLang="en-US" sz="2100" b="1" dirty="0">
              <a:solidFill>
                <a:srgbClr val="000000">
                  <a:lumMod val="75000"/>
                  <a:lumOff val="25000"/>
                </a:srgbClr>
              </a:solidFill>
              <a:latin typeface="Times New Roman" panose="02020603050405020304" charset="0"/>
              <a:ea typeface="楷体" panose="02010609060101010101" charset="-122"/>
            </a:endParaRPr>
          </a:p>
        </p:txBody>
      </p:sp>
      <p:sp>
        <p:nvSpPr>
          <p:cNvPr id="8" name="文本框 7"/>
          <p:cNvSpPr txBox="1"/>
          <p:nvPr/>
        </p:nvSpPr>
        <p:spPr>
          <a:xfrm>
            <a:off x="1288014" y="2274786"/>
            <a:ext cx="4520038" cy="1061829"/>
          </a:xfrm>
          <a:prstGeom prst="rect">
            <a:avLst/>
          </a:prstGeom>
          <a:noFill/>
        </p:spPr>
        <p:txBody>
          <a:bodyPr wrap="square" rtlCol="0">
            <a:spAutoFit/>
            <a:scene3d>
              <a:camera prst="orthographicFront"/>
              <a:lightRig rig="threePt" dir="t"/>
            </a:scene3d>
            <a:sp3d contourW="12700"/>
          </a:bodyPr>
          <a:lstStyle/>
          <a:p>
            <a:pPr defTabSz="685800"/>
            <a:r>
              <a:rPr lang="en-US" altLang="zh-CN" sz="2100" b="1" dirty="0">
                <a:solidFill>
                  <a:srgbClr val="000000">
                    <a:lumMod val="75000"/>
                    <a:lumOff val="25000"/>
                  </a:srgbClr>
                </a:solidFill>
                <a:latin typeface="Times New Roman" panose="02020603050405020304" charset="0"/>
                <a:ea typeface="楷体" panose="02010609060101010101" charset="-122"/>
              </a:rPr>
              <a:t>02</a:t>
            </a:r>
            <a:r>
              <a:rPr lang="zh-CN" altLang="en-US" sz="2100" b="1" dirty="0">
                <a:solidFill>
                  <a:srgbClr val="000000">
                    <a:lumMod val="75000"/>
                    <a:lumOff val="25000"/>
                  </a:srgbClr>
                </a:solidFill>
                <a:latin typeface="Times New Roman" panose="02020603050405020304" charset="0"/>
                <a:ea typeface="楷体" panose="02010609060101010101" charset="-122"/>
              </a:rPr>
              <a:t> </a:t>
            </a:r>
            <a:r>
              <a:rPr lang="en-US" altLang="zh-CN" sz="2100" b="1" dirty="0">
                <a:solidFill>
                  <a:srgbClr val="000000">
                    <a:lumMod val="75000"/>
                    <a:lumOff val="25000"/>
                  </a:srgbClr>
                </a:solidFill>
                <a:latin typeface="Times New Roman" panose="02020603050405020304" charset="0"/>
                <a:ea typeface="楷体" panose="02010609060101010101" charset="-122"/>
              </a:rPr>
              <a:t>Definition and Objective </a:t>
            </a:r>
          </a:p>
          <a:p>
            <a:pPr defTabSz="685800"/>
            <a:r>
              <a:rPr lang="en-US" altLang="zh-CN" sz="2100" b="1" dirty="0">
                <a:solidFill>
                  <a:srgbClr val="000000">
                    <a:lumMod val="75000"/>
                    <a:lumOff val="25000"/>
                  </a:srgbClr>
                </a:solidFill>
                <a:latin typeface="Times New Roman" panose="02020603050405020304" charset="0"/>
                <a:ea typeface="楷体" panose="02010609060101010101" charset="-122"/>
              </a:rPr>
              <a:t>     of PLLMs</a:t>
            </a:r>
          </a:p>
          <a:p>
            <a:pPr defTabSz="685800"/>
            <a:endParaRPr lang="zh-CN" altLang="en-US" sz="2100" b="1" dirty="0">
              <a:solidFill>
                <a:srgbClr val="000000">
                  <a:lumMod val="75000"/>
                  <a:lumOff val="25000"/>
                </a:srgbClr>
              </a:solidFill>
              <a:latin typeface="Times New Roman" panose="02020603050405020304" charset="0"/>
              <a:ea typeface="楷体" panose="02010609060101010101" charset="-122"/>
            </a:endParaRPr>
          </a:p>
        </p:txBody>
      </p:sp>
      <p:sp>
        <p:nvSpPr>
          <p:cNvPr id="7" name="文本框 6"/>
          <p:cNvSpPr txBox="1"/>
          <p:nvPr/>
        </p:nvSpPr>
        <p:spPr>
          <a:xfrm>
            <a:off x="1284415" y="2962730"/>
            <a:ext cx="3045257" cy="738664"/>
          </a:xfrm>
          <a:prstGeom prst="rect">
            <a:avLst/>
          </a:prstGeom>
          <a:noFill/>
        </p:spPr>
        <p:txBody>
          <a:bodyPr wrap="none" rtlCol="0">
            <a:spAutoFit/>
            <a:scene3d>
              <a:camera prst="orthographicFront"/>
              <a:lightRig rig="threePt" dir="t"/>
            </a:scene3d>
            <a:sp3d contourW="12700"/>
          </a:bodyPr>
          <a:lstStyle/>
          <a:p>
            <a:pPr defTabSz="685800"/>
            <a:r>
              <a:rPr lang="en-US" altLang="zh-CN" sz="2100" b="1" dirty="0">
                <a:solidFill>
                  <a:srgbClr val="404040"/>
                </a:solidFill>
                <a:latin typeface="Times New Roman" panose="02020603050405020304" charset="0"/>
                <a:ea typeface="楷体" panose="02010609060101010101" charset="-122"/>
              </a:rPr>
              <a:t>03</a:t>
            </a:r>
            <a:r>
              <a:rPr lang="zh-CN" altLang="en-US" sz="2100" b="1" dirty="0">
                <a:solidFill>
                  <a:srgbClr val="404040"/>
                </a:solidFill>
                <a:latin typeface="Times New Roman" panose="02020603050405020304" charset="0"/>
                <a:ea typeface="楷体" panose="02010609060101010101" charset="-122"/>
              </a:rPr>
              <a:t> </a:t>
            </a:r>
            <a:r>
              <a:rPr lang="en-US" altLang="zh-CN" sz="2100" b="1" dirty="0">
                <a:solidFill>
                  <a:srgbClr val="404040"/>
                </a:solidFill>
                <a:latin typeface="Times New Roman" panose="02020603050405020304" charset="0"/>
                <a:ea typeface="楷体" panose="02010609060101010101" charset="-122"/>
              </a:rPr>
              <a:t>Technical Framework</a:t>
            </a:r>
          </a:p>
          <a:p>
            <a:pPr defTabSz="685800"/>
            <a:endParaRPr lang="zh-CN" altLang="en-US" sz="2100" b="1" dirty="0">
              <a:solidFill>
                <a:srgbClr val="404040"/>
              </a:solidFill>
              <a:latin typeface="Times New Roman" panose="02020603050405020304" charset="0"/>
              <a:ea typeface="楷体" panose="02010609060101010101" charset="-122"/>
            </a:endParaRPr>
          </a:p>
        </p:txBody>
      </p:sp>
      <p:sp>
        <p:nvSpPr>
          <p:cNvPr id="9" name="文本框 8"/>
          <p:cNvSpPr txBox="1"/>
          <p:nvPr/>
        </p:nvSpPr>
        <p:spPr>
          <a:xfrm>
            <a:off x="1284415" y="3373407"/>
            <a:ext cx="3361754" cy="1061829"/>
          </a:xfrm>
          <a:prstGeom prst="rect">
            <a:avLst/>
          </a:prstGeom>
          <a:noFill/>
        </p:spPr>
        <p:txBody>
          <a:bodyPr wrap="none" rtlCol="0">
            <a:spAutoFit/>
            <a:scene3d>
              <a:camera prst="orthographicFront"/>
              <a:lightRig rig="threePt" dir="t"/>
            </a:scene3d>
            <a:sp3d contourW="12700"/>
          </a:bodyPr>
          <a:lstStyle/>
          <a:p>
            <a:pPr defTabSz="685800"/>
            <a:r>
              <a:rPr lang="en-US" altLang="zh-CN" sz="2100" b="1" dirty="0">
                <a:solidFill>
                  <a:srgbClr val="404040"/>
                </a:solidFill>
                <a:latin typeface="Times New Roman" panose="02020603050405020304" charset="0"/>
                <a:ea typeface="楷体" panose="02010609060101010101" charset="-122"/>
              </a:rPr>
              <a:t>04</a:t>
            </a:r>
            <a:r>
              <a:rPr lang="zh-CN" altLang="en-US" sz="2100" b="1" dirty="0">
                <a:solidFill>
                  <a:srgbClr val="404040"/>
                </a:solidFill>
                <a:latin typeface="Times New Roman" panose="02020603050405020304" charset="0"/>
                <a:ea typeface="楷体" panose="02010609060101010101" charset="-122"/>
              </a:rPr>
              <a:t> </a:t>
            </a:r>
            <a:r>
              <a:rPr lang="en-US" altLang="zh-CN" sz="2100" b="1" dirty="0">
                <a:solidFill>
                  <a:srgbClr val="404040"/>
                </a:solidFill>
                <a:latin typeface="Times New Roman" panose="02020603050405020304" charset="0"/>
                <a:ea typeface="楷体" panose="02010609060101010101" charset="-122"/>
              </a:rPr>
              <a:t>Personalized Prompting </a:t>
            </a:r>
          </a:p>
          <a:p>
            <a:pPr defTabSz="685800"/>
            <a:r>
              <a:rPr lang="en-US" altLang="zh-CN" sz="2100" b="1" dirty="0">
                <a:solidFill>
                  <a:srgbClr val="404040"/>
                </a:solidFill>
                <a:latin typeface="Times New Roman" panose="02020603050405020304" charset="0"/>
                <a:ea typeface="楷体" panose="02010609060101010101" charset="-122"/>
              </a:rPr>
              <a:t>     Methods</a:t>
            </a:r>
          </a:p>
          <a:p>
            <a:pPr defTabSz="685800"/>
            <a:endParaRPr lang="zh-CN" altLang="en-US" sz="2100" b="1" dirty="0">
              <a:solidFill>
                <a:srgbClr val="404040"/>
              </a:solidFill>
              <a:latin typeface="Times New Roman" panose="02020603050405020304" charset="0"/>
              <a:ea typeface="楷体" panose="02010609060101010101" charset="-122"/>
            </a:endParaRPr>
          </a:p>
        </p:txBody>
      </p:sp>
      <p:sp>
        <p:nvSpPr>
          <p:cNvPr id="10" name="文本框 9"/>
          <p:cNvSpPr txBox="1"/>
          <p:nvPr/>
        </p:nvSpPr>
        <p:spPr>
          <a:xfrm>
            <a:off x="5092843" y="1788356"/>
            <a:ext cx="3342582" cy="415498"/>
          </a:xfrm>
          <a:prstGeom prst="rect">
            <a:avLst/>
          </a:prstGeom>
          <a:noFill/>
        </p:spPr>
        <p:txBody>
          <a:bodyPr wrap="none" rtlCol="0">
            <a:spAutoFit/>
            <a:scene3d>
              <a:camera prst="orthographicFront"/>
              <a:lightRig rig="threePt" dir="t"/>
            </a:scene3d>
            <a:sp3d contourW="12700"/>
          </a:bodyPr>
          <a:lstStyle/>
          <a:p>
            <a:pPr defTabSz="685800"/>
            <a:r>
              <a:rPr lang="en-US" altLang="zh-CN" sz="2100" b="1" dirty="0">
                <a:solidFill>
                  <a:srgbClr val="404040"/>
                </a:solidFill>
                <a:latin typeface="Times New Roman" panose="02020603050405020304" charset="0"/>
                <a:ea typeface="楷体" panose="02010609060101010101" charset="-122"/>
              </a:rPr>
              <a:t>05</a:t>
            </a:r>
            <a:r>
              <a:rPr lang="zh-CN" altLang="en-US" sz="2100" b="1" dirty="0">
                <a:solidFill>
                  <a:srgbClr val="404040"/>
                </a:solidFill>
                <a:latin typeface="Times New Roman" panose="02020603050405020304" charset="0"/>
                <a:ea typeface="楷体" panose="02010609060101010101" charset="-122"/>
              </a:rPr>
              <a:t> </a:t>
            </a:r>
            <a:r>
              <a:rPr lang="en-US" altLang="zh-CN" sz="2100" b="1" dirty="0">
                <a:solidFill>
                  <a:srgbClr val="404040"/>
                </a:solidFill>
                <a:latin typeface="Times New Roman" panose="02020603050405020304" charset="0"/>
                <a:ea typeface="楷体" panose="02010609060101010101" charset="-122"/>
              </a:rPr>
              <a:t>Personalized Adaptation</a:t>
            </a:r>
            <a:endParaRPr lang="zh-CN" altLang="en-US" sz="2100" b="1" dirty="0">
              <a:solidFill>
                <a:srgbClr val="404040"/>
              </a:solidFill>
              <a:latin typeface="Times New Roman" panose="02020603050405020304" charset="0"/>
              <a:ea typeface="楷体" panose="02010609060101010101" charset="-122"/>
            </a:endParaRPr>
          </a:p>
        </p:txBody>
      </p:sp>
      <p:sp>
        <p:nvSpPr>
          <p:cNvPr id="3" name="文本框 2">
            <a:extLst>
              <a:ext uri="{FF2B5EF4-FFF2-40B4-BE49-F238E27FC236}">
                <a16:creationId xmlns:a16="http://schemas.microsoft.com/office/drawing/2014/main" id="{FF992584-48F9-4030-BFF1-7DB570AF4043}"/>
              </a:ext>
            </a:extLst>
          </p:cNvPr>
          <p:cNvSpPr txBox="1"/>
          <p:nvPr/>
        </p:nvSpPr>
        <p:spPr>
          <a:xfrm>
            <a:off x="5103576" y="2761215"/>
            <a:ext cx="3134191" cy="1061829"/>
          </a:xfrm>
          <a:prstGeom prst="rect">
            <a:avLst/>
          </a:prstGeom>
          <a:noFill/>
        </p:spPr>
        <p:txBody>
          <a:bodyPr wrap="none" rtlCol="0">
            <a:spAutoFit/>
            <a:scene3d>
              <a:camera prst="orthographicFront"/>
              <a:lightRig rig="threePt" dir="t"/>
            </a:scene3d>
            <a:sp3d contourW="12700"/>
          </a:bodyPr>
          <a:lstStyle/>
          <a:p>
            <a:pPr defTabSz="685800"/>
            <a:r>
              <a:rPr lang="en-US" altLang="zh-CN" sz="2100" b="1" dirty="0">
                <a:solidFill>
                  <a:srgbClr val="404040"/>
                </a:solidFill>
                <a:latin typeface="Times New Roman" panose="02020603050405020304" charset="0"/>
                <a:ea typeface="楷体" panose="02010609060101010101" charset="-122"/>
              </a:rPr>
              <a:t>07</a:t>
            </a:r>
            <a:r>
              <a:rPr lang="zh-CN" altLang="en-US" sz="2100" b="1" dirty="0">
                <a:solidFill>
                  <a:srgbClr val="404040"/>
                </a:solidFill>
                <a:latin typeface="Times New Roman" panose="02020603050405020304" charset="0"/>
                <a:ea typeface="楷体" panose="02010609060101010101" charset="-122"/>
              </a:rPr>
              <a:t> </a:t>
            </a:r>
            <a:r>
              <a:rPr lang="en-US" altLang="zh-CN" sz="2100" b="1" dirty="0">
                <a:solidFill>
                  <a:srgbClr val="404040"/>
                </a:solidFill>
                <a:latin typeface="Times New Roman" panose="02020603050405020304" charset="0"/>
                <a:ea typeface="楷体" panose="02010609060101010101" charset="-122"/>
              </a:rPr>
              <a:t>Challenges and Future</a:t>
            </a:r>
          </a:p>
          <a:p>
            <a:pPr defTabSz="685800"/>
            <a:r>
              <a:rPr lang="en-US" altLang="zh-CN" sz="2100" b="1" dirty="0">
                <a:solidFill>
                  <a:srgbClr val="404040"/>
                </a:solidFill>
                <a:latin typeface="Times New Roman" panose="02020603050405020304" charset="0"/>
                <a:ea typeface="楷体" panose="02010609060101010101" charset="-122"/>
              </a:rPr>
              <a:t>     Directions</a:t>
            </a:r>
          </a:p>
          <a:p>
            <a:pPr defTabSz="685800"/>
            <a:endParaRPr lang="zh-CN" altLang="en-US" sz="2100" b="1" dirty="0">
              <a:solidFill>
                <a:srgbClr val="404040"/>
              </a:solidFill>
              <a:latin typeface="Times New Roman" panose="02020603050405020304" charset="0"/>
              <a:ea typeface="楷体" panose="02010609060101010101" charset="-122"/>
            </a:endParaRPr>
          </a:p>
        </p:txBody>
      </p:sp>
      <p:sp>
        <p:nvSpPr>
          <p:cNvPr id="2" name="文本框 1"/>
          <p:cNvSpPr txBox="1"/>
          <p:nvPr/>
        </p:nvSpPr>
        <p:spPr>
          <a:xfrm>
            <a:off x="5092843" y="2274785"/>
            <a:ext cx="3253968" cy="415498"/>
          </a:xfrm>
          <a:prstGeom prst="rect">
            <a:avLst/>
          </a:prstGeom>
          <a:noFill/>
        </p:spPr>
        <p:txBody>
          <a:bodyPr wrap="none" rtlCol="0">
            <a:spAutoFit/>
            <a:scene3d>
              <a:camera prst="orthographicFront"/>
              <a:lightRig rig="threePt" dir="t"/>
            </a:scene3d>
            <a:sp3d contourW="12700"/>
          </a:bodyPr>
          <a:lstStyle/>
          <a:p>
            <a:pPr defTabSz="685800"/>
            <a:r>
              <a:rPr lang="en-US" altLang="zh-CN" sz="2100" b="1" dirty="0">
                <a:solidFill>
                  <a:srgbClr val="404040"/>
                </a:solidFill>
                <a:latin typeface="Times New Roman" panose="02020603050405020304" charset="0"/>
                <a:ea typeface="楷体" panose="02010609060101010101" charset="-122"/>
              </a:rPr>
              <a:t>06</a:t>
            </a:r>
            <a:r>
              <a:rPr lang="zh-CN" altLang="en-US" sz="2100" b="1" dirty="0">
                <a:solidFill>
                  <a:srgbClr val="404040"/>
                </a:solidFill>
                <a:latin typeface="Times New Roman" panose="02020603050405020304" charset="0"/>
                <a:ea typeface="楷体" panose="02010609060101010101" charset="-122"/>
              </a:rPr>
              <a:t> </a:t>
            </a:r>
            <a:r>
              <a:rPr lang="en-US" altLang="zh-CN" sz="2100" b="1" dirty="0">
                <a:solidFill>
                  <a:srgbClr val="404040"/>
                </a:solidFill>
                <a:latin typeface="Times New Roman" panose="02020603050405020304" charset="0"/>
                <a:ea typeface="楷体" panose="02010609060101010101" charset="-122"/>
              </a:rPr>
              <a:t>Personalized Alignment</a:t>
            </a:r>
            <a:endParaRPr lang="zh-CN" altLang="en-US" sz="2100" b="1" dirty="0">
              <a:solidFill>
                <a:srgbClr val="404040"/>
              </a:solidFill>
              <a:latin typeface="Times New Roman" panose="02020603050405020304" charset="0"/>
              <a:ea typeface="楷体" panose="02010609060101010101" charset="-122"/>
            </a:endParaRPr>
          </a:p>
        </p:txBody>
      </p:sp>
      <p:sp>
        <p:nvSpPr>
          <p:cNvPr id="11" name="文本框 10">
            <a:extLst>
              <a:ext uri="{FF2B5EF4-FFF2-40B4-BE49-F238E27FC236}">
                <a16:creationId xmlns:a16="http://schemas.microsoft.com/office/drawing/2014/main" id="{519D6A20-03E6-3236-662A-0D05B62BB381}"/>
              </a:ext>
            </a:extLst>
          </p:cNvPr>
          <p:cNvSpPr txBox="1"/>
          <p:nvPr/>
        </p:nvSpPr>
        <p:spPr>
          <a:xfrm>
            <a:off x="5103576" y="3407546"/>
            <a:ext cx="1806905" cy="738664"/>
          </a:xfrm>
          <a:prstGeom prst="rect">
            <a:avLst/>
          </a:prstGeom>
          <a:noFill/>
        </p:spPr>
        <p:txBody>
          <a:bodyPr wrap="none" rtlCol="0">
            <a:spAutoFit/>
            <a:scene3d>
              <a:camera prst="orthographicFront"/>
              <a:lightRig rig="threePt" dir="t"/>
            </a:scene3d>
            <a:sp3d contourW="12700"/>
          </a:bodyPr>
          <a:lstStyle/>
          <a:p>
            <a:pPr defTabSz="685800"/>
            <a:r>
              <a:rPr lang="en-US" altLang="zh-CN" sz="2100" b="1" dirty="0">
                <a:solidFill>
                  <a:srgbClr val="404040"/>
                </a:solidFill>
                <a:latin typeface="Times New Roman" panose="02020603050405020304" charset="0"/>
                <a:ea typeface="楷体" panose="02010609060101010101" charset="-122"/>
              </a:rPr>
              <a:t>08</a:t>
            </a:r>
            <a:r>
              <a:rPr lang="zh-CN" altLang="en-US" sz="2100" b="1" dirty="0">
                <a:solidFill>
                  <a:srgbClr val="404040"/>
                </a:solidFill>
                <a:latin typeface="Times New Roman" panose="02020603050405020304" charset="0"/>
                <a:ea typeface="楷体" panose="02010609060101010101" charset="-122"/>
              </a:rPr>
              <a:t> </a:t>
            </a:r>
            <a:r>
              <a:rPr lang="en-US" altLang="zh-CN" sz="2100" b="1" dirty="0">
                <a:solidFill>
                  <a:srgbClr val="404040"/>
                </a:solidFill>
                <a:latin typeface="Times New Roman" panose="02020603050405020304" charset="0"/>
                <a:ea typeface="楷体" panose="02010609060101010101" charset="-122"/>
              </a:rPr>
              <a:t>Conclusion</a:t>
            </a:r>
          </a:p>
          <a:p>
            <a:pPr defTabSz="685800"/>
            <a:endParaRPr lang="zh-CN" altLang="en-US" sz="2100" b="1" dirty="0">
              <a:solidFill>
                <a:srgbClr val="404040"/>
              </a:solidFill>
              <a:latin typeface="Times New Roman" panose="02020603050405020304" charset="0"/>
              <a:ea typeface="楷体" panose="02010609060101010101"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圆角矩形 286"/>
          <p:cNvSpPr/>
          <p:nvPr/>
        </p:nvSpPr>
        <p:spPr>
          <a:xfrm>
            <a:off x="-551622" y="1"/>
            <a:ext cx="11106979" cy="935355"/>
          </a:xfrm>
          <a:prstGeom prst="roundRect">
            <a:avLst>
              <a:gd name="adj" fmla="val 50000"/>
            </a:avLst>
          </a:prstGeom>
          <a:solidFill>
            <a:srgbClr val="552580"/>
          </a:solidFill>
          <a:ln>
            <a:solidFill>
              <a:srgbClr val="55258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a:endParaRPr lang="zh-CN" altLang="en-US" sz="1350">
              <a:solidFill>
                <a:srgbClr val="FFFFFF"/>
              </a:solidFill>
              <a:latin typeface="Arial"/>
              <a:ea typeface="微软雅黑"/>
            </a:endParaRPr>
          </a:p>
        </p:txBody>
      </p:sp>
      <p:sp>
        <p:nvSpPr>
          <p:cNvPr id="2" name="文本占位符 1"/>
          <p:cNvSpPr>
            <a:spLocks noGrp="1"/>
          </p:cNvSpPr>
          <p:nvPr>
            <p:ph type="body" sz="quarter" idx="11"/>
          </p:nvPr>
        </p:nvSpPr>
        <p:spPr>
          <a:xfrm>
            <a:off x="342900" y="228072"/>
            <a:ext cx="7330964" cy="448866"/>
          </a:xfrm>
        </p:spPr>
        <p:txBody>
          <a:bodyPr/>
          <a:lstStyle/>
          <a:p>
            <a:r>
              <a:rPr lang="en-US" altLang="zh-CN" sz="2700" dirty="0">
                <a:solidFill>
                  <a:schemeClr val="bg1"/>
                </a:solidFill>
                <a:sym typeface="+mn-ea"/>
              </a:rPr>
              <a:t>Research Background: Why PLLMs?</a:t>
            </a:r>
          </a:p>
        </p:txBody>
      </p:sp>
      <p:sp>
        <p:nvSpPr>
          <p:cNvPr id="4" name="灯片编号占位符 3"/>
          <p:cNvSpPr>
            <a:spLocks noGrp="1"/>
          </p:cNvSpPr>
          <p:nvPr>
            <p:ph type="sldNum" sz="quarter" idx="4"/>
          </p:nvPr>
        </p:nvSpPr>
        <p:spPr/>
        <p:txBody>
          <a:bodyPr/>
          <a:lstStyle/>
          <a:p>
            <a:pPr defTabSz="685800"/>
            <a:fld id="{548644C6-89F0-466C-949F-E70AD72679A8}" type="slidenum">
              <a:rPr lang="zh-CN" altLang="en-US">
                <a:latin typeface="Arial"/>
                <a:ea typeface="微软雅黑"/>
              </a:rPr>
              <a:pPr defTabSz="685800"/>
              <a:t>118</a:t>
            </a:fld>
            <a:endParaRPr lang="zh-CN" altLang="en-US">
              <a:latin typeface="Arial"/>
              <a:ea typeface="微软雅黑"/>
            </a:endParaRPr>
          </a:p>
        </p:txBody>
      </p:sp>
      <p:sp>
        <p:nvSpPr>
          <p:cNvPr id="5" name="Content Placeholder 2">
            <a:extLst>
              <a:ext uri="{FF2B5EF4-FFF2-40B4-BE49-F238E27FC236}">
                <a16:creationId xmlns:a16="http://schemas.microsoft.com/office/drawing/2014/main" id="{105EBD6F-389A-7403-3065-B6C6C62894A7}"/>
              </a:ext>
            </a:extLst>
          </p:cNvPr>
          <p:cNvSpPr txBox="1">
            <a:spLocks/>
          </p:cNvSpPr>
          <p:nvPr/>
        </p:nvSpPr>
        <p:spPr>
          <a:xfrm>
            <a:off x="342900" y="1187488"/>
            <a:ext cx="4427883" cy="276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endParaRPr lang="en-US" sz="2100" dirty="0">
              <a:solidFill>
                <a:srgbClr val="000000"/>
              </a:solidFill>
              <a:latin typeface="Times New Roman" panose="02020603050405020304" pitchFamily="18" charset="0"/>
              <a:ea typeface="微软雅黑"/>
              <a:cs typeface="Times New Roman" panose="02020603050405020304" pitchFamily="18" charset="0"/>
            </a:endParaRP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LLMs perform well on general-purpose language tasks</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However, they are designed for the 'average user' and lack personalization</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Personalization is critical for domains such as healthcare, education, and recommendation</a:t>
            </a:r>
          </a:p>
        </p:txBody>
      </p:sp>
      <p:pic>
        <p:nvPicPr>
          <p:cNvPr id="6" name="图片 5">
            <a:extLst>
              <a:ext uri="{FF2B5EF4-FFF2-40B4-BE49-F238E27FC236}">
                <a16:creationId xmlns:a16="http://schemas.microsoft.com/office/drawing/2014/main" id="{EE39B4B1-29C7-8739-4C5A-DFFB7298B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628" y="1163427"/>
            <a:ext cx="3689903" cy="33740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1E7DF-0B28-24C7-24EE-BB23D82AC048}"/>
            </a:ext>
          </a:extLst>
        </p:cNvPr>
        <p:cNvGrpSpPr/>
        <p:nvPr/>
      </p:nvGrpSpPr>
      <p:grpSpPr>
        <a:xfrm>
          <a:off x="0" y="0"/>
          <a:ext cx="0" cy="0"/>
          <a:chOff x="0" y="0"/>
          <a:chExt cx="0" cy="0"/>
        </a:xfrm>
      </p:grpSpPr>
      <p:sp>
        <p:nvSpPr>
          <p:cNvPr id="287" name="圆角矩形 286">
            <a:extLst>
              <a:ext uri="{FF2B5EF4-FFF2-40B4-BE49-F238E27FC236}">
                <a16:creationId xmlns:a16="http://schemas.microsoft.com/office/drawing/2014/main" id="{248034BF-13B6-0BC8-9234-5CAC82D37E04}"/>
              </a:ext>
            </a:extLst>
          </p:cNvPr>
          <p:cNvSpPr/>
          <p:nvPr/>
        </p:nvSpPr>
        <p:spPr>
          <a:xfrm>
            <a:off x="-551622" y="1"/>
            <a:ext cx="11106979" cy="935355"/>
          </a:xfrm>
          <a:prstGeom prst="roundRect">
            <a:avLst>
              <a:gd name="adj" fmla="val 50000"/>
            </a:avLst>
          </a:prstGeom>
          <a:solidFill>
            <a:srgbClr val="552580"/>
          </a:solidFill>
          <a:ln>
            <a:solidFill>
              <a:srgbClr val="55258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a:endParaRPr lang="zh-CN" altLang="en-US" sz="1350">
              <a:solidFill>
                <a:srgbClr val="FFFFFF"/>
              </a:solidFill>
              <a:latin typeface="Arial"/>
              <a:ea typeface="微软雅黑"/>
            </a:endParaRPr>
          </a:p>
        </p:txBody>
      </p:sp>
      <p:sp>
        <p:nvSpPr>
          <p:cNvPr id="2" name="文本占位符 1">
            <a:extLst>
              <a:ext uri="{FF2B5EF4-FFF2-40B4-BE49-F238E27FC236}">
                <a16:creationId xmlns:a16="http://schemas.microsoft.com/office/drawing/2014/main" id="{39E25ED6-56F0-3C20-7B2B-655CD102AE04}"/>
              </a:ext>
            </a:extLst>
          </p:cNvPr>
          <p:cNvSpPr>
            <a:spLocks noGrp="1"/>
          </p:cNvSpPr>
          <p:nvPr>
            <p:ph type="body" sz="quarter" idx="11"/>
          </p:nvPr>
        </p:nvSpPr>
        <p:spPr>
          <a:xfrm>
            <a:off x="342900" y="247320"/>
            <a:ext cx="7330964" cy="448866"/>
          </a:xfrm>
        </p:spPr>
        <p:txBody>
          <a:bodyPr/>
          <a:lstStyle/>
          <a:p>
            <a:r>
              <a:rPr lang="en-US" altLang="zh-CN" sz="2700" dirty="0">
                <a:solidFill>
                  <a:schemeClr val="bg1"/>
                </a:solidFill>
                <a:sym typeface="+mn-ea"/>
              </a:rPr>
              <a:t>Definition and Objective of PLLMs</a:t>
            </a:r>
          </a:p>
        </p:txBody>
      </p:sp>
      <p:sp>
        <p:nvSpPr>
          <p:cNvPr id="4" name="灯片编号占位符 3">
            <a:extLst>
              <a:ext uri="{FF2B5EF4-FFF2-40B4-BE49-F238E27FC236}">
                <a16:creationId xmlns:a16="http://schemas.microsoft.com/office/drawing/2014/main" id="{94E4A08A-CC6C-9A5A-873D-61571D6DFAC1}"/>
              </a:ext>
            </a:extLst>
          </p:cNvPr>
          <p:cNvSpPr>
            <a:spLocks noGrp="1"/>
          </p:cNvSpPr>
          <p:nvPr>
            <p:ph type="sldNum" sz="quarter" idx="4"/>
          </p:nvPr>
        </p:nvSpPr>
        <p:spPr/>
        <p:txBody>
          <a:bodyPr/>
          <a:lstStyle/>
          <a:p>
            <a:pPr defTabSz="685800"/>
            <a:fld id="{548644C6-89F0-466C-949F-E70AD72679A8}" type="slidenum">
              <a:rPr lang="zh-CN" altLang="en-US">
                <a:latin typeface="Arial"/>
                <a:ea typeface="微软雅黑"/>
              </a:rPr>
              <a:pPr defTabSz="685800"/>
              <a:t>119</a:t>
            </a:fld>
            <a:endParaRPr lang="zh-CN" altLang="en-US">
              <a:latin typeface="Arial"/>
              <a:ea typeface="微软雅黑"/>
            </a:endParaRP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4E20A98F-CDF2-E09D-A3A9-A4EF8DE94099}"/>
                  </a:ext>
                </a:extLst>
              </p:cNvPr>
              <p:cNvSpPr txBox="1">
                <a:spLocks/>
              </p:cNvSpPr>
              <p:nvPr/>
            </p:nvSpPr>
            <p:spPr>
              <a:xfrm>
                <a:off x="342900" y="1401106"/>
                <a:ext cx="8155057" cy="276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endParaRPr lang="en-US" sz="2100" dirty="0">
                  <a:solidFill>
                    <a:srgbClr val="000000"/>
                  </a:solidFill>
                  <a:latin typeface="Times New Roman" panose="02020603050405020304" pitchFamily="18" charset="0"/>
                  <a:ea typeface="微软雅黑"/>
                  <a:cs typeface="Times New Roman" panose="02020603050405020304" pitchFamily="18" charset="0"/>
                </a:endParaRP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PLLMs aim to generate responses tailored to user preferences and context</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Objective:</a:t>
                </a:r>
                <a14:m>
                  <m:oMath xmlns:m="http://schemas.openxmlformats.org/officeDocument/2006/math">
                    <m:r>
                      <a:rPr lang="en-US" sz="2100" i="1">
                        <a:solidFill>
                          <a:srgbClr val="000000"/>
                        </a:solidFill>
                        <a:latin typeface="Cambria Math" panose="02040503050406030204" pitchFamily="18" charset="0"/>
                        <a:cs typeface="Times New Roman" panose="02020603050405020304" pitchFamily="18" charset="0"/>
                      </a:rPr>
                      <m:t>𝑦</m:t>
                    </m:r>
                    <m:r>
                      <a:rPr lang="en-US" sz="2100" i="1">
                        <a:solidFill>
                          <a:srgbClr val="000000"/>
                        </a:solidFill>
                        <a:latin typeface="Cambria Math" panose="02040503050406030204" pitchFamily="18" charset="0"/>
                        <a:cs typeface="Times New Roman" panose="02020603050405020304" pitchFamily="18" charset="0"/>
                      </a:rPr>
                      <m:t>=</m:t>
                    </m:r>
                    <m:r>
                      <a:rPr lang="en-US" sz="2100" i="1">
                        <a:solidFill>
                          <a:srgbClr val="000000"/>
                        </a:solidFill>
                        <a:latin typeface="Cambria Math" panose="02040503050406030204" pitchFamily="18" charset="0"/>
                        <a:cs typeface="Times New Roman" panose="02020603050405020304" pitchFamily="18" charset="0"/>
                      </a:rPr>
                      <m:t>𝑎𝑟𝑔𝑚𝑎𝑥</m:t>
                    </m:r>
                    <m:r>
                      <a:rPr lang="en-US" sz="2100" i="1">
                        <a:solidFill>
                          <a:srgbClr val="000000"/>
                        </a:solidFill>
                        <a:latin typeface="Cambria Math" panose="02040503050406030204" pitchFamily="18" charset="0"/>
                        <a:cs typeface="Times New Roman" panose="02020603050405020304" pitchFamily="18" charset="0"/>
                      </a:rPr>
                      <m:t> </m:t>
                    </m:r>
                    <m:r>
                      <a:rPr lang="en-US" sz="2100" i="1">
                        <a:solidFill>
                          <a:srgbClr val="000000"/>
                        </a:solidFill>
                        <a:latin typeface="Cambria Math" panose="02040503050406030204" pitchFamily="18" charset="0"/>
                        <a:cs typeface="Times New Roman" panose="02020603050405020304" pitchFamily="18" charset="0"/>
                      </a:rPr>
                      <m:t>𝑦</m:t>
                    </m:r>
                    <m:r>
                      <a:rPr lang="en-US" sz="2100" i="1">
                        <a:solidFill>
                          <a:srgbClr val="000000"/>
                        </a:solidFill>
                        <a:latin typeface="Cambria Math" panose="02040503050406030204" pitchFamily="18" charset="0"/>
                        <a:cs typeface="Times New Roman" panose="02020603050405020304" pitchFamily="18" charset="0"/>
                      </a:rPr>
                      <m:t> </m:t>
                    </m:r>
                    <m:r>
                      <a:rPr lang="en-US" sz="2100" i="1">
                        <a:solidFill>
                          <a:srgbClr val="000000"/>
                        </a:solidFill>
                        <a:latin typeface="Cambria Math" panose="02040503050406030204" pitchFamily="18" charset="0"/>
                        <a:cs typeface="Times New Roman" panose="02020603050405020304" pitchFamily="18" charset="0"/>
                      </a:rPr>
                      <m:t>𝑃</m:t>
                    </m:r>
                    <m:d>
                      <m:dPr>
                        <m:ctrlPr>
                          <a:rPr lang="en-US" altLang="zh-CN" sz="2100" i="1">
                            <a:solidFill>
                              <a:srgbClr val="000000"/>
                            </a:solidFill>
                            <a:latin typeface="Cambria Math" panose="02040503050406030204" pitchFamily="18" charset="0"/>
                            <a:cs typeface="Times New Roman" panose="02020603050405020304" pitchFamily="18" charset="0"/>
                          </a:rPr>
                        </m:ctrlPr>
                      </m:dPr>
                      <m:e>
                        <m:r>
                          <a:rPr lang="en-US" altLang="zh-CN" sz="2100" i="1">
                            <a:solidFill>
                              <a:srgbClr val="000000"/>
                            </a:solidFill>
                            <a:latin typeface="Cambria Math" panose="02040503050406030204" pitchFamily="18" charset="0"/>
                            <a:cs typeface="Times New Roman" panose="02020603050405020304" pitchFamily="18" charset="0"/>
                          </a:rPr>
                          <m:t>𝑦</m:t>
                        </m:r>
                        <m:r>
                          <a:rPr lang="en-US" altLang="zh-CN" sz="2100" i="1">
                            <a:solidFill>
                              <a:srgbClr val="000000"/>
                            </a:solidFill>
                            <a:latin typeface="Cambria Math" panose="02040503050406030204" pitchFamily="18" charset="0"/>
                            <a:cs typeface="Times New Roman" panose="02020603050405020304" pitchFamily="18" charset="0"/>
                          </a:rPr>
                          <m:t>|</m:t>
                        </m:r>
                        <m:r>
                          <a:rPr lang="en-US" altLang="zh-CN" sz="2100" i="1">
                            <a:solidFill>
                              <a:srgbClr val="000000"/>
                            </a:solidFill>
                            <a:latin typeface="Cambria Math" panose="02040503050406030204" pitchFamily="18" charset="0"/>
                            <a:cs typeface="Times New Roman" panose="02020603050405020304" pitchFamily="18" charset="0"/>
                          </a:rPr>
                          <m:t>𝑞</m:t>
                        </m:r>
                        <m:r>
                          <a:rPr lang="en-US" altLang="zh-CN" sz="2100" i="1">
                            <a:solidFill>
                              <a:srgbClr val="000000"/>
                            </a:solidFill>
                            <a:latin typeface="Cambria Math" panose="02040503050406030204" pitchFamily="18" charset="0"/>
                            <a:cs typeface="Times New Roman" panose="02020603050405020304" pitchFamily="18" charset="0"/>
                          </a:rPr>
                          <m:t>,</m:t>
                        </m:r>
                        <m:sSub>
                          <m:sSubPr>
                            <m:ctrlPr>
                              <a:rPr lang="en-US" altLang="zh-CN" sz="2100" i="1">
                                <a:solidFill>
                                  <a:srgbClr val="000000"/>
                                </a:solidFill>
                                <a:latin typeface="Cambria Math" panose="02040503050406030204" pitchFamily="18" charset="0"/>
                                <a:cs typeface="Times New Roman" panose="02020603050405020304" pitchFamily="18" charset="0"/>
                              </a:rPr>
                            </m:ctrlPr>
                          </m:sSubPr>
                          <m:e>
                            <m:r>
                              <a:rPr lang="en-US" altLang="zh-CN" sz="2100" i="1">
                                <a:solidFill>
                                  <a:srgbClr val="000000"/>
                                </a:solidFill>
                                <a:latin typeface="Cambria Math" panose="02040503050406030204" pitchFamily="18" charset="0"/>
                                <a:cs typeface="Times New Roman" panose="02020603050405020304" pitchFamily="18" charset="0"/>
                              </a:rPr>
                              <m:t>𝐶</m:t>
                            </m:r>
                          </m:e>
                          <m:sub>
                            <m:r>
                              <a:rPr lang="en-US" altLang="zh-CN" sz="2100" i="1">
                                <a:solidFill>
                                  <a:srgbClr val="000000"/>
                                </a:solidFill>
                                <a:latin typeface="Cambria Math" panose="02040503050406030204" pitchFamily="18" charset="0"/>
                                <a:cs typeface="Times New Roman" panose="02020603050405020304" pitchFamily="18" charset="0"/>
                              </a:rPr>
                              <m:t>𝑢</m:t>
                            </m:r>
                          </m:sub>
                        </m:sSub>
                      </m:e>
                    </m:d>
                  </m:oMath>
                </a14:m>
                <a:endParaRPr lang="en-US" sz="2100" dirty="0">
                  <a:solidFill>
                    <a:srgbClr val="000000"/>
                  </a:solidFill>
                  <a:latin typeface="Times New Roman" panose="02020603050405020304" pitchFamily="18" charset="0"/>
                  <a:ea typeface="微软雅黑"/>
                  <a:cs typeface="Times New Roman" panose="02020603050405020304" pitchFamily="18" charset="0"/>
                </a:endParaRPr>
              </a:p>
              <a:p>
                <a:pPr marL="171450" indent="-171450" defTabSz="685800">
                  <a:spcBef>
                    <a:spcPts val="750"/>
                  </a:spcBef>
                </a:pPr>
                <a14:m>
                  <m:oMath xmlns:m="http://schemas.openxmlformats.org/officeDocument/2006/math">
                    <m:sSub>
                      <m:sSubPr>
                        <m:ctrlPr>
                          <a:rPr lang="en-US" altLang="zh-CN" sz="2100" i="1">
                            <a:solidFill>
                              <a:srgbClr val="000000"/>
                            </a:solidFill>
                            <a:latin typeface="Cambria Math" panose="02040503050406030204" pitchFamily="18" charset="0"/>
                            <a:cs typeface="Times New Roman" panose="02020603050405020304" pitchFamily="18" charset="0"/>
                          </a:rPr>
                        </m:ctrlPr>
                      </m:sSubPr>
                      <m:e>
                        <m:r>
                          <a:rPr lang="en-US" altLang="zh-CN" sz="2100" i="1">
                            <a:solidFill>
                              <a:srgbClr val="000000"/>
                            </a:solidFill>
                            <a:latin typeface="Cambria Math" panose="02040503050406030204" pitchFamily="18" charset="0"/>
                            <a:cs typeface="Times New Roman" panose="02020603050405020304" pitchFamily="18" charset="0"/>
                          </a:rPr>
                          <m:t>𝐶</m:t>
                        </m:r>
                      </m:e>
                      <m:sub>
                        <m:r>
                          <a:rPr lang="en-US" altLang="zh-CN" sz="2100" i="1">
                            <a:solidFill>
                              <a:srgbClr val="000000"/>
                            </a:solidFill>
                            <a:latin typeface="Cambria Math" panose="02040503050406030204" pitchFamily="18" charset="0"/>
                            <a:cs typeface="Times New Roman" panose="02020603050405020304" pitchFamily="18" charset="0"/>
                          </a:rPr>
                          <m:t>𝑢</m:t>
                        </m:r>
                      </m:sub>
                    </m:sSub>
                    <m:r>
                      <a:rPr lang="en-US" altLang="zh-CN" sz="2100" i="1">
                        <a:solidFill>
                          <a:srgbClr val="000000"/>
                        </a:solidFill>
                        <a:latin typeface="Cambria Math" panose="02040503050406030204" pitchFamily="18" charset="0"/>
                        <a:cs typeface="Times New Roman" panose="02020603050405020304" pitchFamily="18" charset="0"/>
                      </a:rPr>
                      <m:t> </m:t>
                    </m:r>
                  </m:oMath>
                </a14:m>
                <a:r>
                  <a:rPr lang="en-US" sz="2100" dirty="0">
                    <a:solidFill>
                      <a:srgbClr val="000000"/>
                    </a:solidFill>
                    <a:latin typeface="Times New Roman" panose="02020603050405020304" pitchFamily="18" charset="0"/>
                    <a:ea typeface="微软雅黑"/>
                    <a:cs typeface="Times New Roman" panose="02020603050405020304" pitchFamily="18" charset="0"/>
                  </a:rPr>
                  <a:t>includes user profile, history, content, and interaction behavior</a:t>
                </a:r>
              </a:p>
            </p:txBody>
          </p:sp>
        </mc:Choice>
        <mc:Fallback>
          <p:sp>
            <p:nvSpPr>
              <p:cNvPr id="5" name="Content Placeholder 2">
                <a:extLst>
                  <a:ext uri="{FF2B5EF4-FFF2-40B4-BE49-F238E27FC236}">
                    <a16:creationId xmlns:a16="http://schemas.microsoft.com/office/drawing/2014/main" id="{4E20A98F-CDF2-E09D-A3A9-A4EF8DE94099}"/>
                  </a:ext>
                </a:extLst>
              </p:cNvPr>
              <p:cNvSpPr txBox="1">
                <a:spLocks noRot="1" noChangeAspect="1" noMove="1" noResize="1" noEditPoints="1" noAdjustHandles="1" noChangeArrowheads="1" noChangeShapeType="1" noTextEdit="1"/>
              </p:cNvSpPr>
              <p:nvPr/>
            </p:nvSpPr>
            <p:spPr>
              <a:xfrm>
                <a:off x="342900" y="1401106"/>
                <a:ext cx="8155057" cy="2768525"/>
              </a:xfrm>
              <a:prstGeom prst="rect">
                <a:avLst/>
              </a:prstGeom>
              <a:blipFill>
                <a:blip r:embed="rId2"/>
                <a:stretch>
                  <a:fillRect l="-621"/>
                </a:stretch>
              </a:blipFill>
            </p:spPr>
            <p:txBody>
              <a:bodyPr/>
              <a:lstStyle/>
              <a:p>
                <a:r>
                  <a:rPr lang="en-US">
                    <a:noFill/>
                  </a:rPr>
                  <a:t> </a:t>
                </a:r>
              </a:p>
            </p:txBody>
          </p:sp>
        </mc:Fallback>
      </mc:AlternateContent>
    </p:spTree>
    <p:extLst>
      <p:ext uri="{BB962C8B-B14F-4D97-AF65-F5344CB8AC3E}">
        <p14:creationId xmlns:p14="http://schemas.microsoft.com/office/powerpoint/2010/main" val="118371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934" y="234876"/>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7" name="TextBox 6"/>
          <p:cNvSpPr txBox="1"/>
          <p:nvPr/>
        </p:nvSpPr>
        <p:spPr>
          <a:xfrm>
            <a:off x="0" y="4471661"/>
            <a:ext cx="9522381" cy="830997"/>
          </a:xfrm>
          <a:prstGeom prst="rect">
            <a:avLst/>
          </a:prstGeom>
          <a:noFill/>
        </p:spPr>
        <p:txBody>
          <a:bodyPr wrap="square" rtlCol="0">
            <a:spAutoFit/>
          </a:bodyPr>
          <a:lstStyle/>
          <a:p>
            <a:r>
              <a:rPr lang="en-US" sz="1200" dirty="0">
                <a:hlinkClick r:id="rId2"/>
              </a:rPr>
              <a:t>https://www.winssolutions.org/jobs-ai-will-replace-challenge-opportunities/#:~:text=transformation%20of%20the%20workforce,million%20worldwide%20as%20automation%20accelerates</a:t>
            </a:r>
            <a:endParaRPr lang="en-US" sz="1200" dirty="0"/>
          </a:p>
          <a:p>
            <a:r>
              <a:rPr lang="en-US" sz="1200" dirty="0">
                <a:hlinkClick r:id="rId3"/>
              </a:rPr>
              <a:t>https://explodingtopics.com/blog/ai-replacing-jobs</a:t>
            </a:r>
            <a:endParaRPr lang="en-US" sz="1200" dirty="0"/>
          </a:p>
          <a:p>
            <a:endParaRPr lang="en-US" sz="1200" dirty="0"/>
          </a:p>
        </p:txBody>
      </p:sp>
      <p:sp>
        <p:nvSpPr>
          <p:cNvPr id="10" name="TextBox 9"/>
          <p:cNvSpPr txBox="1"/>
          <p:nvPr/>
        </p:nvSpPr>
        <p:spPr>
          <a:xfrm>
            <a:off x="180913" y="1340262"/>
            <a:ext cx="7240820" cy="2957861"/>
          </a:xfrm>
          <a:prstGeom prst="rect">
            <a:avLst/>
          </a:prstGeom>
          <a:noFill/>
        </p:spPr>
        <p:txBody>
          <a:bodyPr wrap="square">
            <a:spAutoFit/>
          </a:bodyPr>
          <a:lstStyle/>
          <a:p>
            <a:pPr>
              <a:lnSpc>
                <a:spcPct val="150000"/>
              </a:lnSpc>
              <a:buNone/>
            </a:pPr>
            <a:r>
              <a:rPr lang="en-US" b="1" dirty="0"/>
              <a:t>📊 Key Estimates</a:t>
            </a:r>
          </a:p>
          <a:p>
            <a:pPr>
              <a:lnSpc>
                <a:spcPct val="150000"/>
              </a:lnSpc>
              <a:buFont typeface="Arial" panose="020B0604020202090204" pitchFamily="34" charset="0"/>
              <a:buChar char="•"/>
            </a:pPr>
            <a:r>
              <a:rPr lang="en-US" b="1" dirty="0"/>
              <a:t>Goldman Sachs (2023)</a:t>
            </a:r>
            <a:r>
              <a:rPr lang="en-US" dirty="0"/>
              <a:t>:</a:t>
            </a:r>
            <a:br>
              <a:rPr lang="en-US" dirty="0"/>
            </a:br>
            <a:r>
              <a:rPr lang="en-US" dirty="0"/>
              <a:t>➤ Generative AI could affect </a:t>
            </a:r>
            <a:r>
              <a:rPr lang="en-US" b="1" dirty="0"/>
              <a:t>up to 300 million jobs</a:t>
            </a:r>
            <a:r>
              <a:rPr lang="en-US" dirty="0"/>
              <a:t> globally</a:t>
            </a:r>
          </a:p>
          <a:p>
            <a:pPr>
              <a:lnSpc>
                <a:spcPct val="150000"/>
              </a:lnSpc>
              <a:buFont typeface="Arial" panose="020B0604020202090204" pitchFamily="34" charset="0"/>
              <a:buChar char="•"/>
            </a:pPr>
            <a:r>
              <a:rPr lang="en-US" b="1" dirty="0"/>
              <a:t>U.S. Labor Impact Study</a:t>
            </a:r>
            <a:r>
              <a:rPr lang="en-US" dirty="0"/>
              <a:t>:</a:t>
            </a:r>
            <a:br>
              <a:rPr lang="en-US" dirty="0"/>
            </a:br>
            <a:r>
              <a:rPr lang="en-US" dirty="0"/>
              <a:t>➤ </a:t>
            </a:r>
            <a:r>
              <a:rPr lang="en-US" b="1" dirty="0"/>
              <a:t>80% of workers</a:t>
            </a:r>
            <a:r>
              <a:rPr lang="en-US" dirty="0"/>
              <a:t> may see at least 10% of their tasks influenced by AI</a:t>
            </a:r>
            <a:br>
              <a:rPr lang="en-US" dirty="0"/>
            </a:br>
            <a:r>
              <a:rPr lang="en-US" dirty="0"/>
              <a:t>➤ </a:t>
            </a:r>
            <a:r>
              <a:rPr lang="en-US" b="1" dirty="0"/>
              <a:t>~19% of workers</a:t>
            </a:r>
            <a:r>
              <a:rPr lang="en-US" dirty="0"/>
              <a:t> may have </a:t>
            </a:r>
            <a:r>
              <a:rPr lang="en-US" b="1" dirty="0"/>
              <a:t>50%+ of tasks automated</a:t>
            </a:r>
            <a:endParaRPr lang="en-US" dirty="0"/>
          </a:p>
          <a:p>
            <a:pPr>
              <a:lnSpc>
                <a:spcPct val="150000"/>
              </a:lnSpc>
            </a:pPr>
            <a:endParaRPr lang="en-US" dirty="0"/>
          </a:p>
        </p:txBody>
      </p:sp>
      <p:sp>
        <p:nvSpPr>
          <p:cNvPr id="5" name="TextBox 4"/>
          <p:cNvSpPr txBox="1"/>
          <p:nvPr/>
        </p:nvSpPr>
        <p:spPr>
          <a:xfrm>
            <a:off x="180913" y="845377"/>
            <a:ext cx="4927106" cy="400110"/>
          </a:xfrm>
          <a:prstGeom prst="rect">
            <a:avLst/>
          </a:prstGeom>
          <a:noFill/>
        </p:spPr>
        <p:txBody>
          <a:bodyPr wrap="square">
            <a:spAutoFit/>
          </a:bodyPr>
          <a:lstStyle/>
          <a:p>
            <a:r>
              <a:rPr lang="en-US" sz="2000" b="1" dirty="0"/>
              <a:t>🧠 Jobs at Risk: The Impact of Generative AI</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F1E6A-3AC8-0A27-269C-5D6607DF0EBD}"/>
            </a:ext>
          </a:extLst>
        </p:cNvPr>
        <p:cNvGrpSpPr/>
        <p:nvPr/>
      </p:nvGrpSpPr>
      <p:grpSpPr>
        <a:xfrm>
          <a:off x="0" y="0"/>
          <a:ext cx="0" cy="0"/>
          <a:chOff x="0" y="0"/>
          <a:chExt cx="0" cy="0"/>
        </a:xfrm>
      </p:grpSpPr>
      <p:sp>
        <p:nvSpPr>
          <p:cNvPr id="287" name="圆角矩形 286">
            <a:extLst>
              <a:ext uri="{FF2B5EF4-FFF2-40B4-BE49-F238E27FC236}">
                <a16:creationId xmlns:a16="http://schemas.microsoft.com/office/drawing/2014/main" id="{334601E6-C119-F473-7CB3-94F18E57499F}"/>
              </a:ext>
            </a:extLst>
          </p:cNvPr>
          <p:cNvSpPr/>
          <p:nvPr/>
        </p:nvSpPr>
        <p:spPr>
          <a:xfrm>
            <a:off x="-551622" y="1"/>
            <a:ext cx="11106979" cy="935355"/>
          </a:xfrm>
          <a:prstGeom prst="roundRect">
            <a:avLst>
              <a:gd name="adj" fmla="val 50000"/>
            </a:avLst>
          </a:prstGeom>
          <a:solidFill>
            <a:srgbClr val="552580"/>
          </a:solidFill>
          <a:ln>
            <a:solidFill>
              <a:srgbClr val="55258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a:endParaRPr lang="zh-CN" altLang="en-US" sz="1350">
              <a:solidFill>
                <a:srgbClr val="FFFFFF"/>
              </a:solidFill>
              <a:latin typeface="Arial"/>
              <a:ea typeface="微软雅黑"/>
            </a:endParaRPr>
          </a:p>
        </p:txBody>
      </p:sp>
      <p:sp>
        <p:nvSpPr>
          <p:cNvPr id="2" name="文本占位符 1">
            <a:extLst>
              <a:ext uri="{FF2B5EF4-FFF2-40B4-BE49-F238E27FC236}">
                <a16:creationId xmlns:a16="http://schemas.microsoft.com/office/drawing/2014/main" id="{3E79A4FB-57DC-96D5-AE7E-352A176B8954}"/>
              </a:ext>
            </a:extLst>
          </p:cNvPr>
          <p:cNvSpPr>
            <a:spLocks noGrp="1"/>
          </p:cNvSpPr>
          <p:nvPr>
            <p:ph type="body" sz="quarter" idx="11"/>
          </p:nvPr>
        </p:nvSpPr>
        <p:spPr>
          <a:xfrm>
            <a:off x="342900" y="247320"/>
            <a:ext cx="7330964" cy="448866"/>
          </a:xfrm>
        </p:spPr>
        <p:txBody>
          <a:bodyPr/>
          <a:lstStyle/>
          <a:p>
            <a:r>
              <a:rPr lang="en-US" altLang="zh-CN" sz="2700" dirty="0">
                <a:solidFill>
                  <a:schemeClr val="bg1"/>
                </a:solidFill>
                <a:sym typeface="+mn-ea"/>
              </a:rPr>
              <a:t>Technical Framework: Three Levels</a:t>
            </a:r>
          </a:p>
        </p:txBody>
      </p:sp>
      <p:sp>
        <p:nvSpPr>
          <p:cNvPr id="4" name="灯片编号占位符 3">
            <a:extLst>
              <a:ext uri="{FF2B5EF4-FFF2-40B4-BE49-F238E27FC236}">
                <a16:creationId xmlns:a16="http://schemas.microsoft.com/office/drawing/2014/main" id="{E12963DB-EBE3-79FB-C241-969ABEA614B1}"/>
              </a:ext>
            </a:extLst>
          </p:cNvPr>
          <p:cNvSpPr>
            <a:spLocks noGrp="1"/>
          </p:cNvSpPr>
          <p:nvPr>
            <p:ph type="sldNum" sz="quarter" idx="4"/>
          </p:nvPr>
        </p:nvSpPr>
        <p:spPr/>
        <p:txBody>
          <a:bodyPr/>
          <a:lstStyle/>
          <a:p>
            <a:pPr defTabSz="685800"/>
            <a:fld id="{548644C6-89F0-466C-949F-E70AD72679A8}" type="slidenum">
              <a:rPr lang="zh-CN" altLang="en-US">
                <a:latin typeface="Arial"/>
                <a:ea typeface="微软雅黑"/>
              </a:rPr>
              <a:pPr defTabSz="685800"/>
              <a:t>120</a:t>
            </a:fld>
            <a:endParaRPr lang="zh-CN" altLang="en-US">
              <a:latin typeface="Arial"/>
              <a:ea typeface="微软雅黑"/>
            </a:endParaRPr>
          </a:p>
        </p:txBody>
      </p:sp>
      <p:sp>
        <p:nvSpPr>
          <p:cNvPr id="5" name="Content Placeholder 2">
            <a:extLst>
              <a:ext uri="{FF2B5EF4-FFF2-40B4-BE49-F238E27FC236}">
                <a16:creationId xmlns:a16="http://schemas.microsoft.com/office/drawing/2014/main" id="{5E54BC95-363F-F1D2-B47D-4CE56BB8A241}"/>
              </a:ext>
            </a:extLst>
          </p:cNvPr>
          <p:cNvSpPr txBox="1">
            <a:spLocks/>
          </p:cNvSpPr>
          <p:nvPr/>
        </p:nvSpPr>
        <p:spPr>
          <a:xfrm>
            <a:off x="342900" y="1488478"/>
            <a:ext cx="2986022" cy="276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Input Level: Personalized Prompting</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Model Level: Personalized Adaptation</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Objective Level: Personalized Alignment</a:t>
            </a:r>
          </a:p>
          <a:p>
            <a:pPr marL="171450" indent="-171450" defTabSz="685800">
              <a:spcBef>
                <a:spcPts val="750"/>
              </a:spcBef>
            </a:pPr>
            <a:endParaRPr lang="en-US" sz="2100" dirty="0">
              <a:solidFill>
                <a:srgbClr val="000000"/>
              </a:solidFill>
              <a:latin typeface="Times New Roman" panose="02020603050405020304" pitchFamily="18" charset="0"/>
              <a:ea typeface="微软雅黑"/>
              <a:cs typeface="Times New Roman" panose="02020603050405020304" pitchFamily="18" charset="0"/>
            </a:endParaRPr>
          </a:p>
          <a:p>
            <a:pPr marL="171450" indent="-171450" defTabSz="685800">
              <a:spcBef>
                <a:spcPts val="750"/>
              </a:spcBef>
            </a:pPr>
            <a:endParaRPr lang="en-US" sz="2100" dirty="0">
              <a:solidFill>
                <a:srgbClr val="000000"/>
              </a:solidFill>
              <a:latin typeface="Times New Roman" panose="02020603050405020304" pitchFamily="18" charset="0"/>
              <a:ea typeface="微软雅黑"/>
              <a:cs typeface="Times New Roman" panose="02020603050405020304" pitchFamily="18" charset="0"/>
            </a:endParaRPr>
          </a:p>
        </p:txBody>
      </p:sp>
      <p:pic>
        <p:nvPicPr>
          <p:cNvPr id="7" name="图片 6">
            <a:extLst>
              <a:ext uri="{FF2B5EF4-FFF2-40B4-BE49-F238E27FC236}">
                <a16:creationId xmlns:a16="http://schemas.microsoft.com/office/drawing/2014/main" id="{8344CF54-E7D1-BAE6-9C1D-5D0961B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03" y="1182675"/>
            <a:ext cx="5530647" cy="3388281"/>
          </a:xfrm>
          <a:prstGeom prst="rect">
            <a:avLst/>
          </a:prstGeom>
        </p:spPr>
      </p:pic>
    </p:spTree>
    <p:extLst>
      <p:ext uri="{BB962C8B-B14F-4D97-AF65-F5344CB8AC3E}">
        <p14:creationId xmlns:p14="http://schemas.microsoft.com/office/powerpoint/2010/main" val="2789000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3D9C7-5E0E-4162-A6F8-540DB0E21840}"/>
            </a:ext>
          </a:extLst>
        </p:cNvPr>
        <p:cNvGrpSpPr/>
        <p:nvPr/>
      </p:nvGrpSpPr>
      <p:grpSpPr>
        <a:xfrm>
          <a:off x="0" y="0"/>
          <a:ext cx="0" cy="0"/>
          <a:chOff x="0" y="0"/>
          <a:chExt cx="0" cy="0"/>
        </a:xfrm>
      </p:grpSpPr>
      <p:sp>
        <p:nvSpPr>
          <p:cNvPr id="287" name="圆角矩形 286">
            <a:extLst>
              <a:ext uri="{FF2B5EF4-FFF2-40B4-BE49-F238E27FC236}">
                <a16:creationId xmlns:a16="http://schemas.microsoft.com/office/drawing/2014/main" id="{059D40FD-91A4-E08D-E087-5B62DB35D933}"/>
              </a:ext>
            </a:extLst>
          </p:cNvPr>
          <p:cNvSpPr/>
          <p:nvPr/>
        </p:nvSpPr>
        <p:spPr>
          <a:xfrm>
            <a:off x="-551622" y="1"/>
            <a:ext cx="11106979" cy="935355"/>
          </a:xfrm>
          <a:prstGeom prst="roundRect">
            <a:avLst>
              <a:gd name="adj" fmla="val 50000"/>
            </a:avLst>
          </a:prstGeom>
          <a:solidFill>
            <a:srgbClr val="552580"/>
          </a:solidFill>
          <a:ln>
            <a:solidFill>
              <a:srgbClr val="55258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a:endParaRPr lang="zh-CN" altLang="en-US" sz="1350">
              <a:solidFill>
                <a:srgbClr val="FFFFFF"/>
              </a:solidFill>
              <a:latin typeface="Arial"/>
              <a:ea typeface="微软雅黑"/>
            </a:endParaRPr>
          </a:p>
        </p:txBody>
      </p:sp>
      <p:sp>
        <p:nvSpPr>
          <p:cNvPr id="2" name="文本占位符 1">
            <a:extLst>
              <a:ext uri="{FF2B5EF4-FFF2-40B4-BE49-F238E27FC236}">
                <a16:creationId xmlns:a16="http://schemas.microsoft.com/office/drawing/2014/main" id="{3D7BA1D7-1349-C3EA-B303-504532F76D4B}"/>
              </a:ext>
            </a:extLst>
          </p:cNvPr>
          <p:cNvSpPr>
            <a:spLocks noGrp="1"/>
          </p:cNvSpPr>
          <p:nvPr>
            <p:ph type="body" sz="quarter" idx="11"/>
          </p:nvPr>
        </p:nvSpPr>
        <p:spPr>
          <a:xfrm>
            <a:off x="342900" y="247320"/>
            <a:ext cx="7330964" cy="448866"/>
          </a:xfrm>
        </p:spPr>
        <p:txBody>
          <a:bodyPr/>
          <a:lstStyle/>
          <a:p>
            <a:r>
              <a:rPr lang="en-US" altLang="zh-CN" sz="2700" dirty="0">
                <a:solidFill>
                  <a:schemeClr val="bg1"/>
                </a:solidFill>
                <a:sym typeface="+mn-ea"/>
              </a:rPr>
              <a:t>Personalized Prompting Methods</a:t>
            </a:r>
          </a:p>
        </p:txBody>
      </p:sp>
      <p:sp>
        <p:nvSpPr>
          <p:cNvPr id="4" name="灯片编号占位符 3">
            <a:extLst>
              <a:ext uri="{FF2B5EF4-FFF2-40B4-BE49-F238E27FC236}">
                <a16:creationId xmlns:a16="http://schemas.microsoft.com/office/drawing/2014/main" id="{B30D6711-779F-635F-E7EF-9791EE23DD78}"/>
              </a:ext>
            </a:extLst>
          </p:cNvPr>
          <p:cNvSpPr>
            <a:spLocks noGrp="1"/>
          </p:cNvSpPr>
          <p:nvPr>
            <p:ph type="sldNum" sz="quarter" idx="4"/>
          </p:nvPr>
        </p:nvSpPr>
        <p:spPr/>
        <p:txBody>
          <a:bodyPr/>
          <a:lstStyle/>
          <a:p>
            <a:pPr defTabSz="685800"/>
            <a:fld id="{548644C6-89F0-466C-949F-E70AD72679A8}" type="slidenum">
              <a:rPr lang="zh-CN" altLang="en-US">
                <a:latin typeface="Arial"/>
                <a:ea typeface="微软雅黑"/>
              </a:rPr>
              <a:pPr defTabSz="685800"/>
              <a:t>121</a:t>
            </a:fld>
            <a:endParaRPr lang="zh-CN" altLang="en-US">
              <a:latin typeface="Arial"/>
              <a:ea typeface="微软雅黑"/>
            </a:endParaRPr>
          </a:p>
        </p:txBody>
      </p:sp>
      <p:sp>
        <p:nvSpPr>
          <p:cNvPr id="5" name="Content Placeholder 2">
            <a:extLst>
              <a:ext uri="{FF2B5EF4-FFF2-40B4-BE49-F238E27FC236}">
                <a16:creationId xmlns:a16="http://schemas.microsoft.com/office/drawing/2014/main" id="{602A2A0F-D9C1-6519-6B7A-FCACB3FD8C7E}"/>
              </a:ext>
            </a:extLst>
          </p:cNvPr>
          <p:cNvSpPr txBox="1">
            <a:spLocks/>
          </p:cNvSpPr>
          <p:nvPr/>
        </p:nvSpPr>
        <p:spPr>
          <a:xfrm>
            <a:off x="342900" y="1355170"/>
            <a:ext cx="8155057" cy="276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Profile-Augmented: Summarize user features in natural language</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Retrieval-Augmented: Fetch related history from memory</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Soft-Fused Prompting: Inject embeddings via prefix, attention, or logits</a:t>
            </a:r>
          </a:p>
        </p:txBody>
      </p:sp>
      <p:pic>
        <p:nvPicPr>
          <p:cNvPr id="6" name="图片 5">
            <a:extLst>
              <a:ext uri="{FF2B5EF4-FFF2-40B4-BE49-F238E27FC236}">
                <a16:creationId xmlns:a16="http://schemas.microsoft.com/office/drawing/2014/main" id="{70B4C493-EECC-271B-F9CA-22FAB4E65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256" y="2571751"/>
            <a:ext cx="7614343" cy="2156510"/>
          </a:xfrm>
          <a:prstGeom prst="rect">
            <a:avLst/>
          </a:prstGeom>
        </p:spPr>
      </p:pic>
    </p:spTree>
    <p:extLst>
      <p:ext uri="{BB962C8B-B14F-4D97-AF65-F5344CB8AC3E}">
        <p14:creationId xmlns:p14="http://schemas.microsoft.com/office/powerpoint/2010/main" val="2495659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2324-30E4-81F9-3F73-225E6643251F}"/>
            </a:ext>
          </a:extLst>
        </p:cNvPr>
        <p:cNvGrpSpPr/>
        <p:nvPr/>
      </p:nvGrpSpPr>
      <p:grpSpPr>
        <a:xfrm>
          <a:off x="0" y="0"/>
          <a:ext cx="0" cy="0"/>
          <a:chOff x="0" y="0"/>
          <a:chExt cx="0" cy="0"/>
        </a:xfrm>
      </p:grpSpPr>
      <p:sp>
        <p:nvSpPr>
          <p:cNvPr id="287" name="圆角矩形 286">
            <a:extLst>
              <a:ext uri="{FF2B5EF4-FFF2-40B4-BE49-F238E27FC236}">
                <a16:creationId xmlns:a16="http://schemas.microsoft.com/office/drawing/2014/main" id="{6355C807-D312-D3A6-D154-92919F76F31A}"/>
              </a:ext>
            </a:extLst>
          </p:cNvPr>
          <p:cNvSpPr/>
          <p:nvPr/>
        </p:nvSpPr>
        <p:spPr>
          <a:xfrm>
            <a:off x="-551622" y="1"/>
            <a:ext cx="11106979" cy="935355"/>
          </a:xfrm>
          <a:prstGeom prst="roundRect">
            <a:avLst>
              <a:gd name="adj" fmla="val 50000"/>
            </a:avLst>
          </a:prstGeom>
          <a:solidFill>
            <a:srgbClr val="552580"/>
          </a:solidFill>
          <a:ln>
            <a:solidFill>
              <a:srgbClr val="55258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a:endParaRPr lang="zh-CN" altLang="en-US" sz="1350">
              <a:solidFill>
                <a:srgbClr val="FFFFFF"/>
              </a:solidFill>
              <a:latin typeface="Arial"/>
              <a:ea typeface="微软雅黑"/>
            </a:endParaRPr>
          </a:p>
        </p:txBody>
      </p:sp>
      <p:sp>
        <p:nvSpPr>
          <p:cNvPr id="2" name="文本占位符 1">
            <a:extLst>
              <a:ext uri="{FF2B5EF4-FFF2-40B4-BE49-F238E27FC236}">
                <a16:creationId xmlns:a16="http://schemas.microsoft.com/office/drawing/2014/main" id="{339023CF-2663-2973-8237-BB5B24EF9989}"/>
              </a:ext>
            </a:extLst>
          </p:cNvPr>
          <p:cNvSpPr>
            <a:spLocks noGrp="1"/>
          </p:cNvSpPr>
          <p:nvPr>
            <p:ph type="body" sz="quarter" idx="11"/>
          </p:nvPr>
        </p:nvSpPr>
        <p:spPr>
          <a:xfrm>
            <a:off x="342900" y="247320"/>
            <a:ext cx="7330964" cy="448866"/>
          </a:xfrm>
        </p:spPr>
        <p:txBody>
          <a:bodyPr/>
          <a:lstStyle/>
          <a:p>
            <a:r>
              <a:rPr lang="en-US" altLang="zh-CN" sz="2700" dirty="0">
                <a:solidFill>
                  <a:schemeClr val="bg1"/>
                </a:solidFill>
                <a:sym typeface="+mn-ea"/>
              </a:rPr>
              <a:t>Personalized Adaptation: Efficient Tuning</a:t>
            </a:r>
          </a:p>
        </p:txBody>
      </p:sp>
      <p:sp>
        <p:nvSpPr>
          <p:cNvPr id="4" name="灯片编号占位符 3">
            <a:extLst>
              <a:ext uri="{FF2B5EF4-FFF2-40B4-BE49-F238E27FC236}">
                <a16:creationId xmlns:a16="http://schemas.microsoft.com/office/drawing/2014/main" id="{B4C6770A-80DB-55AF-B477-E8670AEC84CB}"/>
              </a:ext>
            </a:extLst>
          </p:cNvPr>
          <p:cNvSpPr>
            <a:spLocks noGrp="1"/>
          </p:cNvSpPr>
          <p:nvPr>
            <p:ph type="sldNum" sz="quarter" idx="4"/>
          </p:nvPr>
        </p:nvSpPr>
        <p:spPr/>
        <p:txBody>
          <a:bodyPr/>
          <a:lstStyle/>
          <a:p>
            <a:pPr defTabSz="685800"/>
            <a:fld id="{548644C6-89F0-466C-949F-E70AD72679A8}" type="slidenum">
              <a:rPr lang="zh-CN" altLang="en-US">
                <a:latin typeface="Arial"/>
                <a:ea typeface="微软雅黑"/>
              </a:rPr>
              <a:pPr defTabSz="685800"/>
              <a:t>122</a:t>
            </a:fld>
            <a:endParaRPr lang="zh-CN" altLang="en-US">
              <a:latin typeface="Arial"/>
              <a:ea typeface="微软雅黑"/>
            </a:endParaRPr>
          </a:p>
        </p:txBody>
      </p:sp>
      <p:sp>
        <p:nvSpPr>
          <p:cNvPr id="5" name="Content Placeholder 2">
            <a:extLst>
              <a:ext uri="{FF2B5EF4-FFF2-40B4-BE49-F238E27FC236}">
                <a16:creationId xmlns:a16="http://schemas.microsoft.com/office/drawing/2014/main" id="{FFAEDA04-7F13-D42E-0A3E-1C02D7908DEC}"/>
              </a:ext>
            </a:extLst>
          </p:cNvPr>
          <p:cNvSpPr txBox="1">
            <a:spLocks/>
          </p:cNvSpPr>
          <p:nvPr/>
        </p:nvSpPr>
        <p:spPr>
          <a:xfrm>
            <a:off x="342900" y="1403591"/>
            <a:ext cx="8155057" cy="276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One PEFT for All Users: Shared </a:t>
            </a:r>
            <a:r>
              <a:rPr lang="en-US" sz="2100" dirty="0" err="1">
                <a:solidFill>
                  <a:srgbClr val="000000"/>
                </a:solidFill>
                <a:latin typeface="Times New Roman" panose="02020603050405020304" pitchFamily="18" charset="0"/>
                <a:ea typeface="微软雅黑"/>
                <a:cs typeface="Times New Roman" panose="02020603050405020304" pitchFamily="18" charset="0"/>
              </a:rPr>
              <a:t>LoRA</a:t>
            </a:r>
            <a:r>
              <a:rPr lang="en-US" sz="2100" dirty="0">
                <a:solidFill>
                  <a:srgbClr val="000000"/>
                </a:solidFill>
                <a:latin typeface="Times New Roman" panose="02020603050405020304" pitchFamily="18" charset="0"/>
                <a:ea typeface="微软雅黑"/>
                <a:cs typeface="Times New Roman" panose="02020603050405020304" pitchFamily="18" charset="0"/>
              </a:rPr>
              <a:t> modules (e.g., </a:t>
            </a:r>
            <a:r>
              <a:rPr lang="en-US" sz="2100" dirty="0" err="1">
                <a:solidFill>
                  <a:srgbClr val="000000"/>
                </a:solidFill>
                <a:latin typeface="Times New Roman" panose="02020603050405020304" pitchFamily="18" charset="0"/>
                <a:ea typeface="微软雅黑"/>
                <a:cs typeface="Times New Roman" panose="02020603050405020304" pitchFamily="18" charset="0"/>
              </a:rPr>
              <a:t>PLoRA</a:t>
            </a:r>
            <a:r>
              <a:rPr lang="en-US" sz="2100" dirty="0">
                <a:solidFill>
                  <a:srgbClr val="000000"/>
                </a:solidFill>
                <a:latin typeface="Times New Roman" panose="02020603050405020304" pitchFamily="18" charset="0"/>
                <a:ea typeface="微软雅黑"/>
                <a:cs typeface="Times New Roman" panose="02020603050405020304" pitchFamily="18" charset="0"/>
              </a:rPr>
              <a:t>, PEFT-U)</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Mixture of Experts: Routing weights for personalized control</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One PEFT per User: On-device tuning with federated learning (e.g., </a:t>
            </a:r>
            <a:r>
              <a:rPr lang="en-US" sz="2100" dirty="0" err="1">
                <a:solidFill>
                  <a:srgbClr val="000000"/>
                </a:solidFill>
                <a:latin typeface="Times New Roman" panose="02020603050405020304" pitchFamily="18" charset="0"/>
                <a:ea typeface="微软雅黑"/>
                <a:cs typeface="Times New Roman" panose="02020603050405020304" pitchFamily="18" charset="0"/>
              </a:rPr>
              <a:t>PocketLLM</a:t>
            </a:r>
            <a:r>
              <a:rPr lang="en-US" sz="2100" dirty="0">
                <a:solidFill>
                  <a:srgbClr val="000000"/>
                </a:solidFill>
                <a:latin typeface="Times New Roman" panose="02020603050405020304" pitchFamily="18" charset="0"/>
                <a:ea typeface="微软雅黑"/>
                <a:cs typeface="Times New Roman" panose="02020603050405020304" pitchFamily="18" charset="0"/>
              </a:rPr>
              <a:t>, </a:t>
            </a:r>
            <a:r>
              <a:rPr lang="en-US" sz="2100" dirty="0" err="1">
                <a:solidFill>
                  <a:srgbClr val="000000"/>
                </a:solidFill>
                <a:latin typeface="Times New Roman" panose="02020603050405020304" pitchFamily="18" charset="0"/>
                <a:ea typeface="微软雅黑"/>
                <a:cs typeface="Times New Roman" panose="02020603050405020304" pitchFamily="18" charset="0"/>
              </a:rPr>
              <a:t>FDLoRA</a:t>
            </a:r>
            <a:r>
              <a:rPr lang="en-US" sz="2100" dirty="0">
                <a:solidFill>
                  <a:srgbClr val="000000"/>
                </a:solidFill>
                <a:latin typeface="Times New Roman" panose="02020603050405020304" pitchFamily="18" charset="0"/>
                <a:ea typeface="微软雅黑"/>
                <a:cs typeface="Times New Roman" panose="02020603050405020304" pitchFamily="18" charset="0"/>
              </a:rPr>
              <a:t>)</a:t>
            </a:r>
          </a:p>
        </p:txBody>
      </p:sp>
      <p:pic>
        <p:nvPicPr>
          <p:cNvPr id="6" name="图片 5">
            <a:extLst>
              <a:ext uri="{FF2B5EF4-FFF2-40B4-BE49-F238E27FC236}">
                <a16:creationId xmlns:a16="http://schemas.microsoft.com/office/drawing/2014/main" id="{715ED5EE-876E-ACC8-CB7F-6D5DC65D5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45" y="2862461"/>
            <a:ext cx="7330964" cy="2076253"/>
          </a:xfrm>
          <a:prstGeom prst="rect">
            <a:avLst/>
          </a:prstGeom>
        </p:spPr>
      </p:pic>
    </p:spTree>
    <p:extLst>
      <p:ext uri="{BB962C8B-B14F-4D97-AF65-F5344CB8AC3E}">
        <p14:creationId xmlns:p14="http://schemas.microsoft.com/office/powerpoint/2010/main" val="296298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D7C42-84D2-6DF3-C7B9-776F09C7F4B6}"/>
            </a:ext>
          </a:extLst>
        </p:cNvPr>
        <p:cNvGrpSpPr/>
        <p:nvPr/>
      </p:nvGrpSpPr>
      <p:grpSpPr>
        <a:xfrm>
          <a:off x="0" y="0"/>
          <a:ext cx="0" cy="0"/>
          <a:chOff x="0" y="0"/>
          <a:chExt cx="0" cy="0"/>
        </a:xfrm>
      </p:grpSpPr>
      <p:sp>
        <p:nvSpPr>
          <p:cNvPr id="287" name="圆角矩形 286">
            <a:extLst>
              <a:ext uri="{FF2B5EF4-FFF2-40B4-BE49-F238E27FC236}">
                <a16:creationId xmlns:a16="http://schemas.microsoft.com/office/drawing/2014/main" id="{70F71B1F-526D-3353-D44F-BDB7B51680C4}"/>
              </a:ext>
            </a:extLst>
          </p:cNvPr>
          <p:cNvSpPr/>
          <p:nvPr/>
        </p:nvSpPr>
        <p:spPr>
          <a:xfrm>
            <a:off x="-551622" y="1"/>
            <a:ext cx="11106979" cy="935355"/>
          </a:xfrm>
          <a:prstGeom prst="roundRect">
            <a:avLst>
              <a:gd name="adj" fmla="val 50000"/>
            </a:avLst>
          </a:prstGeom>
          <a:solidFill>
            <a:srgbClr val="552580"/>
          </a:solidFill>
          <a:ln>
            <a:solidFill>
              <a:srgbClr val="55258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a:endParaRPr lang="zh-CN" altLang="en-US" sz="1350">
              <a:solidFill>
                <a:srgbClr val="FFFFFF"/>
              </a:solidFill>
              <a:latin typeface="Arial"/>
              <a:ea typeface="微软雅黑"/>
            </a:endParaRPr>
          </a:p>
        </p:txBody>
      </p:sp>
      <p:sp>
        <p:nvSpPr>
          <p:cNvPr id="2" name="文本占位符 1">
            <a:extLst>
              <a:ext uri="{FF2B5EF4-FFF2-40B4-BE49-F238E27FC236}">
                <a16:creationId xmlns:a16="http://schemas.microsoft.com/office/drawing/2014/main" id="{5510B83D-78B6-6D96-9590-4E67524653F7}"/>
              </a:ext>
            </a:extLst>
          </p:cNvPr>
          <p:cNvSpPr>
            <a:spLocks noGrp="1"/>
          </p:cNvSpPr>
          <p:nvPr>
            <p:ph type="body" sz="quarter" idx="11"/>
          </p:nvPr>
        </p:nvSpPr>
        <p:spPr>
          <a:xfrm>
            <a:off x="342899" y="247320"/>
            <a:ext cx="8612258" cy="448866"/>
          </a:xfrm>
        </p:spPr>
        <p:txBody>
          <a:bodyPr/>
          <a:lstStyle/>
          <a:p>
            <a:r>
              <a:rPr lang="en-US" altLang="zh-CN" sz="2700" dirty="0">
                <a:solidFill>
                  <a:schemeClr val="bg1"/>
                </a:solidFill>
                <a:sym typeface="+mn-ea"/>
              </a:rPr>
              <a:t>Personalized Alignment: Preference Modeling</a:t>
            </a:r>
          </a:p>
        </p:txBody>
      </p:sp>
      <p:sp>
        <p:nvSpPr>
          <p:cNvPr id="4" name="灯片编号占位符 3">
            <a:extLst>
              <a:ext uri="{FF2B5EF4-FFF2-40B4-BE49-F238E27FC236}">
                <a16:creationId xmlns:a16="http://schemas.microsoft.com/office/drawing/2014/main" id="{DA0B86BD-B124-E1C4-688A-8027E3C00E47}"/>
              </a:ext>
            </a:extLst>
          </p:cNvPr>
          <p:cNvSpPr>
            <a:spLocks noGrp="1"/>
          </p:cNvSpPr>
          <p:nvPr>
            <p:ph type="sldNum" sz="quarter" idx="4"/>
          </p:nvPr>
        </p:nvSpPr>
        <p:spPr/>
        <p:txBody>
          <a:bodyPr/>
          <a:lstStyle/>
          <a:p>
            <a:pPr defTabSz="685800"/>
            <a:fld id="{548644C6-89F0-466C-949F-E70AD72679A8}" type="slidenum">
              <a:rPr lang="zh-CN" altLang="en-US">
                <a:latin typeface="Arial"/>
                <a:ea typeface="微软雅黑"/>
              </a:rPr>
              <a:pPr defTabSz="685800"/>
              <a:t>123</a:t>
            </a:fld>
            <a:endParaRPr lang="zh-CN" altLang="en-US">
              <a:latin typeface="Arial"/>
              <a:ea typeface="微软雅黑"/>
            </a:endParaRPr>
          </a:p>
        </p:txBody>
      </p:sp>
      <p:sp>
        <p:nvSpPr>
          <p:cNvPr id="5" name="Content Placeholder 2">
            <a:extLst>
              <a:ext uri="{FF2B5EF4-FFF2-40B4-BE49-F238E27FC236}">
                <a16:creationId xmlns:a16="http://schemas.microsoft.com/office/drawing/2014/main" id="{A37A1075-E135-48E3-C6EE-BA08F17AB8F9}"/>
              </a:ext>
            </a:extLst>
          </p:cNvPr>
          <p:cNvSpPr txBox="1">
            <a:spLocks/>
          </p:cNvSpPr>
          <p:nvPr/>
        </p:nvSpPr>
        <p:spPr>
          <a:xfrm>
            <a:off x="342900" y="1187488"/>
            <a:ext cx="8155057" cy="276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Multi-objective RLHF: MORLHF, MODPO, combining preference dimensions</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Decoding-time Alignment: PAD, Reward Soups for response merging</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Building personalized datasets: PRISM, </a:t>
            </a:r>
            <a:r>
              <a:rPr lang="en-US" sz="2100" dirty="0" err="1">
                <a:solidFill>
                  <a:srgbClr val="000000"/>
                </a:solidFill>
                <a:latin typeface="Times New Roman" panose="02020603050405020304" pitchFamily="18" charset="0"/>
                <a:ea typeface="微软雅黑"/>
                <a:cs typeface="Times New Roman" panose="02020603050405020304" pitchFamily="18" charset="0"/>
              </a:rPr>
              <a:t>PersonalLLM</a:t>
            </a:r>
            <a:r>
              <a:rPr lang="en-US" sz="2100" dirty="0">
                <a:solidFill>
                  <a:srgbClr val="000000"/>
                </a:solidFill>
                <a:latin typeface="Times New Roman" panose="02020603050405020304" pitchFamily="18" charset="0"/>
                <a:ea typeface="微软雅黑"/>
                <a:cs typeface="Times New Roman" panose="02020603050405020304" pitchFamily="18" charset="0"/>
              </a:rPr>
              <a:t>, </a:t>
            </a:r>
            <a:r>
              <a:rPr lang="en-US" sz="2100" dirty="0" err="1">
                <a:solidFill>
                  <a:srgbClr val="000000"/>
                </a:solidFill>
                <a:latin typeface="Times New Roman" panose="02020603050405020304" pitchFamily="18" charset="0"/>
                <a:ea typeface="微软雅黑"/>
                <a:cs typeface="Times New Roman" panose="02020603050405020304" pitchFamily="18" charset="0"/>
              </a:rPr>
              <a:t>MultiFaceted</a:t>
            </a:r>
            <a:r>
              <a:rPr lang="en-US" sz="2100" dirty="0">
                <a:solidFill>
                  <a:srgbClr val="000000"/>
                </a:solidFill>
                <a:latin typeface="Times New Roman" panose="02020603050405020304" pitchFamily="18" charset="0"/>
                <a:ea typeface="微软雅黑"/>
                <a:cs typeface="Times New Roman" panose="02020603050405020304" pitchFamily="18" charset="0"/>
              </a:rPr>
              <a:t> Collection</a:t>
            </a:r>
          </a:p>
        </p:txBody>
      </p:sp>
      <p:pic>
        <p:nvPicPr>
          <p:cNvPr id="6" name="图片 5">
            <a:extLst>
              <a:ext uri="{FF2B5EF4-FFF2-40B4-BE49-F238E27FC236}">
                <a16:creationId xmlns:a16="http://schemas.microsoft.com/office/drawing/2014/main" id="{CE81B4B3-1632-BE85-54A6-CCCA9D971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2809740"/>
            <a:ext cx="7856883" cy="1892962"/>
          </a:xfrm>
          <a:prstGeom prst="rect">
            <a:avLst/>
          </a:prstGeom>
        </p:spPr>
      </p:pic>
    </p:spTree>
    <p:extLst>
      <p:ext uri="{BB962C8B-B14F-4D97-AF65-F5344CB8AC3E}">
        <p14:creationId xmlns:p14="http://schemas.microsoft.com/office/powerpoint/2010/main" val="194274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249B-7231-2B70-2AAF-8CEB1791B168}"/>
            </a:ext>
          </a:extLst>
        </p:cNvPr>
        <p:cNvGrpSpPr/>
        <p:nvPr/>
      </p:nvGrpSpPr>
      <p:grpSpPr>
        <a:xfrm>
          <a:off x="0" y="0"/>
          <a:ext cx="0" cy="0"/>
          <a:chOff x="0" y="0"/>
          <a:chExt cx="0" cy="0"/>
        </a:xfrm>
      </p:grpSpPr>
      <p:sp>
        <p:nvSpPr>
          <p:cNvPr id="287" name="圆角矩形 286">
            <a:extLst>
              <a:ext uri="{FF2B5EF4-FFF2-40B4-BE49-F238E27FC236}">
                <a16:creationId xmlns:a16="http://schemas.microsoft.com/office/drawing/2014/main" id="{58D245D8-5C09-AD4D-BDDD-232B9CDE709A}"/>
              </a:ext>
            </a:extLst>
          </p:cNvPr>
          <p:cNvSpPr/>
          <p:nvPr/>
        </p:nvSpPr>
        <p:spPr>
          <a:xfrm>
            <a:off x="-551622" y="1"/>
            <a:ext cx="11106979" cy="935355"/>
          </a:xfrm>
          <a:prstGeom prst="roundRect">
            <a:avLst>
              <a:gd name="adj" fmla="val 50000"/>
            </a:avLst>
          </a:prstGeom>
          <a:solidFill>
            <a:srgbClr val="552580"/>
          </a:solidFill>
          <a:ln>
            <a:solidFill>
              <a:srgbClr val="55258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a:endParaRPr lang="zh-CN" altLang="en-US" sz="1350">
              <a:solidFill>
                <a:srgbClr val="FFFFFF"/>
              </a:solidFill>
              <a:latin typeface="Arial"/>
              <a:ea typeface="微软雅黑"/>
            </a:endParaRPr>
          </a:p>
        </p:txBody>
      </p:sp>
      <p:sp>
        <p:nvSpPr>
          <p:cNvPr id="2" name="文本占位符 1">
            <a:extLst>
              <a:ext uri="{FF2B5EF4-FFF2-40B4-BE49-F238E27FC236}">
                <a16:creationId xmlns:a16="http://schemas.microsoft.com/office/drawing/2014/main" id="{472A8704-8519-5719-5757-FF0098436047}"/>
              </a:ext>
            </a:extLst>
          </p:cNvPr>
          <p:cNvSpPr>
            <a:spLocks noGrp="1"/>
          </p:cNvSpPr>
          <p:nvPr>
            <p:ph type="body" sz="quarter" idx="11"/>
          </p:nvPr>
        </p:nvSpPr>
        <p:spPr>
          <a:xfrm>
            <a:off x="342900" y="247320"/>
            <a:ext cx="7330964" cy="448866"/>
          </a:xfrm>
        </p:spPr>
        <p:txBody>
          <a:bodyPr/>
          <a:lstStyle/>
          <a:p>
            <a:r>
              <a:rPr lang="en-US" altLang="zh-CN" sz="2700" dirty="0">
                <a:solidFill>
                  <a:schemeClr val="bg1"/>
                </a:solidFill>
                <a:sym typeface="+mn-ea"/>
              </a:rPr>
              <a:t>Challenges and Future Directions</a:t>
            </a:r>
          </a:p>
        </p:txBody>
      </p:sp>
      <p:sp>
        <p:nvSpPr>
          <p:cNvPr id="4" name="灯片编号占位符 3">
            <a:extLst>
              <a:ext uri="{FF2B5EF4-FFF2-40B4-BE49-F238E27FC236}">
                <a16:creationId xmlns:a16="http://schemas.microsoft.com/office/drawing/2014/main" id="{9AB4CA63-6A55-348C-9E64-0A855DEE3394}"/>
              </a:ext>
            </a:extLst>
          </p:cNvPr>
          <p:cNvSpPr>
            <a:spLocks noGrp="1"/>
          </p:cNvSpPr>
          <p:nvPr>
            <p:ph type="sldNum" sz="quarter" idx="4"/>
          </p:nvPr>
        </p:nvSpPr>
        <p:spPr/>
        <p:txBody>
          <a:bodyPr/>
          <a:lstStyle/>
          <a:p>
            <a:pPr defTabSz="685800"/>
            <a:fld id="{548644C6-89F0-466C-949F-E70AD72679A8}" type="slidenum">
              <a:rPr lang="zh-CN" altLang="en-US">
                <a:latin typeface="Arial"/>
                <a:ea typeface="微软雅黑"/>
              </a:rPr>
              <a:pPr defTabSz="685800"/>
              <a:t>124</a:t>
            </a:fld>
            <a:endParaRPr lang="zh-CN" altLang="en-US">
              <a:latin typeface="Arial"/>
              <a:ea typeface="微软雅黑"/>
            </a:endParaRPr>
          </a:p>
        </p:txBody>
      </p:sp>
      <p:sp>
        <p:nvSpPr>
          <p:cNvPr id="5" name="Content Placeholder 2">
            <a:extLst>
              <a:ext uri="{FF2B5EF4-FFF2-40B4-BE49-F238E27FC236}">
                <a16:creationId xmlns:a16="http://schemas.microsoft.com/office/drawing/2014/main" id="{17BEE2B8-66DF-1583-3B5B-7AC1DC736F0C}"/>
              </a:ext>
            </a:extLst>
          </p:cNvPr>
          <p:cNvSpPr txBox="1">
            <a:spLocks/>
          </p:cNvSpPr>
          <p:nvPr/>
        </p:nvSpPr>
        <p:spPr>
          <a:xfrm>
            <a:off x="342900" y="1739037"/>
            <a:ext cx="8155057" cy="276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endParaRPr lang="en-US" sz="2100" dirty="0">
              <a:solidFill>
                <a:srgbClr val="000000"/>
              </a:solidFill>
              <a:latin typeface="Times New Roman" panose="02020603050405020304" pitchFamily="18" charset="0"/>
              <a:ea typeface="微软雅黑"/>
              <a:cs typeface="Times New Roman" panose="02020603050405020304" pitchFamily="18" charset="0"/>
            </a:endParaRP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Multimodal personalization (text + image/audio)</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Edge-cloud co-training for deployment</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Efficient adaptation across model version upgrades</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Privacy preservation and trustworthy personalization</a:t>
            </a:r>
          </a:p>
        </p:txBody>
      </p:sp>
    </p:spTree>
    <p:extLst>
      <p:ext uri="{BB962C8B-B14F-4D97-AF65-F5344CB8AC3E}">
        <p14:creationId xmlns:p14="http://schemas.microsoft.com/office/powerpoint/2010/main" val="80579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4135A-B217-B08D-DD17-F45863BE6F37}"/>
            </a:ext>
          </a:extLst>
        </p:cNvPr>
        <p:cNvGrpSpPr/>
        <p:nvPr/>
      </p:nvGrpSpPr>
      <p:grpSpPr>
        <a:xfrm>
          <a:off x="0" y="0"/>
          <a:ext cx="0" cy="0"/>
          <a:chOff x="0" y="0"/>
          <a:chExt cx="0" cy="0"/>
        </a:xfrm>
      </p:grpSpPr>
      <p:sp>
        <p:nvSpPr>
          <p:cNvPr id="287" name="圆角矩形 286">
            <a:extLst>
              <a:ext uri="{FF2B5EF4-FFF2-40B4-BE49-F238E27FC236}">
                <a16:creationId xmlns:a16="http://schemas.microsoft.com/office/drawing/2014/main" id="{41E3ACB1-C75E-5DB8-2F49-AFBD7596F1AE}"/>
              </a:ext>
            </a:extLst>
          </p:cNvPr>
          <p:cNvSpPr/>
          <p:nvPr/>
        </p:nvSpPr>
        <p:spPr>
          <a:xfrm>
            <a:off x="-551622" y="1"/>
            <a:ext cx="11106979" cy="935355"/>
          </a:xfrm>
          <a:prstGeom prst="roundRect">
            <a:avLst>
              <a:gd name="adj" fmla="val 50000"/>
            </a:avLst>
          </a:prstGeom>
          <a:solidFill>
            <a:srgbClr val="552580"/>
          </a:solidFill>
          <a:ln>
            <a:solidFill>
              <a:srgbClr val="55258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a:endParaRPr lang="zh-CN" altLang="en-US" sz="1350">
              <a:solidFill>
                <a:srgbClr val="FFFFFF"/>
              </a:solidFill>
              <a:latin typeface="Arial"/>
              <a:ea typeface="微软雅黑"/>
            </a:endParaRPr>
          </a:p>
        </p:txBody>
      </p:sp>
      <p:sp>
        <p:nvSpPr>
          <p:cNvPr id="2" name="文本占位符 1">
            <a:extLst>
              <a:ext uri="{FF2B5EF4-FFF2-40B4-BE49-F238E27FC236}">
                <a16:creationId xmlns:a16="http://schemas.microsoft.com/office/drawing/2014/main" id="{6663B422-FCD9-6EE7-3982-95EF29246D13}"/>
              </a:ext>
            </a:extLst>
          </p:cNvPr>
          <p:cNvSpPr>
            <a:spLocks noGrp="1"/>
          </p:cNvSpPr>
          <p:nvPr>
            <p:ph type="body" sz="quarter" idx="11"/>
          </p:nvPr>
        </p:nvSpPr>
        <p:spPr>
          <a:xfrm>
            <a:off x="342900" y="247320"/>
            <a:ext cx="7330964" cy="448866"/>
          </a:xfrm>
        </p:spPr>
        <p:txBody>
          <a:bodyPr/>
          <a:lstStyle/>
          <a:p>
            <a:r>
              <a:rPr lang="en-US" altLang="zh-CN" sz="2700" dirty="0">
                <a:solidFill>
                  <a:schemeClr val="bg1"/>
                </a:solidFill>
                <a:sym typeface="+mn-ea"/>
              </a:rPr>
              <a:t>Conclusion</a:t>
            </a:r>
          </a:p>
        </p:txBody>
      </p:sp>
      <p:sp>
        <p:nvSpPr>
          <p:cNvPr id="4" name="灯片编号占位符 3">
            <a:extLst>
              <a:ext uri="{FF2B5EF4-FFF2-40B4-BE49-F238E27FC236}">
                <a16:creationId xmlns:a16="http://schemas.microsoft.com/office/drawing/2014/main" id="{106E0E7D-F9D8-7D30-8C9E-B3BEE5C347B3}"/>
              </a:ext>
            </a:extLst>
          </p:cNvPr>
          <p:cNvSpPr>
            <a:spLocks noGrp="1"/>
          </p:cNvSpPr>
          <p:nvPr>
            <p:ph type="sldNum" sz="quarter" idx="4"/>
          </p:nvPr>
        </p:nvSpPr>
        <p:spPr/>
        <p:txBody>
          <a:bodyPr/>
          <a:lstStyle/>
          <a:p>
            <a:pPr defTabSz="685800"/>
            <a:fld id="{548644C6-89F0-466C-949F-E70AD72679A8}" type="slidenum">
              <a:rPr lang="zh-CN" altLang="en-US">
                <a:latin typeface="Arial"/>
                <a:ea typeface="微软雅黑"/>
              </a:rPr>
              <a:pPr defTabSz="685800"/>
              <a:t>125</a:t>
            </a:fld>
            <a:endParaRPr lang="zh-CN" altLang="en-US">
              <a:latin typeface="Arial"/>
              <a:ea typeface="微软雅黑"/>
            </a:endParaRPr>
          </a:p>
        </p:txBody>
      </p:sp>
      <p:sp>
        <p:nvSpPr>
          <p:cNvPr id="5" name="Content Placeholder 2">
            <a:extLst>
              <a:ext uri="{FF2B5EF4-FFF2-40B4-BE49-F238E27FC236}">
                <a16:creationId xmlns:a16="http://schemas.microsoft.com/office/drawing/2014/main" id="{CFA88E5C-D5FD-C1DF-224E-BEEC379F750A}"/>
              </a:ext>
            </a:extLst>
          </p:cNvPr>
          <p:cNvSpPr txBox="1">
            <a:spLocks/>
          </p:cNvSpPr>
          <p:nvPr/>
        </p:nvSpPr>
        <p:spPr>
          <a:xfrm>
            <a:off x="342900" y="1739037"/>
            <a:ext cx="8155057" cy="2768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endParaRPr lang="en-US" sz="2100" dirty="0">
              <a:solidFill>
                <a:srgbClr val="000000"/>
              </a:solidFill>
              <a:latin typeface="Times New Roman" panose="02020603050405020304" pitchFamily="18" charset="0"/>
              <a:ea typeface="微软雅黑"/>
              <a:cs typeface="Times New Roman" panose="02020603050405020304" pitchFamily="18" charset="0"/>
            </a:endParaRP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This survey presents a structured taxonomy of PLLMs</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Covers Prompting, Adaptation, and Alignment strategies</a:t>
            </a:r>
          </a:p>
          <a:p>
            <a:pPr marL="171450" indent="-171450" defTabSz="685800">
              <a:spcBef>
                <a:spcPts val="750"/>
              </a:spcBef>
            </a:pPr>
            <a:r>
              <a:rPr lang="en-US" sz="2100" dirty="0">
                <a:solidFill>
                  <a:srgbClr val="000000"/>
                </a:solidFill>
                <a:latin typeface="Times New Roman" panose="02020603050405020304" pitchFamily="18" charset="0"/>
                <a:ea typeface="微软雅黑"/>
                <a:cs typeface="Times New Roman" panose="02020603050405020304" pitchFamily="18" charset="0"/>
              </a:rPr>
              <a:t>Highlights open challenges and future research directions</a:t>
            </a:r>
          </a:p>
        </p:txBody>
      </p:sp>
    </p:spTree>
    <p:extLst>
      <p:ext uri="{BB962C8B-B14F-4D97-AF65-F5344CB8AC3E}">
        <p14:creationId xmlns:p14="http://schemas.microsoft.com/office/powerpoint/2010/main" val="902284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80723-EB1E-A3A6-0427-7A05525E1CA5}"/>
            </a:ext>
          </a:extLst>
        </p:cNvPr>
        <p:cNvGrpSpPr/>
        <p:nvPr/>
      </p:nvGrpSpPr>
      <p:grpSpPr>
        <a:xfrm>
          <a:off x="0" y="0"/>
          <a:ext cx="0" cy="0"/>
          <a:chOff x="0" y="0"/>
          <a:chExt cx="0" cy="0"/>
        </a:xfrm>
      </p:grpSpPr>
      <p:sp>
        <p:nvSpPr>
          <p:cNvPr id="8" name="任意多边形 25">
            <a:extLst>
              <a:ext uri="{FF2B5EF4-FFF2-40B4-BE49-F238E27FC236}">
                <a16:creationId xmlns:a16="http://schemas.microsoft.com/office/drawing/2014/main" id="{10CBB151-D5B9-A991-E5E9-83ABA41D7CD9}"/>
              </a:ext>
            </a:extLst>
          </p:cNvPr>
          <p:cNvSpPr/>
          <p:nvPr/>
        </p:nvSpPr>
        <p:spPr>
          <a:xfrm>
            <a:off x="1622834" y="869132"/>
            <a:ext cx="4847540" cy="3381470"/>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6313" h="4508626">
                <a:moveTo>
                  <a:pt x="6762786" y="1876457"/>
                </a:moveTo>
                <a:lnTo>
                  <a:pt x="6826313" y="1876457"/>
                </a:lnTo>
                <a:lnTo>
                  <a:pt x="6826313" y="2139756"/>
                </a:lnTo>
                <a:lnTo>
                  <a:pt x="6762786" y="2139756"/>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756057"/>
                </a:lnTo>
                <a:lnTo>
                  <a:pt x="6826313" y="3756057"/>
                </a:lnTo>
                <a:lnTo>
                  <a:pt x="6826313" y="4508626"/>
                </a:lnTo>
                <a:lnTo>
                  <a:pt x="0" y="4508626"/>
                </a:lnTo>
                <a:close/>
              </a:path>
            </a:pathLst>
          </a:custGeom>
          <a:solidFill>
            <a:srgbClr val="55257F"/>
          </a:solidFill>
          <a:ln>
            <a:solidFill>
              <a:srgbClr val="5524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024658"/>
              </a:solidFill>
              <a:latin typeface="Arial"/>
              <a:ea typeface="微软雅黑"/>
            </a:endParaRPr>
          </a:p>
        </p:txBody>
      </p:sp>
      <p:pic>
        <p:nvPicPr>
          <p:cNvPr id="2" name="图片 1">
            <a:extLst>
              <a:ext uri="{FF2B5EF4-FFF2-40B4-BE49-F238E27FC236}">
                <a16:creationId xmlns:a16="http://schemas.microsoft.com/office/drawing/2014/main" id="{F2EA2416-1881-34C0-F6EA-8D8361631C65}"/>
              </a:ext>
            </a:extLst>
          </p:cNvPr>
          <p:cNvPicPr>
            <a:picLocks noChangeAspect="1"/>
          </p:cNvPicPr>
          <p:nvPr/>
        </p:nvPicPr>
        <p:blipFill>
          <a:blip r:embed="rId2"/>
          <a:srcRect l="11551" r="35005" b="-4805"/>
          <a:stretch>
            <a:fillRect/>
          </a:stretch>
        </p:blipFill>
        <p:spPr>
          <a:xfrm>
            <a:off x="0" y="0"/>
            <a:ext cx="3679508" cy="5391150"/>
          </a:xfrm>
          <a:prstGeom prst="rect">
            <a:avLst/>
          </a:prstGeom>
        </p:spPr>
      </p:pic>
      <p:sp>
        <p:nvSpPr>
          <p:cNvPr id="5" name="文本框 4">
            <a:extLst>
              <a:ext uri="{FF2B5EF4-FFF2-40B4-BE49-F238E27FC236}">
                <a16:creationId xmlns:a16="http://schemas.microsoft.com/office/drawing/2014/main" id="{56D76E1A-04E5-DE17-780A-9ECCA7454123}"/>
              </a:ext>
            </a:extLst>
          </p:cNvPr>
          <p:cNvSpPr txBox="1"/>
          <p:nvPr/>
        </p:nvSpPr>
        <p:spPr>
          <a:xfrm>
            <a:off x="3913470" y="1718503"/>
            <a:ext cx="5113807" cy="1015663"/>
          </a:xfrm>
          <a:prstGeom prst="rect">
            <a:avLst/>
          </a:prstGeom>
          <a:solidFill>
            <a:schemeClr val="bg1"/>
          </a:solidFill>
        </p:spPr>
        <p:txBody>
          <a:bodyPr wrap="square" rtlCol="0">
            <a:spAutoFit/>
            <a:scene3d>
              <a:camera prst="orthographicFront"/>
              <a:lightRig rig="threePt" dir="t"/>
            </a:scene3d>
            <a:sp3d contourW="12700"/>
          </a:bodyPr>
          <a:lstStyle/>
          <a:p>
            <a:pPr algn="ctr" defTabSz="685800"/>
            <a:r>
              <a:rPr lang="en-US" altLang="zh-CN" sz="3000" b="1" dirty="0">
                <a:solidFill>
                  <a:srgbClr val="55257F"/>
                </a:solidFill>
                <a:latin typeface="Times New Roman" panose="02020603050405020304" pitchFamily="18" charset="0"/>
                <a:ea typeface="楷体" panose="02010609060101010101" charset="-122"/>
                <a:cs typeface="Times New Roman" panose="02020603050405020304" pitchFamily="18" charset="0"/>
              </a:rPr>
              <a:t>A Survey of Personalized Large Language Models</a:t>
            </a:r>
            <a:endParaRPr lang="zh-CN" altLang="en-US" sz="3000" b="1" dirty="0">
              <a:solidFill>
                <a:srgbClr val="55257F"/>
              </a:solidFill>
              <a:latin typeface="Times New Roman" panose="02020603050405020304" pitchFamily="18" charset="0"/>
              <a:ea typeface="楷体" panose="02010609060101010101" charset="-122"/>
              <a:cs typeface="Times New Roman" panose="02020603050405020304" pitchFamily="18" charset="0"/>
            </a:endParaRPr>
          </a:p>
        </p:txBody>
      </p:sp>
      <p:sp>
        <p:nvSpPr>
          <p:cNvPr id="6" name="文本框 5">
            <a:extLst>
              <a:ext uri="{FF2B5EF4-FFF2-40B4-BE49-F238E27FC236}">
                <a16:creationId xmlns:a16="http://schemas.microsoft.com/office/drawing/2014/main" id="{A0670A29-14DD-2279-6A60-2767B5E5EAB6}"/>
              </a:ext>
            </a:extLst>
          </p:cNvPr>
          <p:cNvSpPr txBox="1"/>
          <p:nvPr/>
        </p:nvSpPr>
        <p:spPr>
          <a:xfrm>
            <a:off x="5143567" y="3108231"/>
            <a:ext cx="2698175" cy="369332"/>
          </a:xfrm>
          <a:prstGeom prst="rect">
            <a:avLst/>
          </a:prstGeom>
          <a:noFill/>
        </p:spPr>
        <p:txBody>
          <a:bodyPr wrap="none" rtlCol="0">
            <a:spAutoFit/>
          </a:bodyPr>
          <a:lstStyle/>
          <a:p>
            <a:pPr defTabSz="685800"/>
            <a:r>
              <a:rPr lang="en-US" altLang="zh-CN" dirty="0">
                <a:solidFill>
                  <a:srgbClr val="000000"/>
                </a:solidFill>
                <a:latin typeface="Times New Roman" panose="02020603050405020304" charset="0"/>
                <a:ea typeface="楷体" panose="02010609060101010101" charset="-122"/>
                <a:cs typeface="Times New Roman" panose="02020603050405020304" charset="0"/>
              </a:rPr>
              <a:t>224030226</a:t>
            </a:r>
            <a:r>
              <a:rPr lang="zh-CN" altLang="en-US" dirty="0">
                <a:solidFill>
                  <a:srgbClr val="000000"/>
                </a:solidFill>
                <a:latin typeface="Times New Roman" panose="02020603050405020304" charset="0"/>
                <a:ea typeface="楷体" panose="02010609060101010101" charset="-122"/>
                <a:cs typeface="Times New Roman" panose="02020603050405020304" charset="0"/>
              </a:rPr>
              <a:t> </a:t>
            </a:r>
            <a:r>
              <a:rPr lang="en-US" altLang="zh-CN" dirty="0">
                <a:solidFill>
                  <a:srgbClr val="000000"/>
                </a:solidFill>
                <a:latin typeface="Times New Roman" panose="02020603050405020304" charset="0"/>
                <a:ea typeface="楷体" panose="02010609060101010101" charset="-122"/>
                <a:cs typeface="Times New Roman" panose="02020603050405020304" charset="0"/>
              </a:rPr>
              <a:t>HUANG Xinyi</a:t>
            </a:r>
            <a:endParaRPr lang="zh-CN" altLang="en-US" dirty="0">
              <a:solidFill>
                <a:srgbClr val="000000"/>
              </a:solidFill>
              <a:latin typeface="楷体" panose="02010609060101010101" charset="-122"/>
              <a:ea typeface="楷体" panose="02010609060101010101" charset="-122"/>
            </a:endParaRPr>
          </a:p>
        </p:txBody>
      </p:sp>
      <p:sp>
        <p:nvSpPr>
          <p:cNvPr id="10" name="文本框 9">
            <a:extLst>
              <a:ext uri="{FF2B5EF4-FFF2-40B4-BE49-F238E27FC236}">
                <a16:creationId xmlns:a16="http://schemas.microsoft.com/office/drawing/2014/main" id="{E3CFD6AB-2945-11CB-8902-D743614EB26E}"/>
              </a:ext>
            </a:extLst>
          </p:cNvPr>
          <p:cNvSpPr txBox="1"/>
          <p:nvPr/>
        </p:nvSpPr>
        <p:spPr>
          <a:xfrm>
            <a:off x="4545875" y="538843"/>
            <a:ext cx="184731" cy="300082"/>
          </a:xfrm>
          <a:prstGeom prst="rect">
            <a:avLst/>
          </a:prstGeom>
          <a:noFill/>
        </p:spPr>
        <p:txBody>
          <a:bodyPr wrap="none" rtlCol="0">
            <a:spAutoFit/>
          </a:bodyPr>
          <a:lstStyle/>
          <a:p>
            <a:pPr defTabSz="685800"/>
            <a:endParaRPr kumimoji="1" lang="zh-CN" altLang="en-US" sz="1350" dirty="0">
              <a:solidFill>
                <a:srgbClr val="000000"/>
              </a:solidFill>
              <a:latin typeface="Arial"/>
              <a:ea typeface="微软雅黑"/>
            </a:endParaRPr>
          </a:p>
        </p:txBody>
      </p:sp>
    </p:spTree>
    <p:extLst>
      <p:ext uri="{BB962C8B-B14F-4D97-AF65-F5344CB8AC3E}">
        <p14:creationId xmlns:p14="http://schemas.microsoft.com/office/powerpoint/2010/main" val="39692148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7F642-67CF-5FA9-8941-1A65C92362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E08CB2-FDEC-3414-7518-C6D8DB0E70FF}"/>
              </a:ext>
            </a:extLst>
          </p:cNvPr>
          <p:cNvSpPr txBox="1"/>
          <p:nvPr/>
        </p:nvSpPr>
        <p:spPr>
          <a:xfrm>
            <a:off x="2913360" y="2040838"/>
            <a:ext cx="2741200"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Paper</a:t>
            </a:r>
            <a:r>
              <a:rPr kumimoji="0" lang="zh-CN" altLang="en-US" sz="3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3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Sharing</a:t>
            </a:r>
            <a:r>
              <a:rPr kumimoji="0" lang="zh-CN" altLang="en-US" sz="3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3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1110957D-5C19-AE87-DA11-C1C263D681F3}"/>
              </a:ext>
            </a:extLst>
          </p:cNvPr>
          <p:cNvSpPr txBox="1"/>
          <p:nvPr/>
        </p:nvSpPr>
        <p:spPr>
          <a:xfrm>
            <a:off x="6550592" y="4485361"/>
            <a:ext cx="184731"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33577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390" y="1366838"/>
            <a:ext cx="7465219" cy="1072890"/>
          </a:xfrm>
          <a:prstGeom prst="rect">
            <a:avLst/>
          </a:prstGeom>
        </p:spPr>
        <p:txBody>
          <a:bodyPr vert="horz" wrap="square" lIns="0" tIns="71914" rIns="0" bIns="0" rtlCol="0">
            <a:spAutoFit/>
          </a:bodyPr>
          <a:lstStyle/>
          <a:p>
            <a:pPr marL="671989" marR="3810" indent="-662939">
              <a:lnSpc>
                <a:spcPts val="3885"/>
              </a:lnSpc>
              <a:spcBef>
                <a:spcPts val="566"/>
              </a:spcBef>
            </a:pPr>
            <a:r>
              <a:rPr sz="3600" b="0" spc="41" dirty="0">
                <a:latin typeface="Tahoma"/>
                <a:cs typeface="Tahoma"/>
              </a:rPr>
              <a:t>On</a:t>
            </a:r>
            <a:r>
              <a:rPr sz="3600" b="0" spc="-210" dirty="0">
                <a:latin typeface="Tahoma"/>
                <a:cs typeface="Tahoma"/>
              </a:rPr>
              <a:t> </a:t>
            </a:r>
            <a:r>
              <a:rPr sz="3600" b="0" spc="-86" dirty="0">
                <a:latin typeface="Tahoma"/>
                <a:cs typeface="Tahoma"/>
              </a:rPr>
              <a:t>the</a:t>
            </a:r>
            <a:r>
              <a:rPr sz="3600" b="0" spc="-180" dirty="0">
                <a:latin typeface="Tahoma"/>
                <a:cs typeface="Tahoma"/>
              </a:rPr>
              <a:t> </a:t>
            </a:r>
            <a:r>
              <a:rPr sz="3600" b="0" spc="-83" dirty="0">
                <a:latin typeface="Tahoma"/>
                <a:cs typeface="Tahoma"/>
              </a:rPr>
              <a:t>Underthinking</a:t>
            </a:r>
            <a:r>
              <a:rPr sz="3600" b="0" spc="-153" dirty="0">
                <a:latin typeface="Tahoma"/>
                <a:cs typeface="Tahoma"/>
              </a:rPr>
              <a:t> </a:t>
            </a:r>
            <a:r>
              <a:rPr sz="3600" b="0" dirty="0">
                <a:latin typeface="Tahoma"/>
                <a:cs typeface="Tahoma"/>
              </a:rPr>
              <a:t>of</a:t>
            </a:r>
            <a:r>
              <a:rPr sz="3600" b="0" spc="-188" dirty="0">
                <a:latin typeface="Tahoma"/>
                <a:cs typeface="Tahoma"/>
              </a:rPr>
              <a:t> </a:t>
            </a:r>
            <a:r>
              <a:rPr sz="3600" b="0" spc="131" dirty="0">
                <a:latin typeface="Tahoma"/>
                <a:cs typeface="Tahoma"/>
              </a:rPr>
              <a:t>o1-</a:t>
            </a:r>
            <a:r>
              <a:rPr sz="3600" b="0" spc="-127" dirty="0">
                <a:latin typeface="Tahoma"/>
                <a:cs typeface="Tahoma"/>
              </a:rPr>
              <a:t>Like</a:t>
            </a:r>
            <a:r>
              <a:rPr sz="3600" b="0" spc="-153" dirty="0">
                <a:latin typeface="Tahoma"/>
                <a:cs typeface="Tahoma"/>
              </a:rPr>
              <a:t> </a:t>
            </a:r>
            <a:r>
              <a:rPr sz="3600" b="0" spc="-105" dirty="0">
                <a:latin typeface="Tahoma"/>
                <a:cs typeface="Tahoma"/>
              </a:rPr>
              <a:t>LLMs: </a:t>
            </a:r>
            <a:r>
              <a:rPr sz="3600" b="0" spc="-116" dirty="0">
                <a:latin typeface="Tahoma"/>
                <a:cs typeface="Tahoma"/>
              </a:rPr>
              <a:t>Thoughts</a:t>
            </a:r>
            <a:r>
              <a:rPr sz="3600" b="0" spc="-165" dirty="0">
                <a:latin typeface="Tahoma"/>
                <a:cs typeface="Tahoma"/>
              </a:rPr>
              <a:t> </a:t>
            </a:r>
            <a:r>
              <a:rPr sz="3600" b="0" dirty="0">
                <a:latin typeface="Tahoma"/>
                <a:cs typeface="Tahoma"/>
              </a:rPr>
              <a:t>Are</a:t>
            </a:r>
            <a:r>
              <a:rPr sz="3600" b="0" spc="-251" dirty="0">
                <a:latin typeface="Tahoma"/>
                <a:cs typeface="Tahoma"/>
              </a:rPr>
              <a:t> </a:t>
            </a:r>
            <a:r>
              <a:rPr sz="3600" b="0" dirty="0">
                <a:latin typeface="Tahoma"/>
                <a:cs typeface="Tahoma"/>
              </a:rPr>
              <a:t>All</a:t>
            </a:r>
            <a:r>
              <a:rPr sz="3600" b="0" spc="-210" dirty="0">
                <a:latin typeface="Tahoma"/>
                <a:cs typeface="Tahoma"/>
              </a:rPr>
              <a:t> </a:t>
            </a:r>
            <a:r>
              <a:rPr sz="3600" b="0" spc="-15" dirty="0">
                <a:latin typeface="Tahoma"/>
                <a:cs typeface="Tahoma"/>
              </a:rPr>
              <a:t>Over</a:t>
            </a:r>
            <a:r>
              <a:rPr sz="3600" b="0" spc="-206" dirty="0">
                <a:latin typeface="Tahoma"/>
                <a:cs typeface="Tahoma"/>
              </a:rPr>
              <a:t> </a:t>
            </a:r>
            <a:r>
              <a:rPr sz="3600" b="0" spc="-86" dirty="0">
                <a:latin typeface="Tahoma"/>
                <a:cs typeface="Tahoma"/>
              </a:rPr>
              <a:t>the</a:t>
            </a:r>
            <a:r>
              <a:rPr sz="3600" b="0" spc="-195" dirty="0">
                <a:latin typeface="Tahoma"/>
                <a:cs typeface="Tahoma"/>
              </a:rPr>
              <a:t> </a:t>
            </a:r>
            <a:r>
              <a:rPr sz="3600" b="0" spc="-8" dirty="0">
                <a:latin typeface="Tahoma"/>
                <a:cs typeface="Tahoma"/>
              </a:rPr>
              <a:t>Place</a:t>
            </a:r>
            <a:endParaRPr sz="3600">
              <a:latin typeface="Tahoma"/>
              <a:cs typeface="Tahoma"/>
            </a:endParaRPr>
          </a:p>
        </p:txBody>
      </p:sp>
      <p:sp>
        <p:nvSpPr>
          <p:cNvPr id="3" name="object 3"/>
          <p:cNvSpPr txBox="1"/>
          <p:nvPr/>
        </p:nvSpPr>
        <p:spPr>
          <a:xfrm>
            <a:off x="1490568" y="2722436"/>
            <a:ext cx="6280309" cy="788999"/>
          </a:xfrm>
          <a:prstGeom prst="rect">
            <a:avLst/>
          </a:prstGeom>
        </p:spPr>
        <p:txBody>
          <a:bodyPr vert="horz" wrap="square" lIns="0" tIns="9525" rIns="0" bIns="0" rtlCol="0">
            <a:spAutoFit/>
          </a:bodyPr>
          <a:lstStyle/>
          <a:p>
            <a:pPr marL="626269" marR="3810" indent="-617220" defTabSz="685800">
              <a:lnSpc>
                <a:spcPct val="150000"/>
              </a:lnSpc>
              <a:spcBef>
                <a:spcPts val="75"/>
              </a:spcBef>
            </a:pPr>
            <a:r>
              <a:rPr kern="0" spc="-15" dirty="0">
                <a:solidFill>
                  <a:sysClr val="windowText" lastClr="000000"/>
                </a:solidFill>
                <a:latin typeface="Segoe UI Symbol"/>
                <a:cs typeface="Segoe UI Symbol"/>
              </a:rPr>
              <a:t>Authors:</a:t>
            </a:r>
            <a:r>
              <a:rPr kern="0" spc="-83" dirty="0">
                <a:solidFill>
                  <a:sysClr val="windowText" lastClr="000000"/>
                </a:solidFill>
                <a:latin typeface="Segoe UI Symbol"/>
                <a:cs typeface="Segoe UI Symbol"/>
              </a:rPr>
              <a:t> </a:t>
            </a:r>
            <a:r>
              <a:rPr kern="0" dirty="0">
                <a:solidFill>
                  <a:sysClr val="windowText" lastClr="000000"/>
                </a:solidFill>
                <a:latin typeface="Segoe UI Symbol"/>
                <a:cs typeface="Segoe UI Symbol"/>
              </a:rPr>
              <a:t>Yue</a:t>
            </a:r>
            <a:r>
              <a:rPr kern="0" spc="-75" dirty="0">
                <a:solidFill>
                  <a:sysClr val="windowText" lastClr="000000"/>
                </a:solidFill>
                <a:latin typeface="Segoe UI Symbol"/>
                <a:cs typeface="Segoe UI Symbol"/>
              </a:rPr>
              <a:t> </a:t>
            </a:r>
            <a:r>
              <a:rPr kern="0" spc="-15" dirty="0">
                <a:solidFill>
                  <a:sysClr val="windowText" lastClr="000000"/>
                </a:solidFill>
                <a:latin typeface="Segoe UI Symbol"/>
                <a:cs typeface="Segoe UI Symbol"/>
              </a:rPr>
              <a:t>Wang,</a:t>
            </a:r>
            <a:r>
              <a:rPr kern="0" spc="-79" dirty="0">
                <a:solidFill>
                  <a:sysClr val="windowText" lastClr="000000"/>
                </a:solidFill>
                <a:latin typeface="Segoe UI Symbol"/>
                <a:cs typeface="Segoe UI Symbol"/>
              </a:rPr>
              <a:t> </a:t>
            </a:r>
            <a:r>
              <a:rPr kern="0" spc="-8" dirty="0">
                <a:solidFill>
                  <a:sysClr val="windowText" lastClr="000000"/>
                </a:solidFill>
                <a:latin typeface="Segoe UI Symbol"/>
                <a:cs typeface="Segoe UI Symbol"/>
              </a:rPr>
              <a:t>Qiuzhi</a:t>
            </a:r>
            <a:r>
              <a:rPr kern="0" spc="-71" dirty="0">
                <a:solidFill>
                  <a:sysClr val="windowText" lastClr="000000"/>
                </a:solidFill>
                <a:latin typeface="Segoe UI Symbol"/>
                <a:cs typeface="Segoe UI Symbol"/>
              </a:rPr>
              <a:t> </a:t>
            </a:r>
            <a:r>
              <a:rPr kern="0" dirty="0">
                <a:solidFill>
                  <a:sysClr val="windowText" lastClr="000000"/>
                </a:solidFill>
                <a:latin typeface="Segoe UI Symbol"/>
                <a:cs typeface="Segoe UI Symbol"/>
              </a:rPr>
              <a:t>Liu,</a:t>
            </a:r>
            <a:r>
              <a:rPr kern="0" spc="-79" dirty="0">
                <a:solidFill>
                  <a:sysClr val="windowText" lastClr="000000"/>
                </a:solidFill>
                <a:latin typeface="Segoe UI Symbol"/>
                <a:cs typeface="Segoe UI Symbol"/>
              </a:rPr>
              <a:t> </a:t>
            </a:r>
            <a:r>
              <a:rPr kern="0" spc="-23" dirty="0">
                <a:solidFill>
                  <a:sysClr val="windowText" lastClr="000000"/>
                </a:solidFill>
                <a:latin typeface="Segoe UI Symbol"/>
                <a:cs typeface="Segoe UI Symbol"/>
              </a:rPr>
              <a:t>Jiahao</a:t>
            </a:r>
            <a:r>
              <a:rPr kern="0" spc="-86" dirty="0">
                <a:solidFill>
                  <a:sysClr val="windowText" lastClr="000000"/>
                </a:solidFill>
                <a:latin typeface="Segoe UI Symbol"/>
                <a:cs typeface="Segoe UI Symbol"/>
              </a:rPr>
              <a:t> </a:t>
            </a:r>
            <a:r>
              <a:rPr kern="0" dirty="0">
                <a:solidFill>
                  <a:sysClr val="windowText" lastClr="000000"/>
                </a:solidFill>
                <a:latin typeface="Segoe UI Symbol"/>
                <a:cs typeface="Segoe UI Symbol"/>
              </a:rPr>
              <a:t>Xu,</a:t>
            </a:r>
            <a:r>
              <a:rPr kern="0" spc="-71" dirty="0">
                <a:solidFill>
                  <a:sysClr val="windowText" lastClr="000000"/>
                </a:solidFill>
                <a:latin typeface="Segoe UI Symbol"/>
                <a:cs typeface="Segoe UI Symbol"/>
              </a:rPr>
              <a:t> </a:t>
            </a:r>
            <a:r>
              <a:rPr kern="0" dirty="0">
                <a:solidFill>
                  <a:sysClr val="windowText" lastClr="000000"/>
                </a:solidFill>
                <a:latin typeface="Segoe UI Symbol"/>
                <a:cs typeface="Segoe UI Symbol"/>
              </a:rPr>
              <a:t>et</a:t>
            </a:r>
            <a:r>
              <a:rPr kern="0" spc="-79" dirty="0">
                <a:solidFill>
                  <a:sysClr val="windowText" lastClr="000000"/>
                </a:solidFill>
                <a:latin typeface="Segoe UI Symbol"/>
                <a:cs typeface="Segoe UI Symbol"/>
              </a:rPr>
              <a:t> </a:t>
            </a:r>
            <a:r>
              <a:rPr kern="0" dirty="0">
                <a:solidFill>
                  <a:sysClr val="windowText" lastClr="000000"/>
                </a:solidFill>
                <a:latin typeface="Segoe UI Symbol"/>
                <a:cs typeface="Segoe UI Symbol"/>
              </a:rPr>
              <a:t>al.</a:t>
            </a:r>
            <a:r>
              <a:rPr kern="0" spc="-83" dirty="0">
                <a:solidFill>
                  <a:sysClr val="windowText" lastClr="000000"/>
                </a:solidFill>
                <a:latin typeface="Segoe UI Symbol"/>
                <a:cs typeface="Segoe UI Symbol"/>
              </a:rPr>
              <a:t> </a:t>
            </a:r>
            <a:r>
              <a:rPr kern="0" spc="-19" dirty="0">
                <a:solidFill>
                  <a:sysClr val="windowText" lastClr="000000"/>
                </a:solidFill>
                <a:latin typeface="Segoe UI Symbol"/>
                <a:cs typeface="Segoe UI Symbol"/>
              </a:rPr>
              <a:t>(Tencent</a:t>
            </a:r>
            <a:r>
              <a:rPr kern="0" spc="-75" dirty="0">
                <a:solidFill>
                  <a:sysClr val="windowText" lastClr="000000"/>
                </a:solidFill>
                <a:latin typeface="Segoe UI Symbol"/>
                <a:cs typeface="Segoe UI Symbol"/>
              </a:rPr>
              <a:t> </a:t>
            </a:r>
            <a:r>
              <a:rPr kern="0" dirty="0">
                <a:solidFill>
                  <a:sysClr val="windowText" lastClr="000000"/>
                </a:solidFill>
                <a:latin typeface="Segoe UI Symbol"/>
                <a:cs typeface="Segoe UI Symbol"/>
              </a:rPr>
              <a:t>AI</a:t>
            </a:r>
            <a:r>
              <a:rPr kern="0" spc="-83" dirty="0">
                <a:solidFill>
                  <a:sysClr val="windowText" lastClr="000000"/>
                </a:solidFill>
                <a:latin typeface="Segoe UI Symbol"/>
                <a:cs typeface="Segoe UI Symbol"/>
              </a:rPr>
              <a:t> </a:t>
            </a:r>
            <a:r>
              <a:rPr kern="0" spc="-15" dirty="0">
                <a:solidFill>
                  <a:sysClr val="windowText" lastClr="000000"/>
                </a:solidFill>
                <a:latin typeface="Segoe UI Symbol"/>
                <a:cs typeface="Segoe UI Symbol"/>
              </a:rPr>
              <a:t>Lab, </a:t>
            </a:r>
            <a:r>
              <a:rPr kern="0" spc="-26" dirty="0">
                <a:solidFill>
                  <a:sysClr val="windowText" lastClr="000000"/>
                </a:solidFill>
                <a:latin typeface="Segoe UI Symbol"/>
                <a:cs typeface="Segoe UI Symbol"/>
              </a:rPr>
              <a:t>Shanghai</a:t>
            </a:r>
            <a:r>
              <a:rPr kern="0" spc="-75" dirty="0">
                <a:solidFill>
                  <a:sysClr val="windowText" lastClr="000000"/>
                </a:solidFill>
                <a:latin typeface="Segoe UI Symbol"/>
                <a:cs typeface="Segoe UI Symbol"/>
              </a:rPr>
              <a:t> </a:t>
            </a:r>
            <a:r>
              <a:rPr kern="0" spc="-8" dirty="0">
                <a:solidFill>
                  <a:sysClr val="windowText" lastClr="000000"/>
                </a:solidFill>
                <a:latin typeface="Segoe UI Symbol"/>
                <a:cs typeface="Segoe UI Symbol"/>
              </a:rPr>
              <a:t>Jiao</a:t>
            </a:r>
            <a:r>
              <a:rPr kern="0" spc="-86" dirty="0">
                <a:solidFill>
                  <a:sysClr val="windowText" lastClr="000000"/>
                </a:solidFill>
                <a:latin typeface="Segoe UI Symbol"/>
                <a:cs typeface="Segoe UI Symbol"/>
              </a:rPr>
              <a:t> </a:t>
            </a:r>
            <a:r>
              <a:rPr kern="0" spc="-8" dirty="0">
                <a:solidFill>
                  <a:sysClr val="windowText" lastClr="000000"/>
                </a:solidFill>
                <a:latin typeface="Segoe UI Symbol"/>
                <a:cs typeface="Segoe UI Symbol"/>
              </a:rPr>
              <a:t>Tong</a:t>
            </a:r>
            <a:r>
              <a:rPr kern="0" spc="-86" dirty="0">
                <a:solidFill>
                  <a:sysClr val="windowText" lastClr="000000"/>
                </a:solidFill>
                <a:latin typeface="Segoe UI Symbol"/>
                <a:cs typeface="Segoe UI Symbol"/>
              </a:rPr>
              <a:t> </a:t>
            </a:r>
            <a:r>
              <a:rPr kern="0" spc="-26" dirty="0">
                <a:solidFill>
                  <a:sysClr val="windowText" lastClr="000000"/>
                </a:solidFill>
                <a:latin typeface="Segoe UI Symbol"/>
                <a:cs typeface="Segoe UI Symbol"/>
              </a:rPr>
              <a:t>University,</a:t>
            </a:r>
            <a:r>
              <a:rPr kern="0" spc="-86" dirty="0">
                <a:solidFill>
                  <a:sysClr val="windowText" lastClr="000000"/>
                </a:solidFill>
                <a:latin typeface="Segoe UI Symbol"/>
                <a:cs typeface="Segoe UI Symbol"/>
              </a:rPr>
              <a:t> </a:t>
            </a:r>
            <a:r>
              <a:rPr kern="0" spc="-26" dirty="0">
                <a:solidFill>
                  <a:sysClr val="windowText" lastClr="000000"/>
                </a:solidFill>
                <a:latin typeface="Segoe UI Symbol"/>
                <a:cs typeface="Segoe UI Symbol"/>
              </a:rPr>
              <a:t>Soochow</a:t>
            </a:r>
            <a:r>
              <a:rPr kern="0" spc="-98" dirty="0">
                <a:solidFill>
                  <a:sysClr val="windowText" lastClr="000000"/>
                </a:solidFill>
                <a:latin typeface="Segoe UI Symbol"/>
                <a:cs typeface="Segoe UI Symbol"/>
              </a:rPr>
              <a:t> </a:t>
            </a:r>
            <a:r>
              <a:rPr kern="0" spc="-8" dirty="0">
                <a:solidFill>
                  <a:sysClr val="windowText" lastClr="000000"/>
                </a:solidFill>
                <a:latin typeface="Segoe UI Symbol"/>
                <a:cs typeface="Segoe UI Symbol"/>
              </a:rPr>
              <a:t>University)</a:t>
            </a:r>
            <a:endParaRPr kern="0">
              <a:solidFill>
                <a:sysClr val="windowText" lastClr="000000"/>
              </a:solidFill>
              <a:latin typeface="Segoe UI Symbol"/>
              <a:cs typeface="Segoe UI Symbol"/>
            </a:endParaRPr>
          </a:p>
        </p:txBody>
      </p:sp>
      <p:sp>
        <p:nvSpPr>
          <p:cNvPr id="4" name="object 4"/>
          <p:cNvSpPr txBox="1"/>
          <p:nvPr/>
        </p:nvSpPr>
        <p:spPr>
          <a:xfrm>
            <a:off x="5247799" y="4359917"/>
            <a:ext cx="2235041" cy="301044"/>
          </a:xfrm>
          <a:prstGeom prst="rect">
            <a:avLst/>
          </a:prstGeom>
        </p:spPr>
        <p:txBody>
          <a:bodyPr vert="horz" wrap="square" lIns="0" tIns="12383" rIns="0" bIns="0" rtlCol="0">
            <a:spAutoFit/>
          </a:bodyPr>
          <a:lstStyle/>
          <a:p>
            <a:pPr marL="9525" defTabSz="685800">
              <a:spcBef>
                <a:spcPts val="98"/>
              </a:spcBef>
            </a:pPr>
            <a:r>
              <a:rPr sz="1875" i="1" kern="0" spc="-105" dirty="0">
                <a:solidFill>
                  <a:sysClr val="windowText" lastClr="000000"/>
                </a:solidFill>
                <a:latin typeface="Arial"/>
                <a:cs typeface="Arial"/>
              </a:rPr>
              <a:t>Presenter:</a:t>
            </a:r>
            <a:r>
              <a:rPr sz="1875" i="1" kern="0" spc="8" dirty="0">
                <a:solidFill>
                  <a:sysClr val="windowText" lastClr="000000"/>
                </a:solidFill>
                <a:latin typeface="Arial"/>
                <a:cs typeface="Arial"/>
              </a:rPr>
              <a:t> </a:t>
            </a:r>
            <a:r>
              <a:rPr sz="1875" i="1" kern="0" spc="-124" dirty="0">
                <a:solidFill>
                  <a:sysClr val="windowText" lastClr="000000"/>
                </a:solidFill>
                <a:latin typeface="Arial"/>
                <a:cs typeface="Arial"/>
              </a:rPr>
              <a:t>Yanxiao</a:t>
            </a:r>
            <a:r>
              <a:rPr sz="1875" i="1" kern="0" spc="8" dirty="0">
                <a:solidFill>
                  <a:sysClr val="windowText" lastClr="000000"/>
                </a:solidFill>
                <a:latin typeface="Arial"/>
                <a:cs typeface="Arial"/>
              </a:rPr>
              <a:t> </a:t>
            </a:r>
            <a:r>
              <a:rPr sz="1875" i="1" kern="0" spc="-19" dirty="0">
                <a:solidFill>
                  <a:sysClr val="windowText" lastClr="000000"/>
                </a:solidFill>
                <a:latin typeface="Arial"/>
                <a:cs typeface="Arial"/>
              </a:rPr>
              <a:t>Qiu</a:t>
            </a:r>
            <a:endParaRPr sz="1875" kern="0">
              <a:solidFill>
                <a:sysClr val="windowText" lastClr="000000"/>
              </a:solidFill>
              <a:latin typeface="Arial"/>
              <a:cs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4" y="262890"/>
            <a:ext cx="4186952" cy="379431"/>
          </a:xfrm>
          <a:prstGeom prst="rect">
            <a:avLst/>
          </a:prstGeom>
        </p:spPr>
        <p:txBody>
          <a:bodyPr vert="horz" wrap="square" lIns="0" tIns="10001" rIns="0" bIns="0" rtlCol="0">
            <a:spAutoFit/>
          </a:bodyPr>
          <a:lstStyle/>
          <a:p>
            <a:pPr marL="9525">
              <a:spcBef>
                <a:spcPts val="79"/>
              </a:spcBef>
            </a:pPr>
            <a:r>
              <a:rPr spc="-8" dirty="0"/>
              <a:t>Introduction</a:t>
            </a:r>
          </a:p>
        </p:txBody>
      </p:sp>
      <p:sp>
        <p:nvSpPr>
          <p:cNvPr id="3" name="object 3"/>
          <p:cNvSpPr txBox="1"/>
          <p:nvPr/>
        </p:nvSpPr>
        <p:spPr>
          <a:xfrm>
            <a:off x="1118806" y="970693"/>
            <a:ext cx="6845618" cy="3310522"/>
          </a:xfrm>
          <a:prstGeom prst="rect">
            <a:avLst/>
          </a:prstGeom>
        </p:spPr>
        <p:txBody>
          <a:bodyPr vert="horz" wrap="square" lIns="0" tIns="9525" rIns="0" bIns="0" rtlCol="0">
            <a:spAutoFit/>
          </a:bodyPr>
          <a:lstStyle/>
          <a:p>
            <a:pPr marL="352425" indent="-342900" defTabSz="685800">
              <a:spcBef>
                <a:spcPts val="75"/>
              </a:spcBef>
              <a:buFont typeface="Arial MT"/>
              <a:buChar char="•"/>
              <a:tabLst>
                <a:tab pos="352425" algn="l"/>
              </a:tabLst>
            </a:pPr>
            <a:r>
              <a:rPr b="1" kern="0" spc="-8" dirty="0">
                <a:solidFill>
                  <a:sysClr val="windowText" lastClr="000000"/>
                </a:solidFill>
                <a:latin typeface="Times New Roman"/>
                <a:cs typeface="Times New Roman"/>
              </a:rPr>
              <a:t>Background</a:t>
            </a:r>
            <a:endParaRPr kern="0">
              <a:solidFill>
                <a:sysClr val="windowText" lastClr="000000"/>
              </a:solidFill>
              <a:latin typeface="Times New Roman"/>
              <a:cs typeface="Times New Roman"/>
            </a:endParaRPr>
          </a:p>
          <a:p>
            <a:pPr marL="695325" marR="3810" lvl="1" indent="-342900" defTabSz="685800">
              <a:lnSpc>
                <a:spcPct val="150000"/>
              </a:lnSpc>
              <a:spcBef>
                <a:spcPts val="619"/>
              </a:spcBef>
              <a:buFont typeface="Arial MT"/>
              <a:buChar char="•"/>
              <a:tabLst>
                <a:tab pos="695325" algn="l"/>
              </a:tabLst>
            </a:pPr>
            <a:r>
              <a:rPr kern="0" spc="-8" dirty="0">
                <a:solidFill>
                  <a:sysClr val="windowText" lastClr="000000"/>
                </a:solidFill>
                <a:latin typeface="Times New Roman"/>
                <a:cs typeface="Times New Roman"/>
              </a:rPr>
              <a:t>o1-</a:t>
            </a:r>
            <a:r>
              <a:rPr kern="0" dirty="0">
                <a:solidFill>
                  <a:sysClr val="windowText" lastClr="000000"/>
                </a:solidFill>
                <a:latin typeface="Times New Roman"/>
                <a:cs typeface="Times New Roman"/>
              </a:rPr>
              <a:t>like</a:t>
            </a:r>
            <a:r>
              <a:rPr kern="0" spc="-26"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LLMs</a:t>
            </a:r>
            <a:r>
              <a:rPr kern="0" spc="-8"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(e.g.,</a:t>
            </a:r>
            <a:r>
              <a:rPr kern="0" spc="-19"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Qwen, DeepSeek)</a:t>
            </a:r>
            <a:r>
              <a:rPr kern="0" spc="-8"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mimic</a:t>
            </a:r>
            <a:r>
              <a:rPr kern="0" spc="-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human deep</a:t>
            </a:r>
            <a:r>
              <a:rPr kern="0" spc="-15"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thinking </a:t>
            </a:r>
            <a:r>
              <a:rPr kern="0" dirty="0">
                <a:solidFill>
                  <a:sysClr val="windowText" lastClr="000000"/>
                </a:solidFill>
                <a:latin typeface="Times New Roman"/>
                <a:cs typeface="Times New Roman"/>
              </a:rPr>
              <a:t>by</a:t>
            </a:r>
            <a:r>
              <a:rPr kern="0" spc="-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scaling</a:t>
            </a:r>
            <a:r>
              <a:rPr kern="0" spc="-23"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test-time</a:t>
            </a:r>
            <a:r>
              <a:rPr kern="0" spc="-19"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computation.</a:t>
            </a:r>
            <a:endParaRPr kern="0">
              <a:solidFill>
                <a:sysClr val="windowText" lastClr="000000"/>
              </a:solidFill>
              <a:latin typeface="Times New Roman"/>
              <a:cs typeface="Times New Roman"/>
            </a:endParaRPr>
          </a:p>
          <a:p>
            <a:pPr marL="695325" lvl="1" indent="-342900" defTabSz="685800">
              <a:spcBef>
                <a:spcPts val="1605"/>
              </a:spcBef>
              <a:buFont typeface="Arial MT"/>
              <a:buChar char="•"/>
              <a:tabLst>
                <a:tab pos="695325" algn="l"/>
              </a:tabLst>
            </a:pPr>
            <a:r>
              <a:rPr b="1" kern="0" dirty="0">
                <a:solidFill>
                  <a:sysClr val="windowText" lastClr="000000"/>
                </a:solidFill>
                <a:latin typeface="Times New Roman"/>
                <a:cs typeface="Times New Roman"/>
              </a:rPr>
              <a:t>Key</a:t>
            </a:r>
            <a:r>
              <a:rPr b="1" kern="0" spc="-15"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Question:</a:t>
            </a:r>
            <a:r>
              <a:rPr b="1" kern="0" spc="-23" dirty="0">
                <a:solidFill>
                  <a:sysClr val="windowText" lastClr="000000"/>
                </a:solidFill>
                <a:latin typeface="Times New Roman"/>
                <a:cs typeface="Times New Roman"/>
              </a:rPr>
              <a:t> </a:t>
            </a:r>
            <a:r>
              <a:rPr i="1" kern="0" dirty="0">
                <a:solidFill>
                  <a:sysClr val="windowText" lastClr="000000"/>
                </a:solidFill>
                <a:latin typeface="Times New Roman"/>
                <a:cs typeface="Times New Roman"/>
              </a:rPr>
              <a:t>Do</a:t>
            </a:r>
            <a:r>
              <a:rPr i="1" kern="0" spc="-11" dirty="0">
                <a:solidFill>
                  <a:sysClr val="windowText" lastClr="000000"/>
                </a:solidFill>
                <a:latin typeface="Times New Roman"/>
                <a:cs typeface="Times New Roman"/>
              </a:rPr>
              <a:t> </a:t>
            </a:r>
            <a:r>
              <a:rPr i="1" kern="0" dirty="0">
                <a:solidFill>
                  <a:sysClr val="windowText" lastClr="000000"/>
                </a:solidFill>
                <a:latin typeface="Times New Roman"/>
                <a:cs typeface="Times New Roman"/>
              </a:rPr>
              <a:t>these</a:t>
            </a:r>
            <a:r>
              <a:rPr i="1" kern="0" spc="-23" dirty="0">
                <a:solidFill>
                  <a:sysClr val="windowText" lastClr="000000"/>
                </a:solidFill>
                <a:latin typeface="Times New Roman"/>
                <a:cs typeface="Times New Roman"/>
              </a:rPr>
              <a:t> </a:t>
            </a:r>
            <a:r>
              <a:rPr i="1" kern="0" dirty="0">
                <a:solidFill>
                  <a:sysClr val="windowText" lastClr="000000"/>
                </a:solidFill>
                <a:latin typeface="Times New Roman"/>
                <a:cs typeface="Times New Roman"/>
              </a:rPr>
              <a:t>models</a:t>
            </a:r>
            <a:r>
              <a:rPr i="1" kern="0" spc="-11" dirty="0">
                <a:solidFill>
                  <a:sysClr val="windowText" lastClr="000000"/>
                </a:solidFill>
                <a:latin typeface="Times New Roman"/>
                <a:cs typeface="Times New Roman"/>
              </a:rPr>
              <a:t> </a:t>
            </a:r>
            <a:r>
              <a:rPr i="1" kern="0" dirty="0">
                <a:solidFill>
                  <a:sysClr val="windowText" lastClr="000000"/>
                </a:solidFill>
                <a:latin typeface="Times New Roman"/>
                <a:cs typeface="Times New Roman"/>
              </a:rPr>
              <a:t>think</a:t>
            </a:r>
            <a:r>
              <a:rPr i="1" kern="0" spc="-23" dirty="0">
                <a:solidFill>
                  <a:sysClr val="windowText" lastClr="000000"/>
                </a:solidFill>
                <a:latin typeface="Times New Roman"/>
                <a:cs typeface="Times New Roman"/>
              </a:rPr>
              <a:t> </a:t>
            </a:r>
            <a:r>
              <a:rPr i="1" kern="0" dirty="0">
                <a:solidFill>
                  <a:sysClr val="windowText" lastClr="000000"/>
                </a:solidFill>
                <a:latin typeface="Times New Roman"/>
                <a:cs typeface="Times New Roman"/>
              </a:rPr>
              <a:t>deeply</a:t>
            </a:r>
            <a:r>
              <a:rPr i="1" kern="0" spc="-26" dirty="0">
                <a:solidFill>
                  <a:sysClr val="windowText" lastClr="000000"/>
                </a:solidFill>
                <a:latin typeface="Times New Roman"/>
                <a:cs typeface="Times New Roman"/>
              </a:rPr>
              <a:t> </a:t>
            </a:r>
            <a:r>
              <a:rPr i="1" kern="0" spc="-8" dirty="0">
                <a:solidFill>
                  <a:sysClr val="windowText" lastClr="000000"/>
                </a:solidFill>
                <a:latin typeface="Times New Roman"/>
                <a:cs typeface="Times New Roman"/>
              </a:rPr>
              <a:t>enough?</a:t>
            </a:r>
            <a:endParaRPr kern="0">
              <a:solidFill>
                <a:sysClr val="windowText" lastClr="000000"/>
              </a:solidFill>
              <a:latin typeface="Times New Roman"/>
              <a:cs typeface="Times New Roman"/>
            </a:endParaRPr>
          </a:p>
          <a:p>
            <a:pPr marL="0" lvl="1" defTabSz="685800">
              <a:spcBef>
                <a:spcPts val="893"/>
              </a:spcBef>
              <a:buFont typeface="Arial MT"/>
              <a:buChar char="•"/>
            </a:pPr>
            <a:endParaRPr kern="0">
              <a:solidFill>
                <a:sysClr val="windowText" lastClr="000000"/>
              </a:solidFill>
              <a:latin typeface="Times New Roman"/>
              <a:cs typeface="Times New Roman"/>
            </a:endParaRPr>
          </a:p>
          <a:p>
            <a:pPr marL="352425" indent="-342900" defTabSz="685800">
              <a:buFont typeface="Arial MT"/>
              <a:buChar char="•"/>
              <a:tabLst>
                <a:tab pos="352425" algn="l"/>
              </a:tabLst>
            </a:pPr>
            <a:r>
              <a:rPr b="1" kern="0" dirty="0">
                <a:solidFill>
                  <a:sysClr val="windowText" lastClr="000000"/>
                </a:solidFill>
                <a:latin typeface="Times New Roman"/>
                <a:cs typeface="Times New Roman"/>
              </a:rPr>
              <a:t>Underthinking</a:t>
            </a:r>
            <a:r>
              <a:rPr b="1" kern="0" spc="-64" dirty="0">
                <a:solidFill>
                  <a:sysClr val="windowText" lastClr="000000"/>
                </a:solidFill>
                <a:latin typeface="Times New Roman"/>
                <a:cs typeface="Times New Roman"/>
              </a:rPr>
              <a:t> </a:t>
            </a:r>
            <a:r>
              <a:rPr b="1" kern="0" spc="-8" dirty="0">
                <a:solidFill>
                  <a:sysClr val="windowText" lastClr="000000"/>
                </a:solidFill>
                <a:latin typeface="Times New Roman"/>
                <a:cs typeface="Times New Roman"/>
              </a:rPr>
              <a:t>Phenomenon</a:t>
            </a:r>
            <a:endParaRPr kern="0">
              <a:solidFill>
                <a:sysClr val="windowText" lastClr="000000"/>
              </a:solidFill>
              <a:latin typeface="Times New Roman"/>
              <a:cs typeface="Times New Roman"/>
            </a:endParaRPr>
          </a:p>
          <a:p>
            <a:pPr marL="695325" lvl="1" indent="-342900" defTabSz="685800">
              <a:spcBef>
                <a:spcPts val="1875"/>
              </a:spcBef>
              <a:buFont typeface="Arial MT"/>
              <a:buChar char="•"/>
              <a:tabLst>
                <a:tab pos="695325" algn="l"/>
              </a:tabLst>
            </a:pPr>
            <a:r>
              <a:rPr kern="0" dirty="0">
                <a:solidFill>
                  <a:sysClr val="windowText" lastClr="000000"/>
                </a:solidFill>
                <a:latin typeface="Times New Roman"/>
                <a:cs typeface="Times New Roman"/>
              </a:rPr>
              <a:t>Premature</a:t>
            </a:r>
            <a:r>
              <a:rPr kern="0" spc="-1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abandonment</a:t>
            </a:r>
            <a:r>
              <a:rPr kern="0" spc="-11"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of</a:t>
            </a:r>
            <a:r>
              <a:rPr kern="0" spc="-11"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promising</a:t>
            </a:r>
            <a:r>
              <a:rPr kern="0" spc="-19"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reasoning</a:t>
            </a:r>
            <a:r>
              <a:rPr kern="0" spc="-23"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paths.</a:t>
            </a:r>
            <a:endParaRPr kern="0">
              <a:solidFill>
                <a:sysClr val="windowText" lastClr="000000"/>
              </a:solidFill>
              <a:latin typeface="Times New Roman"/>
              <a:cs typeface="Times New Roman"/>
            </a:endParaRPr>
          </a:p>
          <a:p>
            <a:pPr marL="695325" lvl="1" indent="-342900" defTabSz="685800">
              <a:spcBef>
                <a:spcPts val="1264"/>
              </a:spcBef>
              <a:buFont typeface="Arial MT"/>
              <a:buChar char="•"/>
              <a:tabLst>
                <a:tab pos="695325" algn="l"/>
              </a:tabLst>
            </a:pPr>
            <a:r>
              <a:rPr kern="0" dirty="0">
                <a:solidFill>
                  <a:sysClr val="windowText" lastClr="000000"/>
                </a:solidFill>
                <a:latin typeface="Times New Roman"/>
                <a:cs typeface="Times New Roman"/>
              </a:rPr>
              <a:t>Frequent</a:t>
            </a:r>
            <a:r>
              <a:rPr kern="0" spc="-26"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thought-switching</a:t>
            </a:r>
            <a:r>
              <a:rPr kern="0" spc="-38"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leads</a:t>
            </a:r>
            <a:r>
              <a:rPr kern="0" spc="-23"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to</a:t>
            </a:r>
            <a:r>
              <a:rPr kern="0" spc="-1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inefficiency</a:t>
            </a:r>
            <a:r>
              <a:rPr kern="0" spc="-26"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and</a:t>
            </a:r>
            <a:r>
              <a:rPr kern="0" spc="-15"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errors.</a:t>
            </a:r>
            <a:endParaRPr kern="0">
              <a:solidFill>
                <a:sysClr val="windowText" lastClr="000000"/>
              </a:solidFill>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934" y="234876"/>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7" name="TextBox 6"/>
          <p:cNvSpPr txBox="1"/>
          <p:nvPr/>
        </p:nvSpPr>
        <p:spPr>
          <a:xfrm>
            <a:off x="163157" y="4752542"/>
            <a:ext cx="7290059" cy="276999"/>
          </a:xfrm>
          <a:prstGeom prst="rect">
            <a:avLst/>
          </a:prstGeom>
          <a:noFill/>
        </p:spPr>
        <p:txBody>
          <a:bodyPr wrap="square" rtlCol="0">
            <a:spAutoFit/>
          </a:bodyPr>
          <a:lstStyle/>
          <a:p>
            <a:r>
              <a:rPr lang="en-US" sz="1200" dirty="0"/>
              <a:t>https://</a:t>
            </a:r>
            <a:r>
              <a:rPr lang="en-US" sz="1200" dirty="0" err="1"/>
              <a:t>explodingtopics.com</a:t>
            </a:r>
            <a:r>
              <a:rPr lang="en-US" sz="1200" dirty="0"/>
              <a:t>/blog/ai-replacing-jobs</a:t>
            </a:r>
          </a:p>
        </p:txBody>
      </p:sp>
      <p:sp>
        <p:nvSpPr>
          <p:cNvPr id="10" name="TextBox 9"/>
          <p:cNvSpPr txBox="1"/>
          <p:nvPr/>
        </p:nvSpPr>
        <p:spPr>
          <a:xfrm>
            <a:off x="163157" y="1307166"/>
            <a:ext cx="4736236" cy="2957861"/>
          </a:xfrm>
          <a:prstGeom prst="rect">
            <a:avLst/>
          </a:prstGeom>
          <a:noFill/>
        </p:spPr>
        <p:txBody>
          <a:bodyPr wrap="square">
            <a:spAutoFit/>
          </a:bodyPr>
          <a:lstStyle/>
          <a:p>
            <a:pPr>
              <a:lnSpc>
                <a:spcPct val="150000"/>
              </a:lnSpc>
              <a:buNone/>
            </a:pPr>
            <a:r>
              <a:rPr lang="en-US" b="1" dirty="0"/>
              <a:t>📍 Most Affected Roles</a:t>
            </a:r>
          </a:p>
          <a:p>
            <a:pPr>
              <a:lnSpc>
                <a:spcPct val="150000"/>
              </a:lnSpc>
              <a:buFont typeface="Arial" panose="020B0604020202090204" pitchFamily="34" charset="0"/>
              <a:buChar char="•"/>
            </a:pPr>
            <a:r>
              <a:rPr lang="en-US" dirty="0"/>
              <a:t>🗂️ Administrative assistants</a:t>
            </a:r>
          </a:p>
          <a:p>
            <a:pPr>
              <a:lnSpc>
                <a:spcPct val="150000"/>
              </a:lnSpc>
              <a:buFont typeface="Arial" panose="020B0604020202090204" pitchFamily="34" charset="0"/>
              <a:buChar char="•"/>
            </a:pPr>
            <a:r>
              <a:rPr lang="en-US" dirty="0"/>
              <a:t>✍️ Content writers &amp; copy editors</a:t>
            </a:r>
          </a:p>
          <a:p>
            <a:pPr>
              <a:lnSpc>
                <a:spcPct val="150000"/>
              </a:lnSpc>
              <a:buFont typeface="Arial" panose="020B0604020202090204" pitchFamily="34" charset="0"/>
              <a:buChar char="•"/>
            </a:pPr>
            <a:r>
              <a:rPr lang="en-US" dirty="0"/>
              <a:t>☎️ Customer service representatives</a:t>
            </a:r>
          </a:p>
          <a:p>
            <a:pPr>
              <a:lnSpc>
                <a:spcPct val="150000"/>
              </a:lnSpc>
              <a:buFont typeface="Arial" panose="020B0604020202090204" pitchFamily="34" charset="0"/>
              <a:buChar char="•"/>
            </a:pPr>
            <a:r>
              <a:rPr lang="en-US" dirty="0"/>
              <a:t>🌐 Translators</a:t>
            </a:r>
          </a:p>
          <a:p>
            <a:pPr>
              <a:lnSpc>
                <a:spcPct val="150000"/>
              </a:lnSpc>
              <a:buFont typeface="Arial" panose="020B0604020202090204" pitchFamily="34" charset="0"/>
              <a:buChar char="•"/>
            </a:pPr>
            <a:r>
              <a:rPr lang="en-US" dirty="0"/>
              <a:t>⚖️ Certain legal &amp; accounting professionals</a:t>
            </a:r>
          </a:p>
          <a:p>
            <a:pPr>
              <a:lnSpc>
                <a:spcPct val="150000"/>
              </a:lnSpc>
            </a:pPr>
            <a:endParaRPr lang="en-US" dirty="0"/>
          </a:p>
        </p:txBody>
      </p:sp>
      <p:sp>
        <p:nvSpPr>
          <p:cNvPr id="2" name="TextBox 1"/>
          <p:cNvSpPr txBox="1"/>
          <p:nvPr/>
        </p:nvSpPr>
        <p:spPr>
          <a:xfrm>
            <a:off x="163157" y="878473"/>
            <a:ext cx="4927106" cy="400110"/>
          </a:xfrm>
          <a:prstGeom prst="rect">
            <a:avLst/>
          </a:prstGeom>
          <a:noFill/>
        </p:spPr>
        <p:txBody>
          <a:bodyPr wrap="square">
            <a:spAutoFit/>
          </a:bodyPr>
          <a:lstStyle/>
          <a:p>
            <a:r>
              <a:rPr lang="en-US" sz="2000" b="1" dirty="0"/>
              <a:t>🧠 Jobs at Risk: The Impact of Generative AI</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4" y="262890"/>
            <a:ext cx="4186952" cy="379431"/>
          </a:xfrm>
          <a:prstGeom prst="rect">
            <a:avLst/>
          </a:prstGeom>
        </p:spPr>
        <p:txBody>
          <a:bodyPr vert="horz" wrap="square" lIns="0" tIns="10001" rIns="0" bIns="0" rtlCol="0">
            <a:spAutoFit/>
          </a:bodyPr>
          <a:lstStyle/>
          <a:p>
            <a:pPr marL="9525">
              <a:spcBef>
                <a:spcPts val="79"/>
              </a:spcBef>
            </a:pPr>
            <a:r>
              <a:rPr spc="-8" dirty="0"/>
              <a:t>Introduction</a:t>
            </a:r>
          </a:p>
        </p:txBody>
      </p:sp>
      <p:grpSp>
        <p:nvGrpSpPr>
          <p:cNvPr id="3" name="object 3"/>
          <p:cNvGrpSpPr/>
          <p:nvPr/>
        </p:nvGrpSpPr>
        <p:grpSpPr>
          <a:xfrm>
            <a:off x="4033504" y="2120541"/>
            <a:ext cx="4830128" cy="2279809"/>
            <a:chOff x="5378005" y="2827388"/>
            <a:chExt cx="6440170" cy="3039745"/>
          </a:xfrm>
        </p:grpSpPr>
        <p:pic>
          <p:nvPicPr>
            <p:cNvPr id="4" name="object 4"/>
            <p:cNvPicPr/>
            <p:nvPr/>
          </p:nvPicPr>
          <p:blipFill>
            <a:blip r:embed="rId2" cstate="print"/>
            <a:stretch>
              <a:fillRect/>
            </a:stretch>
          </p:blipFill>
          <p:spPr>
            <a:xfrm>
              <a:off x="5646464" y="2933356"/>
              <a:ext cx="5903252" cy="2903440"/>
            </a:xfrm>
            <a:prstGeom prst="rect">
              <a:avLst/>
            </a:prstGeom>
          </p:spPr>
        </p:pic>
        <p:sp>
          <p:nvSpPr>
            <p:cNvPr id="5" name="object 5"/>
            <p:cNvSpPr/>
            <p:nvPr/>
          </p:nvSpPr>
          <p:spPr>
            <a:xfrm>
              <a:off x="5382767" y="2832150"/>
              <a:ext cx="6430645" cy="3030220"/>
            </a:xfrm>
            <a:custGeom>
              <a:avLst/>
              <a:gdLst/>
              <a:ahLst/>
              <a:cxnLst/>
              <a:rect l="l" t="t" r="r" b="b"/>
              <a:pathLst>
                <a:path w="6430645" h="3030220">
                  <a:moveTo>
                    <a:pt x="0" y="3029711"/>
                  </a:moveTo>
                  <a:lnTo>
                    <a:pt x="6430518" y="3029711"/>
                  </a:lnTo>
                  <a:lnTo>
                    <a:pt x="6430518" y="0"/>
                  </a:lnTo>
                  <a:lnTo>
                    <a:pt x="0" y="0"/>
                  </a:lnTo>
                  <a:lnTo>
                    <a:pt x="0" y="3029711"/>
                  </a:lnTo>
                  <a:close/>
                </a:path>
              </a:pathLst>
            </a:custGeom>
            <a:ln w="9525">
              <a:solidFill>
                <a:srgbClr val="155F82"/>
              </a:solidFill>
            </a:ln>
          </p:spPr>
          <p:txBody>
            <a:bodyPr wrap="square" lIns="0" tIns="0" rIns="0" bIns="0" rtlCol="0"/>
            <a:lstStyle/>
            <a:p>
              <a:pPr defTabSz="685800"/>
              <a:endParaRPr sz="1350" kern="0">
                <a:solidFill>
                  <a:sysClr val="windowText" lastClr="000000"/>
                </a:solidFill>
              </a:endParaRPr>
            </a:p>
          </p:txBody>
        </p:sp>
      </p:grpSp>
      <p:sp>
        <p:nvSpPr>
          <p:cNvPr id="6" name="object 6"/>
          <p:cNvSpPr txBox="1"/>
          <p:nvPr/>
        </p:nvSpPr>
        <p:spPr>
          <a:xfrm>
            <a:off x="1118806" y="853916"/>
            <a:ext cx="6909435" cy="3576748"/>
          </a:xfrm>
          <a:prstGeom prst="rect">
            <a:avLst/>
          </a:prstGeom>
        </p:spPr>
        <p:txBody>
          <a:bodyPr vert="horz" wrap="square" lIns="0" tIns="9525" rIns="0" bIns="0" rtlCol="0">
            <a:spAutoFit/>
          </a:bodyPr>
          <a:lstStyle/>
          <a:p>
            <a:pPr marL="352425" marR="3810" indent="-343376" defTabSz="685800">
              <a:lnSpc>
                <a:spcPct val="150000"/>
              </a:lnSpc>
              <a:spcBef>
                <a:spcPts val="75"/>
              </a:spcBef>
              <a:buFont typeface="Arial MT"/>
              <a:buChar char="•"/>
              <a:tabLst>
                <a:tab pos="352425" algn="l"/>
              </a:tabLst>
            </a:pPr>
            <a:r>
              <a:rPr b="1" kern="0" dirty="0">
                <a:solidFill>
                  <a:sysClr val="windowText" lastClr="000000"/>
                </a:solidFill>
                <a:latin typeface="Times New Roman"/>
                <a:cs typeface="Times New Roman"/>
              </a:rPr>
              <a:t>Motivation:</a:t>
            </a:r>
            <a:r>
              <a:rPr b="1" kern="0" spc="-41"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Incorrect</a:t>
            </a:r>
            <a:r>
              <a:rPr kern="0" spc="-4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answers</a:t>
            </a:r>
            <a:r>
              <a:rPr kern="0" spc="-23"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consume</a:t>
            </a:r>
            <a:r>
              <a:rPr kern="0" spc="-23"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225%</a:t>
            </a:r>
            <a:r>
              <a:rPr kern="0" spc="-23"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more</a:t>
            </a:r>
            <a:r>
              <a:rPr kern="0" spc="-1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tokens</a:t>
            </a:r>
            <a:r>
              <a:rPr kern="0" spc="-38"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and</a:t>
            </a:r>
            <a:r>
              <a:rPr kern="0" spc="-23"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exhibit </a:t>
            </a:r>
            <a:r>
              <a:rPr kern="0" dirty="0">
                <a:solidFill>
                  <a:sysClr val="windowText" lastClr="000000"/>
                </a:solidFill>
                <a:latin typeface="Times New Roman"/>
                <a:cs typeface="Times New Roman"/>
              </a:rPr>
              <a:t>418%</a:t>
            </a:r>
            <a:r>
              <a:rPr kern="0" spc="-8"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higher</a:t>
            </a:r>
            <a:r>
              <a:rPr kern="0" spc="-23"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thought-switching</a:t>
            </a:r>
            <a:r>
              <a:rPr kern="0" spc="-3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frequency</a:t>
            </a:r>
            <a:r>
              <a:rPr kern="0" spc="-1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than</a:t>
            </a:r>
            <a:r>
              <a:rPr kern="0" spc="-8"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correct</a:t>
            </a:r>
            <a:r>
              <a:rPr kern="0" spc="-26"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ones.</a:t>
            </a:r>
            <a:endParaRPr kern="0">
              <a:solidFill>
                <a:sysClr val="windowText" lastClr="000000"/>
              </a:solidFill>
              <a:latin typeface="Times New Roman"/>
              <a:cs typeface="Times New Roman"/>
            </a:endParaRPr>
          </a:p>
          <a:p>
            <a:pPr defTabSz="685800">
              <a:spcBef>
                <a:spcPts val="255"/>
              </a:spcBef>
              <a:buFont typeface="Arial MT"/>
              <a:buChar char="•"/>
            </a:pPr>
            <a:endParaRPr kern="0">
              <a:solidFill>
                <a:sysClr val="windowText" lastClr="000000"/>
              </a:solidFill>
              <a:latin typeface="Times New Roman"/>
              <a:cs typeface="Times New Roman"/>
            </a:endParaRPr>
          </a:p>
          <a:p>
            <a:pPr marL="352425" marR="4409123" indent="-343376" defTabSz="685800">
              <a:lnSpc>
                <a:spcPct val="150000"/>
              </a:lnSpc>
              <a:buFont typeface="Arial MT"/>
              <a:buChar char="•"/>
              <a:tabLst>
                <a:tab pos="352425" algn="l"/>
              </a:tabLst>
            </a:pPr>
            <a:r>
              <a:rPr sz="1500" b="1" kern="0" dirty="0">
                <a:solidFill>
                  <a:sysClr val="windowText" lastClr="000000"/>
                </a:solidFill>
                <a:latin typeface="Times New Roman"/>
                <a:cs typeface="Times New Roman"/>
              </a:rPr>
              <a:t>o1-like</a:t>
            </a:r>
            <a:r>
              <a:rPr sz="1500" b="1" kern="0" spc="-26" dirty="0">
                <a:solidFill>
                  <a:sysClr val="windowText" lastClr="000000"/>
                </a:solidFill>
                <a:latin typeface="Times New Roman"/>
                <a:cs typeface="Times New Roman"/>
              </a:rPr>
              <a:t> </a:t>
            </a:r>
            <a:r>
              <a:rPr sz="1500" b="1" kern="0" dirty="0">
                <a:solidFill>
                  <a:sysClr val="windowText" lastClr="000000"/>
                </a:solidFill>
                <a:latin typeface="Times New Roman"/>
                <a:cs typeface="Times New Roman"/>
              </a:rPr>
              <a:t>models</a:t>
            </a:r>
            <a:r>
              <a:rPr sz="1500" b="1" kern="0" spc="-11"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(QwQ-</a:t>
            </a:r>
            <a:r>
              <a:rPr sz="1500" kern="0" spc="-15" dirty="0">
                <a:solidFill>
                  <a:sysClr val="windowText" lastClr="000000"/>
                </a:solidFill>
                <a:latin typeface="Times New Roman"/>
                <a:cs typeface="Times New Roman"/>
              </a:rPr>
              <a:t>32B- </a:t>
            </a:r>
            <a:r>
              <a:rPr sz="1500" kern="0" dirty="0">
                <a:solidFill>
                  <a:sysClr val="windowText" lastClr="000000"/>
                </a:solidFill>
                <a:latin typeface="Times New Roman"/>
                <a:cs typeface="Times New Roman"/>
              </a:rPr>
              <a:t>Preview</a:t>
            </a:r>
            <a:r>
              <a:rPr sz="1500" kern="0" spc="-23"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and</a:t>
            </a:r>
            <a:r>
              <a:rPr sz="1500" kern="0" spc="8"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Deepseek-</a:t>
            </a:r>
            <a:r>
              <a:rPr sz="1500" kern="0" spc="-15" dirty="0">
                <a:solidFill>
                  <a:sysClr val="windowText" lastClr="000000"/>
                </a:solidFill>
                <a:latin typeface="Times New Roman"/>
                <a:cs typeface="Times New Roman"/>
              </a:rPr>
              <a:t>R1): </a:t>
            </a:r>
            <a:r>
              <a:rPr sz="1500" kern="0" dirty="0">
                <a:solidFill>
                  <a:sysClr val="windowText" lastClr="000000"/>
                </a:solidFill>
                <a:latin typeface="Times New Roman"/>
                <a:cs typeface="Times New Roman"/>
              </a:rPr>
              <a:t>longer</a:t>
            </a:r>
            <a:r>
              <a:rPr sz="1500" kern="0" spc="-23"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responses</a:t>
            </a:r>
            <a:r>
              <a:rPr sz="1500" kern="0" spc="-34"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without </a:t>
            </a:r>
            <a:r>
              <a:rPr sz="1500" kern="0" dirty="0">
                <a:solidFill>
                  <a:sysClr val="windowText" lastClr="000000"/>
                </a:solidFill>
                <a:latin typeface="Times New Roman"/>
                <a:cs typeface="Times New Roman"/>
              </a:rPr>
              <a:t>improved</a:t>
            </a:r>
            <a:r>
              <a:rPr sz="1500" kern="0" spc="-45"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accuracy.</a:t>
            </a:r>
            <a:endParaRPr sz="1500" kern="0">
              <a:solidFill>
                <a:sysClr val="windowText" lastClr="000000"/>
              </a:solidFill>
              <a:latin typeface="Times New Roman"/>
              <a:cs typeface="Times New Roman"/>
            </a:endParaRPr>
          </a:p>
          <a:p>
            <a:pPr marL="349091" marR="4227195" indent="-340043" algn="just" defTabSz="685800">
              <a:lnSpc>
                <a:spcPct val="150100"/>
              </a:lnSpc>
              <a:spcBef>
                <a:spcPts val="319"/>
              </a:spcBef>
              <a:buFont typeface="Arial MT"/>
              <a:buChar char="•"/>
              <a:tabLst>
                <a:tab pos="352425" algn="l"/>
              </a:tabLst>
            </a:pPr>
            <a:r>
              <a:rPr sz="1500" b="1" kern="0" dirty="0">
                <a:solidFill>
                  <a:sysClr val="windowText" lastClr="000000"/>
                </a:solidFill>
                <a:latin typeface="Times New Roman"/>
                <a:cs typeface="Times New Roman"/>
              </a:rPr>
              <a:t>Conventional</a:t>
            </a:r>
            <a:r>
              <a:rPr sz="1500" b="1" kern="0" spc="-56" dirty="0">
                <a:solidFill>
                  <a:sysClr val="windowText" lastClr="000000"/>
                </a:solidFill>
                <a:latin typeface="Times New Roman"/>
                <a:cs typeface="Times New Roman"/>
              </a:rPr>
              <a:t> </a:t>
            </a:r>
            <a:r>
              <a:rPr sz="1500" b="1" kern="0" dirty="0">
                <a:solidFill>
                  <a:sysClr val="windowText" lastClr="000000"/>
                </a:solidFill>
                <a:latin typeface="Times New Roman"/>
                <a:cs typeface="Times New Roman"/>
              </a:rPr>
              <a:t>LLMs</a:t>
            </a:r>
            <a:r>
              <a:rPr sz="1500" b="1" kern="0" spc="-26"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(Qwen- 	Math-</a:t>
            </a:r>
            <a:r>
              <a:rPr sz="1500" kern="0" dirty="0">
                <a:solidFill>
                  <a:sysClr val="windowText" lastClr="000000"/>
                </a:solidFill>
                <a:latin typeface="Times New Roman"/>
                <a:cs typeface="Times New Roman"/>
              </a:rPr>
              <a:t>72B</a:t>
            </a:r>
            <a:r>
              <a:rPr sz="1500" kern="0" spc="4"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and</a:t>
            </a:r>
            <a:r>
              <a:rPr sz="1500" kern="0" spc="26"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Llama3.3-</a:t>
            </a:r>
            <a:r>
              <a:rPr sz="1500" kern="0" spc="-15" dirty="0">
                <a:solidFill>
                  <a:sysClr val="windowText" lastClr="000000"/>
                </a:solidFill>
                <a:latin typeface="Times New Roman"/>
                <a:cs typeface="Times New Roman"/>
              </a:rPr>
              <a:t>70B) 	</a:t>
            </a:r>
            <a:r>
              <a:rPr sz="1500" kern="0" dirty="0">
                <a:solidFill>
                  <a:sysClr val="windowText" lastClr="000000"/>
                </a:solidFill>
                <a:latin typeface="Times New Roman"/>
                <a:cs typeface="Times New Roman"/>
              </a:rPr>
              <a:t>show</a:t>
            </a:r>
            <a:r>
              <a:rPr sz="1500" kern="0" spc="-19"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no</a:t>
            </a:r>
            <a:r>
              <a:rPr sz="1500" kern="0" spc="-15"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significant</a:t>
            </a:r>
            <a:r>
              <a:rPr sz="1500" kern="0" spc="-38"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difference</a:t>
            </a:r>
            <a:endParaRPr sz="1500" kern="0">
              <a:solidFill>
                <a:sysClr val="windowText" lastClr="000000"/>
              </a:solidFill>
              <a:latin typeface="Times New Roman"/>
              <a:cs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4" y="262890"/>
            <a:ext cx="4186952" cy="379431"/>
          </a:xfrm>
          <a:prstGeom prst="rect">
            <a:avLst/>
          </a:prstGeom>
        </p:spPr>
        <p:txBody>
          <a:bodyPr vert="horz" wrap="square" lIns="0" tIns="10001" rIns="0" bIns="0" rtlCol="0">
            <a:spAutoFit/>
          </a:bodyPr>
          <a:lstStyle/>
          <a:p>
            <a:pPr marL="9525">
              <a:spcBef>
                <a:spcPts val="79"/>
              </a:spcBef>
            </a:pPr>
            <a:r>
              <a:rPr dirty="0"/>
              <a:t>Key </a:t>
            </a:r>
            <a:r>
              <a:rPr spc="-8" dirty="0"/>
              <a:t>Contributions</a:t>
            </a:r>
          </a:p>
        </p:txBody>
      </p:sp>
      <p:sp>
        <p:nvSpPr>
          <p:cNvPr id="3" name="object 3"/>
          <p:cNvSpPr txBox="1"/>
          <p:nvPr/>
        </p:nvSpPr>
        <p:spPr>
          <a:xfrm>
            <a:off x="855040" y="875462"/>
            <a:ext cx="3206591" cy="2223044"/>
          </a:xfrm>
          <a:prstGeom prst="rect">
            <a:avLst/>
          </a:prstGeom>
        </p:spPr>
        <p:txBody>
          <a:bodyPr vert="horz" wrap="square" lIns="0" tIns="169545" rIns="0" bIns="0" rtlCol="0">
            <a:spAutoFit/>
          </a:bodyPr>
          <a:lstStyle/>
          <a:p>
            <a:pPr marL="266224" indent="-256699" defTabSz="685800">
              <a:spcBef>
                <a:spcPts val="1335"/>
              </a:spcBef>
              <a:buFont typeface="Arial MT"/>
              <a:buChar char="•"/>
              <a:tabLst>
                <a:tab pos="266224" algn="l"/>
                <a:tab pos="1186339" algn="l"/>
                <a:tab pos="1589246" algn="l"/>
              </a:tabLst>
            </a:pPr>
            <a:r>
              <a:rPr sz="2100" b="1" kern="0" spc="-8" dirty="0">
                <a:solidFill>
                  <a:sysClr val="windowText" lastClr="000000"/>
                </a:solidFill>
                <a:latin typeface="Times New Roman"/>
                <a:cs typeface="Times New Roman"/>
              </a:rPr>
              <a:t>Define</a:t>
            </a:r>
            <a:r>
              <a:rPr sz="2100" b="1" kern="0" dirty="0">
                <a:solidFill>
                  <a:sysClr val="windowText" lastClr="000000"/>
                </a:solidFill>
                <a:latin typeface="Times New Roman"/>
                <a:cs typeface="Times New Roman"/>
              </a:rPr>
              <a:t>	</a:t>
            </a:r>
            <a:r>
              <a:rPr sz="2100" b="1" kern="0" spc="-38" dirty="0">
                <a:solidFill>
                  <a:sysClr val="windowText" lastClr="000000"/>
                </a:solidFill>
                <a:latin typeface="Times New Roman"/>
                <a:cs typeface="Times New Roman"/>
              </a:rPr>
              <a:t>&amp;</a:t>
            </a:r>
            <a:r>
              <a:rPr sz="2100" b="1" kern="0" dirty="0">
                <a:solidFill>
                  <a:sysClr val="windowText" lastClr="000000"/>
                </a:solidFill>
                <a:latin typeface="Times New Roman"/>
                <a:cs typeface="Times New Roman"/>
              </a:rPr>
              <a:t>	</a:t>
            </a:r>
            <a:r>
              <a:rPr sz="2100" b="1" kern="0" spc="-8" dirty="0">
                <a:solidFill>
                  <a:sysClr val="windowText" lastClr="000000"/>
                </a:solidFill>
                <a:latin typeface="Times New Roman"/>
                <a:cs typeface="Times New Roman"/>
              </a:rPr>
              <a:t>Characterize</a:t>
            </a:r>
            <a:endParaRPr sz="2100" kern="0">
              <a:solidFill>
                <a:sysClr val="windowText" lastClr="000000"/>
              </a:solidFill>
              <a:latin typeface="Times New Roman"/>
              <a:cs typeface="Times New Roman"/>
            </a:endParaRPr>
          </a:p>
          <a:p>
            <a:pPr marL="266700" defTabSz="685800">
              <a:spcBef>
                <a:spcPts val="1264"/>
              </a:spcBef>
            </a:pPr>
            <a:r>
              <a:rPr sz="2100" kern="0" dirty="0">
                <a:solidFill>
                  <a:sysClr val="windowText" lastClr="000000"/>
                </a:solidFill>
                <a:latin typeface="Times New Roman"/>
                <a:cs typeface="Times New Roman"/>
              </a:rPr>
              <a:t>reasoning</a:t>
            </a:r>
            <a:r>
              <a:rPr sz="2100" kern="0" spc="-30"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in</a:t>
            </a:r>
            <a:r>
              <a:rPr sz="2100" kern="0" spc="-30"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o1-</a:t>
            </a:r>
            <a:r>
              <a:rPr sz="2100" kern="0" dirty="0">
                <a:solidFill>
                  <a:sysClr val="windowText" lastClr="000000"/>
                </a:solidFill>
                <a:latin typeface="Times New Roman"/>
                <a:cs typeface="Times New Roman"/>
              </a:rPr>
              <a:t>like</a:t>
            </a:r>
            <a:r>
              <a:rPr sz="2100" kern="0" spc="-38"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LLMs.</a:t>
            </a:r>
            <a:endParaRPr sz="2100" kern="0">
              <a:solidFill>
                <a:sysClr val="windowText" lastClr="000000"/>
              </a:solidFill>
              <a:latin typeface="Times New Roman"/>
              <a:cs typeface="Times New Roman"/>
            </a:endParaRPr>
          </a:p>
          <a:p>
            <a:pPr defTabSz="685800">
              <a:spcBef>
                <a:spcPts val="795"/>
              </a:spcBef>
            </a:pPr>
            <a:endParaRPr sz="2100" kern="0">
              <a:solidFill>
                <a:sysClr val="windowText" lastClr="000000"/>
              </a:solidFill>
              <a:latin typeface="Times New Roman"/>
              <a:cs typeface="Times New Roman"/>
            </a:endParaRPr>
          </a:p>
          <a:p>
            <a:pPr marL="266224" indent="-256699" defTabSz="685800">
              <a:buFont typeface="Arial MT"/>
              <a:buChar char="•"/>
              <a:tabLst>
                <a:tab pos="266224" algn="l"/>
                <a:tab pos="1362551" algn="l"/>
              </a:tabLst>
            </a:pPr>
            <a:r>
              <a:rPr sz="2100" b="1" kern="0" spc="-8" dirty="0">
                <a:solidFill>
                  <a:sysClr val="windowText" lastClr="000000"/>
                </a:solidFill>
                <a:latin typeface="Times New Roman"/>
                <a:cs typeface="Times New Roman"/>
              </a:rPr>
              <a:t>Propose</a:t>
            </a:r>
            <a:r>
              <a:rPr sz="2100" b="1" kern="0" dirty="0">
                <a:solidFill>
                  <a:sysClr val="windowText" lastClr="000000"/>
                </a:solidFill>
                <a:latin typeface="Times New Roman"/>
                <a:cs typeface="Times New Roman"/>
              </a:rPr>
              <a:t>	</a:t>
            </a:r>
            <a:r>
              <a:rPr sz="2100" b="1" kern="0" spc="-8" dirty="0">
                <a:solidFill>
                  <a:sysClr val="windowText" lastClr="000000"/>
                </a:solidFill>
                <a:latin typeface="Times New Roman"/>
                <a:cs typeface="Times New Roman"/>
              </a:rPr>
              <a:t>Underthinking</a:t>
            </a:r>
            <a:endParaRPr sz="2100" kern="0">
              <a:solidFill>
                <a:sysClr val="windowText" lastClr="000000"/>
              </a:solidFill>
              <a:latin typeface="Times New Roman"/>
              <a:cs typeface="Times New Roman"/>
            </a:endParaRPr>
          </a:p>
          <a:p>
            <a:pPr marL="266700" defTabSz="685800">
              <a:spcBef>
                <a:spcPts val="1264"/>
              </a:spcBef>
            </a:pPr>
            <a:r>
              <a:rPr sz="2100" kern="0" dirty="0">
                <a:solidFill>
                  <a:sysClr val="windowText" lastClr="000000"/>
                </a:solidFill>
                <a:latin typeface="Times New Roman"/>
                <a:cs typeface="Times New Roman"/>
              </a:rPr>
              <a:t>incorrect</a:t>
            </a:r>
            <a:r>
              <a:rPr sz="2100" kern="0" spc="-64"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responses.</a:t>
            </a:r>
            <a:endParaRPr sz="2100" kern="0">
              <a:solidFill>
                <a:sysClr val="windowText" lastClr="000000"/>
              </a:solidFill>
              <a:latin typeface="Times New Roman"/>
              <a:cs typeface="Times New Roman"/>
            </a:endParaRPr>
          </a:p>
        </p:txBody>
      </p:sp>
      <p:sp>
        <p:nvSpPr>
          <p:cNvPr id="4" name="object 4"/>
          <p:cNvSpPr txBox="1"/>
          <p:nvPr/>
        </p:nvSpPr>
        <p:spPr>
          <a:xfrm>
            <a:off x="4093654" y="1036129"/>
            <a:ext cx="1799749" cy="332303"/>
          </a:xfrm>
          <a:prstGeom prst="rect">
            <a:avLst/>
          </a:prstGeom>
        </p:spPr>
        <p:txBody>
          <a:bodyPr vert="horz" wrap="square" lIns="0" tIns="9049" rIns="0" bIns="0" rtlCol="0">
            <a:spAutoFit/>
          </a:bodyPr>
          <a:lstStyle/>
          <a:p>
            <a:pPr marL="9525" defTabSz="685800">
              <a:spcBef>
                <a:spcPts val="71"/>
              </a:spcBef>
            </a:pPr>
            <a:r>
              <a:rPr sz="2100" b="1" kern="0" spc="-8" dirty="0">
                <a:solidFill>
                  <a:sysClr val="windowText" lastClr="000000"/>
                </a:solidFill>
                <a:latin typeface="Times New Roman"/>
                <a:cs typeface="Times New Roman"/>
              </a:rPr>
              <a:t>Underthinking:</a:t>
            </a:r>
            <a:endParaRPr sz="2100" kern="0">
              <a:solidFill>
                <a:sysClr val="windowText" lastClr="000000"/>
              </a:solidFill>
              <a:latin typeface="Times New Roman"/>
              <a:cs typeface="Times New Roman"/>
            </a:endParaRPr>
          </a:p>
        </p:txBody>
      </p:sp>
      <p:sp>
        <p:nvSpPr>
          <p:cNvPr id="5" name="object 5"/>
          <p:cNvSpPr txBox="1"/>
          <p:nvPr/>
        </p:nvSpPr>
        <p:spPr>
          <a:xfrm>
            <a:off x="6054090" y="1036129"/>
            <a:ext cx="966311" cy="332303"/>
          </a:xfrm>
          <a:prstGeom prst="rect">
            <a:avLst/>
          </a:prstGeom>
        </p:spPr>
        <p:txBody>
          <a:bodyPr vert="horz" wrap="square" lIns="0" tIns="9049" rIns="0" bIns="0" rtlCol="0">
            <a:spAutoFit/>
          </a:bodyPr>
          <a:lstStyle/>
          <a:p>
            <a:pPr marL="9525" defTabSz="685800">
              <a:spcBef>
                <a:spcPts val="71"/>
              </a:spcBef>
            </a:pPr>
            <a:r>
              <a:rPr sz="2100" kern="0" spc="-8" dirty="0">
                <a:solidFill>
                  <a:sysClr val="windowText" lastClr="000000"/>
                </a:solidFill>
                <a:latin typeface="Times New Roman"/>
                <a:cs typeface="Times New Roman"/>
              </a:rPr>
              <a:t>Quantify</a:t>
            </a:r>
            <a:endParaRPr sz="2100" kern="0">
              <a:solidFill>
                <a:sysClr val="windowText" lastClr="000000"/>
              </a:solidFill>
              <a:latin typeface="Times New Roman"/>
              <a:cs typeface="Times New Roman"/>
            </a:endParaRPr>
          </a:p>
        </p:txBody>
      </p:sp>
      <p:sp>
        <p:nvSpPr>
          <p:cNvPr id="6" name="object 6"/>
          <p:cNvSpPr txBox="1"/>
          <p:nvPr/>
        </p:nvSpPr>
        <p:spPr>
          <a:xfrm>
            <a:off x="7181087" y="1036129"/>
            <a:ext cx="1107758" cy="332303"/>
          </a:xfrm>
          <a:prstGeom prst="rect">
            <a:avLst/>
          </a:prstGeom>
        </p:spPr>
        <p:txBody>
          <a:bodyPr vert="horz" wrap="square" lIns="0" tIns="9049" rIns="0" bIns="0" rtlCol="0">
            <a:spAutoFit/>
          </a:bodyPr>
          <a:lstStyle/>
          <a:p>
            <a:pPr marL="9525" defTabSz="685800">
              <a:spcBef>
                <a:spcPts val="71"/>
              </a:spcBef>
            </a:pPr>
            <a:r>
              <a:rPr sz="2100" kern="0" spc="-8" dirty="0">
                <a:solidFill>
                  <a:sysClr val="windowText" lastClr="000000"/>
                </a:solidFill>
                <a:latin typeface="Times New Roman"/>
                <a:cs typeface="Times New Roman"/>
              </a:rPr>
              <a:t>inefficient</a:t>
            </a:r>
            <a:endParaRPr sz="2100" kern="0">
              <a:solidFill>
                <a:sysClr val="windowText" lastClr="000000"/>
              </a:solidFill>
              <a:latin typeface="Times New Roman"/>
              <a:cs typeface="Times New Roman"/>
            </a:endParaRPr>
          </a:p>
        </p:txBody>
      </p:sp>
      <p:sp>
        <p:nvSpPr>
          <p:cNvPr id="7" name="object 7"/>
          <p:cNvSpPr txBox="1"/>
          <p:nvPr/>
        </p:nvSpPr>
        <p:spPr>
          <a:xfrm>
            <a:off x="4082224" y="2244280"/>
            <a:ext cx="4204811" cy="332303"/>
          </a:xfrm>
          <a:prstGeom prst="rect">
            <a:avLst/>
          </a:prstGeom>
        </p:spPr>
        <p:txBody>
          <a:bodyPr vert="horz" wrap="square" lIns="0" tIns="9049" rIns="0" bIns="0" rtlCol="0">
            <a:spAutoFit/>
          </a:bodyPr>
          <a:lstStyle/>
          <a:p>
            <a:pPr marL="9525" defTabSz="685800">
              <a:spcBef>
                <a:spcPts val="71"/>
              </a:spcBef>
              <a:tabLst>
                <a:tab pos="1050608" algn="l"/>
                <a:tab pos="1896428" algn="l"/>
                <a:tab pos="3138964" algn="l"/>
                <a:tab pos="3883343" algn="l"/>
              </a:tabLst>
            </a:pPr>
            <a:r>
              <a:rPr sz="2100" b="1" kern="0" spc="-8" dirty="0">
                <a:solidFill>
                  <a:sysClr val="windowText" lastClr="000000"/>
                </a:solidFill>
                <a:latin typeface="Times New Roman"/>
                <a:cs typeface="Times New Roman"/>
              </a:rPr>
              <a:t>Metric:</a:t>
            </a:r>
            <a:r>
              <a:rPr sz="2100" b="1" kern="0"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Token</a:t>
            </a:r>
            <a:r>
              <a:rPr sz="2100" kern="0"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efficiency</a:t>
            </a:r>
            <a:r>
              <a:rPr sz="2100" kern="0"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score</a:t>
            </a:r>
            <a:r>
              <a:rPr sz="2100" kern="0" dirty="0">
                <a:solidFill>
                  <a:sysClr val="windowText" lastClr="000000"/>
                </a:solidFill>
                <a:latin typeface="Times New Roman"/>
                <a:cs typeface="Times New Roman"/>
              </a:rPr>
              <a:t>	</a:t>
            </a:r>
            <a:r>
              <a:rPr sz="2100" kern="0" spc="-19" dirty="0">
                <a:solidFill>
                  <a:sysClr val="windowText" lastClr="000000"/>
                </a:solidFill>
                <a:latin typeface="Times New Roman"/>
                <a:cs typeface="Times New Roman"/>
              </a:rPr>
              <a:t>for</a:t>
            </a:r>
            <a:endParaRPr sz="2100" kern="0">
              <a:solidFill>
                <a:sysClr val="windowText" lastClr="000000"/>
              </a:solidFill>
              <a:latin typeface="Times New Roman"/>
              <a:cs typeface="Times New Roman"/>
            </a:endParaRPr>
          </a:p>
        </p:txBody>
      </p:sp>
      <p:sp>
        <p:nvSpPr>
          <p:cNvPr id="8" name="object 8"/>
          <p:cNvSpPr txBox="1"/>
          <p:nvPr/>
        </p:nvSpPr>
        <p:spPr>
          <a:xfrm>
            <a:off x="855040" y="3300908"/>
            <a:ext cx="7432834" cy="921021"/>
          </a:xfrm>
          <a:prstGeom prst="rect">
            <a:avLst/>
          </a:prstGeom>
        </p:spPr>
        <p:txBody>
          <a:bodyPr vert="horz" wrap="square" lIns="0" tIns="9525" rIns="0" bIns="0" rtlCol="0">
            <a:spAutoFit/>
          </a:bodyPr>
          <a:lstStyle/>
          <a:p>
            <a:pPr marL="266700" marR="3810" indent="-257651" defTabSz="685800">
              <a:lnSpc>
                <a:spcPct val="150100"/>
              </a:lnSpc>
              <a:spcBef>
                <a:spcPts val="75"/>
              </a:spcBef>
              <a:buFont typeface="Arial MT"/>
              <a:buChar char="•"/>
              <a:tabLst>
                <a:tab pos="266700" algn="l"/>
                <a:tab pos="937260" algn="l"/>
                <a:tab pos="2250758" algn="l"/>
                <a:tab pos="3620453" algn="l"/>
                <a:tab pos="4900613" algn="l"/>
                <a:tab pos="6447473" algn="l"/>
              </a:tabLst>
            </a:pPr>
            <a:r>
              <a:rPr sz="2100" b="1" kern="0" spc="-19" dirty="0">
                <a:solidFill>
                  <a:sysClr val="windowText" lastClr="000000"/>
                </a:solidFill>
                <a:latin typeface="Times New Roman"/>
                <a:cs typeface="Times New Roman"/>
              </a:rPr>
              <a:t>TIP</a:t>
            </a:r>
            <a:r>
              <a:rPr sz="2100" b="1" kern="0" dirty="0">
                <a:solidFill>
                  <a:sysClr val="windowText" lastClr="000000"/>
                </a:solidFill>
                <a:latin typeface="Times New Roman"/>
                <a:cs typeface="Times New Roman"/>
              </a:rPr>
              <a:t>	</a:t>
            </a:r>
            <a:r>
              <a:rPr sz="2100" b="1" kern="0" spc="-8" dirty="0">
                <a:solidFill>
                  <a:sysClr val="windowText" lastClr="000000"/>
                </a:solidFill>
                <a:latin typeface="Times New Roman"/>
                <a:cs typeface="Times New Roman"/>
              </a:rPr>
              <a:t>(Thought</a:t>
            </a:r>
            <a:r>
              <a:rPr sz="2100" b="1" kern="0" dirty="0">
                <a:solidFill>
                  <a:sysClr val="windowText" lastClr="000000"/>
                </a:solidFill>
                <a:latin typeface="Times New Roman"/>
                <a:cs typeface="Times New Roman"/>
              </a:rPr>
              <a:t>	</a:t>
            </a:r>
            <a:r>
              <a:rPr sz="2100" b="1" kern="0" spc="-8" dirty="0">
                <a:solidFill>
                  <a:sysClr val="windowText" lastClr="000000"/>
                </a:solidFill>
                <a:latin typeface="Times New Roman"/>
                <a:cs typeface="Times New Roman"/>
              </a:rPr>
              <a:t>Switching</a:t>
            </a:r>
            <a:r>
              <a:rPr sz="2100" b="1" kern="0" dirty="0">
                <a:solidFill>
                  <a:sysClr val="windowText" lastClr="000000"/>
                </a:solidFill>
                <a:latin typeface="Times New Roman"/>
                <a:cs typeface="Times New Roman"/>
              </a:rPr>
              <a:t>	</a:t>
            </a:r>
            <a:r>
              <a:rPr sz="2100" b="1" kern="0" spc="-8" dirty="0">
                <a:solidFill>
                  <a:sysClr val="windowText" lastClr="000000"/>
                </a:solidFill>
                <a:latin typeface="Times New Roman"/>
                <a:cs typeface="Times New Roman"/>
              </a:rPr>
              <a:t>Penalty):</a:t>
            </a:r>
            <a:r>
              <a:rPr sz="2100" b="1" kern="0"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Lightweight</a:t>
            </a:r>
            <a:r>
              <a:rPr sz="2100" kern="0"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decoding </a:t>
            </a:r>
            <a:r>
              <a:rPr sz="2100" kern="0" dirty="0">
                <a:solidFill>
                  <a:sysClr val="windowText" lastClr="000000"/>
                </a:solidFill>
                <a:latin typeface="Times New Roman"/>
                <a:cs typeface="Times New Roman"/>
              </a:rPr>
              <a:t>strategy</a:t>
            </a:r>
            <a:r>
              <a:rPr sz="2100" kern="0" spc="-41"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to</a:t>
            </a:r>
            <a:r>
              <a:rPr sz="2100" kern="0" spc="-41"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mitigate</a:t>
            </a:r>
            <a:r>
              <a:rPr sz="2100" kern="0" spc="-38"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underthinking</a:t>
            </a:r>
            <a:r>
              <a:rPr sz="2100" kern="0" spc="-45"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without</a:t>
            </a:r>
            <a:r>
              <a:rPr sz="2100" kern="0" spc="-38"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fine-tuning.</a:t>
            </a:r>
            <a:endParaRPr sz="2100" kern="0">
              <a:solidFill>
                <a:sysClr val="windowText" lastClr="000000"/>
              </a:solidFill>
              <a:latin typeface="Times New Roman"/>
              <a:cs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4" y="262890"/>
            <a:ext cx="4186952" cy="379431"/>
          </a:xfrm>
          <a:prstGeom prst="rect">
            <a:avLst/>
          </a:prstGeom>
        </p:spPr>
        <p:txBody>
          <a:bodyPr vert="horz" wrap="square" lIns="0" tIns="10001" rIns="0" bIns="0" rtlCol="0">
            <a:spAutoFit/>
          </a:bodyPr>
          <a:lstStyle/>
          <a:p>
            <a:pPr marL="9525">
              <a:spcBef>
                <a:spcPts val="79"/>
              </a:spcBef>
            </a:pPr>
            <a:r>
              <a:rPr dirty="0"/>
              <a:t>Experimental</a:t>
            </a:r>
            <a:r>
              <a:rPr spc="-19" dirty="0"/>
              <a:t> </a:t>
            </a:r>
            <a:r>
              <a:rPr spc="-8" dirty="0"/>
              <a:t>Setup</a:t>
            </a:r>
          </a:p>
        </p:txBody>
      </p:sp>
      <p:sp>
        <p:nvSpPr>
          <p:cNvPr id="3" name="object 3"/>
          <p:cNvSpPr txBox="1"/>
          <p:nvPr/>
        </p:nvSpPr>
        <p:spPr>
          <a:xfrm>
            <a:off x="855040" y="893254"/>
            <a:ext cx="7496651" cy="3700789"/>
          </a:xfrm>
          <a:prstGeom prst="rect">
            <a:avLst/>
          </a:prstGeom>
        </p:spPr>
        <p:txBody>
          <a:bodyPr vert="horz" wrap="square" lIns="0" tIns="9049" rIns="0" bIns="0" rtlCol="0">
            <a:spAutoFit/>
          </a:bodyPr>
          <a:lstStyle/>
          <a:p>
            <a:pPr marL="266224" indent="-256699" defTabSz="685800">
              <a:spcBef>
                <a:spcPts val="71"/>
              </a:spcBef>
              <a:buFont typeface="Arial MT"/>
              <a:buChar char="•"/>
              <a:tabLst>
                <a:tab pos="266224" algn="l"/>
              </a:tabLst>
            </a:pPr>
            <a:r>
              <a:rPr sz="2100" b="1" kern="0" spc="-8" dirty="0">
                <a:solidFill>
                  <a:sysClr val="windowText" lastClr="000000"/>
                </a:solidFill>
                <a:latin typeface="Times New Roman"/>
                <a:cs typeface="Times New Roman"/>
              </a:rPr>
              <a:t>Datasets:</a:t>
            </a:r>
            <a:r>
              <a:rPr sz="2100" kern="0" spc="-8" dirty="0">
                <a:solidFill>
                  <a:sysClr val="windowText" lastClr="000000"/>
                </a:solidFill>
                <a:latin typeface="Times New Roman"/>
                <a:cs typeface="Times New Roman"/>
              </a:rPr>
              <a:t>.</a:t>
            </a:r>
            <a:endParaRPr sz="2100" kern="0">
              <a:solidFill>
                <a:sysClr val="windowText" lastClr="000000"/>
              </a:solidFill>
              <a:latin typeface="Times New Roman"/>
              <a:cs typeface="Times New Roman"/>
            </a:endParaRPr>
          </a:p>
          <a:p>
            <a:pPr marL="584835" lvl="1" indent="-257175" defTabSz="685800">
              <a:spcBef>
                <a:spcPts val="1136"/>
              </a:spcBef>
              <a:buFont typeface="Arial MT"/>
              <a:buChar char="•"/>
              <a:tabLst>
                <a:tab pos="584835" algn="l"/>
              </a:tabLst>
            </a:pPr>
            <a:r>
              <a:rPr sz="1500" b="1" kern="0" spc="-15" dirty="0">
                <a:solidFill>
                  <a:sysClr val="windowText" lastClr="000000"/>
                </a:solidFill>
                <a:latin typeface="Times New Roman"/>
                <a:cs typeface="Times New Roman"/>
              </a:rPr>
              <a:t>MATH500:</a:t>
            </a:r>
            <a:r>
              <a:rPr sz="1500" b="1" kern="0" spc="-45"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High-school</a:t>
            </a:r>
            <a:r>
              <a:rPr sz="1500" kern="0" spc="-41"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math</a:t>
            </a:r>
            <a:r>
              <a:rPr sz="1500" kern="0" spc="-8"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competition</a:t>
            </a:r>
            <a:r>
              <a:rPr sz="1500" kern="0" spc="-34"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problems</a:t>
            </a:r>
            <a:r>
              <a:rPr sz="1500" kern="0" spc="-23"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(7</a:t>
            </a:r>
            <a:r>
              <a:rPr sz="1500" kern="0" spc="-26"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subjects,</a:t>
            </a:r>
            <a:r>
              <a:rPr sz="1500" kern="0" spc="-34"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difficulty</a:t>
            </a:r>
            <a:r>
              <a:rPr sz="1500" kern="0" spc="-41"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levels</a:t>
            </a:r>
            <a:r>
              <a:rPr sz="1500" kern="0" spc="-34"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1–5).</a:t>
            </a:r>
            <a:endParaRPr sz="1500" kern="0">
              <a:solidFill>
                <a:sysClr val="windowText" lastClr="000000"/>
              </a:solidFill>
              <a:latin typeface="Times New Roman"/>
              <a:cs typeface="Times New Roman"/>
            </a:endParaRPr>
          </a:p>
          <a:p>
            <a:pPr marL="584835" lvl="1" indent="-257175" defTabSz="685800">
              <a:spcBef>
                <a:spcPts val="1065"/>
              </a:spcBef>
              <a:buFont typeface="Arial MT"/>
              <a:buChar char="•"/>
              <a:tabLst>
                <a:tab pos="584835" algn="l"/>
              </a:tabLst>
            </a:pPr>
            <a:r>
              <a:rPr sz="1500" b="1" kern="0" dirty="0">
                <a:solidFill>
                  <a:sysClr val="windowText" lastClr="000000"/>
                </a:solidFill>
                <a:latin typeface="Times New Roman"/>
                <a:cs typeface="Times New Roman"/>
              </a:rPr>
              <a:t>GPQA</a:t>
            </a:r>
            <a:r>
              <a:rPr sz="1500" b="1" kern="0" spc="-94" dirty="0">
                <a:solidFill>
                  <a:sysClr val="windowText" lastClr="000000"/>
                </a:solidFill>
                <a:latin typeface="Times New Roman"/>
                <a:cs typeface="Times New Roman"/>
              </a:rPr>
              <a:t> </a:t>
            </a:r>
            <a:r>
              <a:rPr sz="1500" b="1" kern="0" dirty="0">
                <a:solidFill>
                  <a:sysClr val="windowText" lastClr="000000"/>
                </a:solidFill>
                <a:latin typeface="Times New Roman"/>
                <a:cs typeface="Times New Roman"/>
              </a:rPr>
              <a:t>Diamond:</a:t>
            </a:r>
            <a:r>
              <a:rPr sz="1500" b="1" kern="0" spc="-34"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Graduate-level</a:t>
            </a:r>
            <a:r>
              <a:rPr sz="1500" kern="0" spc="-34"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multiple-</a:t>
            </a:r>
            <a:r>
              <a:rPr sz="1500" kern="0" dirty="0">
                <a:solidFill>
                  <a:sysClr val="windowText" lastClr="000000"/>
                </a:solidFill>
                <a:latin typeface="Times New Roman"/>
                <a:cs typeface="Times New Roman"/>
              </a:rPr>
              <a:t>choice</a:t>
            </a:r>
            <a:r>
              <a:rPr sz="1500" kern="0" spc="-34"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questions</a:t>
            </a:r>
            <a:r>
              <a:rPr sz="1500" kern="0" spc="-30"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(physics,</a:t>
            </a:r>
            <a:r>
              <a:rPr sz="1500" kern="0" spc="-30"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chemistry,</a:t>
            </a:r>
            <a:r>
              <a:rPr sz="1500" kern="0" spc="-15"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biology).</a:t>
            </a:r>
            <a:endParaRPr sz="1500" kern="0">
              <a:solidFill>
                <a:sysClr val="windowText" lastClr="000000"/>
              </a:solidFill>
              <a:latin typeface="Times New Roman"/>
              <a:cs typeface="Times New Roman"/>
            </a:endParaRPr>
          </a:p>
          <a:p>
            <a:pPr marL="584835" lvl="1" indent="-257175" defTabSz="685800">
              <a:spcBef>
                <a:spcPts val="1174"/>
              </a:spcBef>
              <a:buFont typeface="Arial MT"/>
              <a:buChar char="•"/>
              <a:tabLst>
                <a:tab pos="584835" algn="l"/>
              </a:tabLst>
            </a:pPr>
            <a:r>
              <a:rPr sz="1500" b="1" kern="0" spc="-8" dirty="0">
                <a:solidFill>
                  <a:sysClr val="windowText" lastClr="000000"/>
                </a:solidFill>
                <a:latin typeface="Times New Roman"/>
                <a:cs typeface="Times New Roman"/>
              </a:rPr>
              <a:t>AIME2024:</a:t>
            </a:r>
            <a:r>
              <a:rPr sz="1500" b="1" kern="0" spc="-113"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Advanced</a:t>
            </a:r>
            <a:r>
              <a:rPr sz="1500" kern="0" spc="-38"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math problems</a:t>
            </a:r>
            <a:r>
              <a:rPr sz="1500" kern="0" spc="-30"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(American</a:t>
            </a:r>
            <a:r>
              <a:rPr sz="1500" kern="0" spc="-23"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Invitational</a:t>
            </a:r>
            <a:r>
              <a:rPr sz="1500" kern="0" spc="-30"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Mathematics</a:t>
            </a:r>
            <a:r>
              <a:rPr sz="1500" kern="0" spc="-15"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Examination).</a:t>
            </a:r>
            <a:endParaRPr sz="1500" kern="0">
              <a:solidFill>
                <a:sysClr val="windowText" lastClr="000000"/>
              </a:solidFill>
              <a:latin typeface="Times New Roman"/>
              <a:cs typeface="Times New Roman"/>
            </a:endParaRPr>
          </a:p>
          <a:p>
            <a:pPr marL="266700" marR="65246" indent="-257651" defTabSz="685800">
              <a:lnSpc>
                <a:spcPct val="150000"/>
              </a:lnSpc>
              <a:spcBef>
                <a:spcPts val="1601"/>
              </a:spcBef>
              <a:buFont typeface="Arial MT"/>
              <a:buChar char="•"/>
              <a:tabLst>
                <a:tab pos="266700" algn="l"/>
                <a:tab pos="1376363" algn="l"/>
                <a:tab pos="3693795" algn="l"/>
                <a:tab pos="6032182" algn="l"/>
              </a:tabLst>
            </a:pPr>
            <a:r>
              <a:rPr sz="2100" b="1" kern="0" spc="-8" dirty="0">
                <a:solidFill>
                  <a:sysClr val="windowText" lastClr="000000"/>
                </a:solidFill>
                <a:latin typeface="Times New Roman"/>
                <a:cs typeface="Times New Roman"/>
              </a:rPr>
              <a:t>Models:</a:t>
            </a:r>
            <a:r>
              <a:rPr sz="2100" b="1" kern="0" dirty="0">
                <a:solidFill>
                  <a:sysClr val="windowText" lastClr="000000"/>
                </a:solidFill>
                <a:latin typeface="Times New Roman"/>
                <a:cs typeface="Times New Roman"/>
              </a:rPr>
              <a:t>	</a:t>
            </a:r>
            <a:r>
              <a:rPr sz="2100" kern="0" spc="-19" dirty="0">
                <a:solidFill>
                  <a:sysClr val="windowText" lastClr="000000"/>
                </a:solidFill>
                <a:latin typeface="Times New Roman"/>
                <a:cs typeface="Times New Roman"/>
              </a:rPr>
              <a:t>QwQ-</a:t>
            </a:r>
            <a:r>
              <a:rPr sz="2100" kern="0" spc="-8" dirty="0">
                <a:solidFill>
                  <a:sysClr val="windowText" lastClr="000000"/>
                </a:solidFill>
                <a:latin typeface="Times New Roman"/>
                <a:cs typeface="Times New Roman"/>
              </a:rPr>
              <a:t>32B-Preview,</a:t>
            </a:r>
            <a:r>
              <a:rPr sz="2100" kern="0"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DeepSeek-R1-</a:t>
            </a:r>
            <a:r>
              <a:rPr sz="2100" kern="0" spc="-15" dirty="0">
                <a:solidFill>
                  <a:sysClr val="windowText" lastClr="000000"/>
                </a:solidFill>
                <a:latin typeface="Times New Roman"/>
                <a:cs typeface="Times New Roman"/>
              </a:rPr>
              <a:t>671B</a:t>
            </a:r>
            <a:r>
              <a:rPr sz="2100" kern="0" dirty="0">
                <a:solidFill>
                  <a:sysClr val="windowText" lastClr="000000"/>
                </a:solidFill>
                <a:latin typeface="Times New Roman"/>
                <a:cs typeface="Times New Roman"/>
              </a:rPr>
              <a:t>	</a:t>
            </a:r>
            <a:r>
              <a:rPr sz="2100" kern="0" spc="-15" dirty="0">
                <a:solidFill>
                  <a:sysClr val="windowText" lastClr="000000"/>
                </a:solidFill>
                <a:latin typeface="Times New Roman"/>
                <a:cs typeface="Times New Roman"/>
              </a:rPr>
              <a:t>(open-</a:t>
            </a:r>
            <a:r>
              <a:rPr sz="2100" kern="0" spc="-8" dirty="0">
                <a:solidFill>
                  <a:sysClr val="windowText" lastClr="000000"/>
                </a:solidFill>
                <a:latin typeface="Times New Roman"/>
                <a:cs typeface="Times New Roman"/>
              </a:rPr>
              <a:t>source </a:t>
            </a:r>
            <a:r>
              <a:rPr sz="2100" kern="0" spc="-15" dirty="0">
                <a:solidFill>
                  <a:sysClr val="windowText" lastClr="000000"/>
                </a:solidFill>
                <a:latin typeface="Times New Roman"/>
                <a:cs typeface="Times New Roman"/>
              </a:rPr>
              <a:t>o1-</a:t>
            </a:r>
            <a:r>
              <a:rPr sz="2100" kern="0" dirty="0">
                <a:solidFill>
                  <a:sysClr val="windowText" lastClr="000000"/>
                </a:solidFill>
                <a:latin typeface="Times New Roman"/>
                <a:cs typeface="Times New Roman"/>
              </a:rPr>
              <a:t>like</a:t>
            </a:r>
            <a:r>
              <a:rPr sz="2100" kern="0" spc="-19"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models</a:t>
            </a:r>
            <a:r>
              <a:rPr sz="2100" kern="0" spc="-4"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with visible</a:t>
            </a:r>
            <a:r>
              <a:rPr sz="2100" kern="0" spc="-19"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CoT).</a:t>
            </a:r>
            <a:endParaRPr sz="2100" kern="0">
              <a:solidFill>
                <a:sysClr val="windowText" lastClr="000000"/>
              </a:solidFill>
              <a:latin typeface="Times New Roman"/>
              <a:cs typeface="Times New Roman"/>
            </a:endParaRPr>
          </a:p>
          <a:p>
            <a:pPr marL="266700" marR="67151" indent="-257651" defTabSz="685800">
              <a:lnSpc>
                <a:spcPct val="150000"/>
              </a:lnSpc>
              <a:spcBef>
                <a:spcPts val="1151"/>
              </a:spcBef>
              <a:buFont typeface="Arial MT"/>
              <a:buChar char="•"/>
              <a:tabLst>
                <a:tab pos="266700" algn="l"/>
              </a:tabLst>
            </a:pPr>
            <a:r>
              <a:rPr sz="2100" b="1" kern="0" dirty="0">
                <a:solidFill>
                  <a:sysClr val="windowText" lastClr="000000"/>
                </a:solidFill>
                <a:latin typeface="Times New Roman"/>
                <a:cs typeface="Times New Roman"/>
              </a:rPr>
              <a:t>Method:</a:t>
            </a:r>
            <a:r>
              <a:rPr sz="2100" b="1" kern="0" spc="-4"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Segment</a:t>
            </a:r>
            <a:r>
              <a:rPr sz="2100" kern="0" spc="-4"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responses</a:t>
            </a:r>
            <a:r>
              <a:rPr sz="2100" kern="0" spc="-4"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into</a:t>
            </a:r>
            <a:r>
              <a:rPr sz="2100" kern="0" spc="-4"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reasoning</a:t>
            </a:r>
            <a:r>
              <a:rPr sz="2100" kern="0" spc="-8"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thoughts</a:t>
            </a:r>
            <a:r>
              <a:rPr sz="2100" kern="0" spc="-11" dirty="0">
                <a:solidFill>
                  <a:sysClr val="windowText" lastClr="000000"/>
                </a:solidFill>
                <a:latin typeface="Times New Roman"/>
                <a:cs typeface="Times New Roman"/>
              </a:rPr>
              <a:t> </a:t>
            </a:r>
            <a:r>
              <a:rPr sz="2100" kern="0" dirty="0">
                <a:solidFill>
                  <a:sysClr val="windowText" lastClr="000000"/>
                </a:solidFill>
                <a:latin typeface="Times New Roman"/>
                <a:cs typeface="Times New Roman"/>
              </a:rPr>
              <a:t>using</a:t>
            </a:r>
            <a:r>
              <a:rPr sz="2100" kern="0" spc="-4" dirty="0">
                <a:solidFill>
                  <a:sysClr val="windowText" lastClr="000000"/>
                </a:solidFill>
                <a:latin typeface="Times New Roman"/>
                <a:cs typeface="Times New Roman"/>
              </a:rPr>
              <a:t> </a:t>
            </a:r>
            <a:r>
              <a:rPr sz="2100" kern="0" spc="-8" dirty="0">
                <a:solidFill>
                  <a:sysClr val="windowText" lastClr="000000"/>
                </a:solidFill>
                <a:latin typeface="Times New Roman"/>
                <a:cs typeface="Times New Roman"/>
              </a:rPr>
              <a:t>Llama- 3.3-</a:t>
            </a:r>
            <a:r>
              <a:rPr sz="2100" kern="0" spc="-15" dirty="0">
                <a:solidFill>
                  <a:sysClr val="windowText" lastClr="000000"/>
                </a:solidFill>
                <a:latin typeface="Times New Roman"/>
                <a:cs typeface="Times New Roman"/>
              </a:rPr>
              <a:t>70B.</a:t>
            </a:r>
            <a:endParaRPr sz="2100" kern="0">
              <a:solidFill>
                <a:sysClr val="windowText" lastClr="000000"/>
              </a:solidFill>
              <a:latin typeface="Times New Roman"/>
              <a:cs typeface="Times New Roman"/>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4" y="262890"/>
            <a:ext cx="4186952" cy="379431"/>
          </a:xfrm>
          <a:prstGeom prst="rect">
            <a:avLst/>
          </a:prstGeom>
        </p:spPr>
        <p:txBody>
          <a:bodyPr vert="horz" wrap="square" lIns="0" tIns="10001" rIns="0" bIns="0" rtlCol="0">
            <a:spAutoFit/>
          </a:bodyPr>
          <a:lstStyle/>
          <a:p>
            <a:pPr marL="85725">
              <a:spcBef>
                <a:spcPts val="79"/>
              </a:spcBef>
            </a:pPr>
            <a:r>
              <a:rPr dirty="0"/>
              <a:t>Key </a:t>
            </a:r>
            <a:r>
              <a:rPr spc="-8" dirty="0"/>
              <a:t>Findings</a:t>
            </a:r>
          </a:p>
        </p:txBody>
      </p:sp>
      <p:sp>
        <p:nvSpPr>
          <p:cNvPr id="3" name="object 3"/>
          <p:cNvSpPr txBox="1"/>
          <p:nvPr/>
        </p:nvSpPr>
        <p:spPr>
          <a:xfrm>
            <a:off x="855040" y="893254"/>
            <a:ext cx="7288530" cy="840134"/>
          </a:xfrm>
          <a:prstGeom prst="rect">
            <a:avLst/>
          </a:prstGeom>
        </p:spPr>
        <p:txBody>
          <a:bodyPr vert="horz" wrap="square" lIns="0" tIns="9049" rIns="0" bIns="0" rtlCol="0">
            <a:spAutoFit/>
          </a:bodyPr>
          <a:lstStyle/>
          <a:p>
            <a:pPr marL="395764" indent="-386238" defTabSz="685800">
              <a:spcBef>
                <a:spcPts val="71"/>
              </a:spcBef>
              <a:buFontTx/>
              <a:buAutoNum type="arabicPeriod"/>
              <a:tabLst>
                <a:tab pos="395764" algn="l"/>
              </a:tabLst>
            </a:pPr>
            <a:r>
              <a:rPr sz="2100" b="1" kern="0" spc="-8" dirty="0">
                <a:solidFill>
                  <a:sysClr val="windowText" lastClr="000000"/>
                </a:solidFill>
                <a:latin typeface="Times New Roman"/>
                <a:cs typeface="Times New Roman"/>
              </a:rPr>
              <a:t>Frequent</a:t>
            </a:r>
            <a:r>
              <a:rPr sz="2100" b="1" kern="0" spc="-56" dirty="0">
                <a:solidFill>
                  <a:sysClr val="windowText" lastClr="000000"/>
                </a:solidFill>
                <a:latin typeface="Times New Roman"/>
                <a:cs typeface="Times New Roman"/>
              </a:rPr>
              <a:t> </a:t>
            </a:r>
            <a:r>
              <a:rPr sz="2100" b="1" kern="0" spc="-15" dirty="0">
                <a:solidFill>
                  <a:sysClr val="windowText" lastClr="000000"/>
                </a:solidFill>
                <a:latin typeface="Times New Roman"/>
                <a:cs typeface="Times New Roman"/>
              </a:rPr>
              <a:t>Thought-</a:t>
            </a:r>
            <a:r>
              <a:rPr sz="2100" b="1" kern="0" dirty="0">
                <a:solidFill>
                  <a:sysClr val="windowText" lastClr="000000"/>
                </a:solidFill>
                <a:latin typeface="Times New Roman"/>
                <a:cs typeface="Times New Roman"/>
              </a:rPr>
              <a:t>Switching</a:t>
            </a:r>
            <a:r>
              <a:rPr sz="2100" b="1" kern="0" spc="-15" dirty="0">
                <a:solidFill>
                  <a:sysClr val="windowText" lastClr="000000"/>
                </a:solidFill>
                <a:latin typeface="Times New Roman"/>
                <a:cs typeface="Times New Roman"/>
              </a:rPr>
              <a:t> </a:t>
            </a:r>
            <a:r>
              <a:rPr sz="2100" b="1" kern="0" dirty="0">
                <a:solidFill>
                  <a:sysClr val="windowText" lastClr="000000"/>
                </a:solidFill>
                <a:latin typeface="Times New Roman"/>
                <a:cs typeface="Times New Roman"/>
              </a:rPr>
              <a:t>in</a:t>
            </a:r>
            <a:r>
              <a:rPr sz="2100" b="1" kern="0" spc="-45" dirty="0">
                <a:solidFill>
                  <a:sysClr val="windowText" lastClr="000000"/>
                </a:solidFill>
                <a:latin typeface="Times New Roman"/>
                <a:cs typeface="Times New Roman"/>
              </a:rPr>
              <a:t> </a:t>
            </a:r>
            <a:r>
              <a:rPr sz="2100" b="1" kern="0" spc="-8" dirty="0">
                <a:solidFill>
                  <a:sysClr val="windowText" lastClr="000000"/>
                </a:solidFill>
                <a:latin typeface="Times New Roman"/>
                <a:cs typeface="Times New Roman"/>
              </a:rPr>
              <a:t>Errors:</a:t>
            </a:r>
            <a:endParaRPr sz="2100" kern="0">
              <a:solidFill>
                <a:sysClr val="windowText" lastClr="000000"/>
              </a:solidFill>
              <a:latin typeface="Times New Roman"/>
              <a:cs typeface="Times New Roman"/>
            </a:endParaRPr>
          </a:p>
          <a:p>
            <a:pPr marL="674370" lvl="1" indent="-257175" defTabSz="685800">
              <a:spcBef>
                <a:spcPts val="1823"/>
              </a:spcBef>
              <a:buFont typeface="Arial MT"/>
              <a:buChar char="•"/>
              <a:tabLst>
                <a:tab pos="674370" algn="l"/>
              </a:tabLst>
            </a:pPr>
            <a:r>
              <a:rPr kern="0" dirty="0">
                <a:solidFill>
                  <a:sysClr val="windowText" lastClr="000000"/>
                </a:solidFill>
                <a:latin typeface="Times New Roman"/>
                <a:cs typeface="Times New Roman"/>
              </a:rPr>
              <a:t>Incorrect</a:t>
            </a:r>
            <a:r>
              <a:rPr kern="0" spc="-41"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answers</a:t>
            </a:r>
            <a:r>
              <a:rPr kern="0" spc="-26"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have</a:t>
            </a:r>
            <a:r>
              <a:rPr kern="0" spc="-26"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4.18x</a:t>
            </a:r>
            <a:r>
              <a:rPr b="1" kern="0" spc="-26"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more</a:t>
            </a:r>
            <a:r>
              <a:rPr b="1" kern="0" spc="-34"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thought</a:t>
            </a:r>
            <a:r>
              <a:rPr b="1" kern="0" spc="-15"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switches</a:t>
            </a:r>
            <a:r>
              <a:rPr b="1" kern="0" spc="-23"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than</a:t>
            </a:r>
            <a:r>
              <a:rPr kern="0" spc="-26"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correct</a:t>
            </a:r>
            <a:r>
              <a:rPr kern="0" spc="-45"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ones.</a:t>
            </a:r>
            <a:endParaRPr kern="0">
              <a:solidFill>
                <a:sysClr val="windowText" lastClr="000000"/>
              </a:solidFill>
              <a:latin typeface="Times New Roman"/>
              <a:cs typeface="Times New Roman"/>
            </a:endParaRPr>
          </a:p>
        </p:txBody>
      </p:sp>
      <p:grpSp>
        <p:nvGrpSpPr>
          <p:cNvPr id="4" name="object 4"/>
          <p:cNvGrpSpPr/>
          <p:nvPr/>
        </p:nvGrpSpPr>
        <p:grpSpPr>
          <a:xfrm>
            <a:off x="1502712" y="1836277"/>
            <a:ext cx="3664744" cy="1933099"/>
            <a:chOff x="2003615" y="2448369"/>
            <a:chExt cx="4886325" cy="2577465"/>
          </a:xfrm>
        </p:grpSpPr>
        <p:pic>
          <p:nvPicPr>
            <p:cNvPr id="5" name="object 5"/>
            <p:cNvPicPr/>
            <p:nvPr/>
          </p:nvPicPr>
          <p:blipFill>
            <a:blip r:embed="rId2" cstate="print"/>
            <a:stretch>
              <a:fillRect/>
            </a:stretch>
          </p:blipFill>
          <p:spPr>
            <a:xfrm>
              <a:off x="2183049" y="2594563"/>
              <a:ext cx="4502201" cy="2244689"/>
            </a:xfrm>
            <a:prstGeom prst="rect">
              <a:avLst/>
            </a:prstGeom>
          </p:spPr>
        </p:pic>
        <p:sp>
          <p:nvSpPr>
            <p:cNvPr id="6" name="object 6"/>
            <p:cNvSpPr/>
            <p:nvPr/>
          </p:nvSpPr>
          <p:spPr>
            <a:xfrm>
              <a:off x="2008377" y="2453132"/>
              <a:ext cx="4876800" cy="2567940"/>
            </a:xfrm>
            <a:custGeom>
              <a:avLst/>
              <a:gdLst/>
              <a:ahLst/>
              <a:cxnLst/>
              <a:rect l="l" t="t" r="r" b="b"/>
              <a:pathLst>
                <a:path w="4876800" h="2567940">
                  <a:moveTo>
                    <a:pt x="0" y="2567559"/>
                  </a:moveTo>
                  <a:lnTo>
                    <a:pt x="4876546" y="2567559"/>
                  </a:lnTo>
                  <a:lnTo>
                    <a:pt x="4876546" y="0"/>
                  </a:lnTo>
                  <a:lnTo>
                    <a:pt x="0" y="0"/>
                  </a:lnTo>
                  <a:lnTo>
                    <a:pt x="0" y="2567559"/>
                  </a:lnTo>
                  <a:close/>
                </a:path>
              </a:pathLst>
            </a:custGeom>
            <a:ln w="9525">
              <a:solidFill>
                <a:srgbClr val="155F82"/>
              </a:solidFill>
            </a:ln>
          </p:spPr>
          <p:txBody>
            <a:bodyPr wrap="square" lIns="0" tIns="0" rIns="0" bIns="0" rtlCol="0"/>
            <a:lstStyle/>
            <a:p>
              <a:pPr defTabSz="685800"/>
              <a:endParaRPr sz="1350" kern="0">
                <a:solidFill>
                  <a:sysClr val="windowText" lastClr="000000"/>
                </a:solidFill>
              </a:endParaRPr>
            </a:p>
          </p:txBody>
        </p:sp>
      </p:grpSp>
      <p:sp>
        <p:nvSpPr>
          <p:cNvPr id="7" name="object 7"/>
          <p:cNvSpPr txBox="1"/>
          <p:nvPr/>
        </p:nvSpPr>
        <p:spPr>
          <a:xfrm>
            <a:off x="1262825" y="3911787"/>
            <a:ext cx="7027545" cy="843660"/>
          </a:xfrm>
          <a:prstGeom prst="rect">
            <a:avLst/>
          </a:prstGeom>
        </p:spPr>
        <p:txBody>
          <a:bodyPr vert="horz" wrap="square" lIns="0" tIns="147161" rIns="0" bIns="0" rtlCol="0">
            <a:spAutoFit/>
          </a:bodyPr>
          <a:lstStyle/>
          <a:p>
            <a:pPr marL="266224" indent="-256699" defTabSz="685800">
              <a:spcBef>
                <a:spcPts val="1159"/>
              </a:spcBef>
              <a:buFont typeface="Arial MT"/>
              <a:buChar char="•"/>
              <a:tabLst>
                <a:tab pos="266224" algn="l"/>
              </a:tabLst>
            </a:pPr>
            <a:r>
              <a:rPr kern="0" dirty="0">
                <a:solidFill>
                  <a:sysClr val="windowText" lastClr="000000"/>
                </a:solidFill>
                <a:latin typeface="Times New Roman"/>
                <a:cs typeface="Times New Roman"/>
              </a:rPr>
              <a:t>Example:</a:t>
            </a:r>
            <a:r>
              <a:rPr kern="0" spc="49" dirty="0">
                <a:solidFill>
                  <a:sysClr val="windowText" lastClr="000000"/>
                </a:solidFill>
                <a:latin typeface="Times New Roman"/>
                <a:cs typeface="Times New Roman"/>
              </a:rPr>
              <a:t> </a:t>
            </a:r>
            <a:r>
              <a:rPr b="1" kern="0" spc="-15" dirty="0">
                <a:solidFill>
                  <a:sysClr val="windowText" lastClr="000000"/>
                </a:solidFill>
                <a:latin typeface="Times New Roman"/>
                <a:cs typeface="Times New Roman"/>
              </a:rPr>
              <a:t>QwQ-</a:t>
            </a:r>
            <a:r>
              <a:rPr b="1" kern="0" spc="-8" dirty="0">
                <a:solidFill>
                  <a:sysClr val="windowText" lastClr="000000"/>
                </a:solidFill>
                <a:latin typeface="Times New Roman"/>
                <a:cs typeface="Times New Roman"/>
              </a:rPr>
              <a:t>32B-</a:t>
            </a:r>
            <a:r>
              <a:rPr b="1" kern="0" dirty="0">
                <a:solidFill>
                  <a:sysClr val="windowText" lastClr="000000"/>
                </a:solidFill>
                <a:latin typeface="Times New Roman"/>
                <a:cs typeface="Times New Roman"/>
              </a:rPr>
              <a:t>Preview</a:t>
            </a:r>
            <a:r>
              <a:rPr b="1" kern="0" spc="53"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generates</a:t>
            </a:r>
            <a:r>
              <a:rPr kern="0" spc="68"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25</a:t>
            </a:r>
            <a:r>
              <a:rPr b="1" kern="0" spc="56"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thoughts</a:t>
            </a:r>
            <a:r>
              <a:rPr kern="0" spc="6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in</a:t>
            </a:r>
            <a:r>
              <a:rPr kern="0" spc="6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a</a:t>
            </a:r>
            <a:r>
              <a:rPr kern="0" spc="6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single</a:t>
            </a:r>
            <a:r>
              <a:rPr kern="0" spc="60"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incorrect</a:t>
            </a:r>
            <a:endParaRPr kern="0">
              <a:solidFill>
                <a:sysClr val="windowText" lastClr="000000"/>
              </a:solidFill>
              <a:latin typeface="Times New Roman"/>
              <a:cs typeface="Times New Roman"/>
            </a:endParaRPr>
          </a:p>
          <a:p>
            <a:pPr marL="266700" defTabSz="685800">
              <a:spcBef>
                <a:spcPts val="1080"/>
              </a:spcBef>
            </a:pPr>
            <a:r>
              <a:rPr kern="0" spc="-8" dirty="0">
                <a:solidFill>
                  <a:sysClr val="windowText" lastClr="000000"/>
                </a:solidFill>
                <a:latin typeface="Times New Roman"/>
                <a:cs typeface="Times New Roman"/>
              </a:rPr>
              <a:t>response</a:t>
            </a:r>
            <a:endParaRPr kern="0">
              <a:solidFill>
                <a:sysClr val="windowText" lastClr="000000"/>
              </a:solidFill>
              <a:latin typeface="Times New Roman"/>
              <a:cs typeface="Times New Roman"/>
            </a:endParaRPr>
          </a:p>
        </p:txBody>
      </p:sp>
      <p:grpSp>
        <p:nvGrpSpPr>
          <p:cNvPr id="8" name="object 8"/>
          <p:cNvGrpSpPr/>
          <p:nvPr/>
        </p:nvGrpSpPr>
        <p:grpSpPr>
          <a:xfrm>
            <a:off x="5294805" y="1836277"/>
            <a:ext cx="3398044" cy="1933099"/>
            <a:chOff x="7059739" y="2448369"/>
            <a:chExt cx="4530725" cy="2577465"/>
          </a:xfrm>
        </p:grpSpPr>
        <p:pic>
          <p:nvPicPr>
            <p:cNvPr id="9" name="object 9"/>
            <p:cNvPicPr/>
            <p:nvPr/>
          </p:nvPicPr>
          <p:blipFill>
            <a:blip r:embed="rId3" cstate="print"/>
            <a:stretch>
              <a:fillRect/>
            </a:stretch>
          </p:blipFill>
          <p:spPr>
            <a:xfrm>
              <a:off x="7138919" y="2532040"/>
              <a:ext cx="4273305" cy="2466363"/>
            </a:xfrm>
            <a:prstGeom prst="rect">
              <a:avLst/>
            </a:prstGeom>
          </p:spPr>
        </p:pic>
        <p:sp>
          <p:nvSpPr>
            <p:cNvPr id="10" name="object 10"/>
            <p:cNvSpPr/>
            <p:nvPr/>
          </p:nvSpPr>
          <p:spPr>
            <a:xfrm>
              <a:off x="7064502" y="2453132"/>
              <a:ext cx="4521200" cy="2567940"/>
            </a:xfrm>
            <a:custGeom>
              <a:avLst/>
              <a:gdLst/>
              <a:ahLst/>
              <a:cxnLst/>
              <a:rect l="l" t="t" r="r" b="b"/>
              <a:pathLst>
                <a:path w="4521200" h="2567940">
                  <a:moveTo>
                    <a:pt x="0" y="2567559"/>
                  </a:moveTo>
                  <a:lnTo>
                    <a:pt x="4520692" y="2567559"/>
                  </a:lnTo>
                  <a:lnTo>
                    <a:pt x="4520692" y="0"/>
                  </a:lnTo>
                  <a:lnTo>
                    <a:pt x="0" y="0"/>
                  </a:lnTo>
                  <a:lnTo>
                    <a:pt x="0" y="2567559"/>
                  </a:lnTo>
                  <a:close/>
                </a:path>
              </a:pathLst>
            </a:custGeom>
            <a:ln w="9525">
              <a:solidFill>
                <a:srgbClr val="155F82"/>
              </a:solidFill>
            </a:ln>
          </p:spPr>
          <p:txBody>
            <a:bodyPr wrap="square" lIns="0" tIns="0" rIns="0" bIns="0" rtlCol="0"/>
            <a:lstStyle/>
            <a:p>
              <a:pPr defTabSz="685800"/>
              <a:endParaRPr sz="1350" kern="0">
                <a:solidFill>
                  <a:sysClr val="windowText" lastClr="000000"/>
                </a:solidFill>
              </a:endParaRPr>
            </a:p>
          </p:txBody>
        </p:sp>
        <p:pic>
          <p:nvPicPr>
            <p:cNvPr id="11" name="object 11"/>
            <p:cNvPicPr/>
            <p:nvPr/>
          </p:nvPicPr>
          <p:blipFill>
            <a:blip r:embed="rId4" cstate="print"/>
            <a:stretch>
              <a:fillRect/>
            </a:stretch>
          </p:blipFill>
          <p:spPr>
            <a:xfrm>
              <a:off x="7110984" y="2749296"/>
              <a:ext cx="880109" cy="2006345"/>
            </a:xfrm>
            <a:prstGeom prst="rect">
              <a:avLst/>
            </a:prstGeom>
          </p:spPr>
        </p:pic>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4" y="262890"/>
            <a:ext cx="4186952" cy="379431"/>
          </a:xfrm>
          <a:prstGeom prst="rect">
            <a:avLst/>
          </a:prstGeom>
        </p:spPr>
        <p:txBody>
          <a:bodyPr vert="horz" wrap="square" lIns="0" tIns="10001" rIns="0" bIns="0" rtlCol="0">
            <a:spAutoFit/>
          </a:bodyPr>
          <a:lstStyle/>
          <a:p>
            <a:pPr marL="85725">
              <a:spcBef>
                <a:spcPts val="79"/>
              </a:spcBef>
            </a:pPr>
            <a:r>
              <a:rPr dirty="0"/>
              <a:t>Key </a:t>
            </a:r>
            <a:r>
              <a:rPr spc="-8" dirty="0"/>
              <a:t>Findings</a:t>
            </a:r>
          </a:p>
        </p:txBody>
      </p:sp>
      <p:sp>
        <p:nvSpPr>
          <p:cNvPr id="3" name="object 3"/>
          <p:cNvSpPr txBox="1"/>
          <p:nvPr/>
        </p:nvSpPr>
        <p:spPr>
          <a:xfrm>
            <a:off x="855040" y="893254"/>
            <a:ext cx="7842885" cy="1203247"/>
          </a:xfrm>
          <a:prstGeom prst="rect">
            <a:avLst/>
          </a:prstGeom>
        </p:spPr>
        <p:txBody>
          <a:bodyPr vert="horz" wrap="square" lIns="0" tIns="9049" rIns="0" bIns="0" rtlCol="0">
            <a:spAutoFit/>
          </a:bodyPr>
          <a:lstStyle/>
          <a:p>
            <a:pPr marL="395764" indent="-386238" defTabSz="685800">
              <a:spcBef>
                <a:spcPts val="71"/>
              </a:spcBef>
              <a:buFontTx/>
              <a:buAutoNum type="arabicPeriod" startAt="2"/>
              <a:tabLst>
                <a:tab pos="395764" algn="l"/>
              </a:tabLst>
            </a:pPr>
            <a:r>
              <a:rPr sz="2100" b="1" kern="0" dirty="0">
                <a:solidFill>
                  <a:sysClr val="windowText" lastClr="000000"/>
                </a:solidFill>
                <a:latin typeface="Times New Roman"/>
                <a:cs typeface="Times New Roman"/>
              </a:rPr>
              <a:t>Early</a:t>
            </a:r>
            <a:r>
              <a:rPr sz="2100" b="1" kern="0" spc="-86" dirty="0">
                <a:solidFill>
                  <a:sysClr val="windowText" lastClr="000000"/>
                </a:solidFill>
                <a:latin typeface="Times New Roman"/>
                <a:cs typeface="Times New Roman"/>
              </a:rPr>
              <a:t> </a:t>
            </a:r>
            <a:r>
              <a:rPr sz="2100" b="1" kern="0" dirty="0">
                <a:solidFill>
                  <a:sysClr val="windowText" lastClr="000000"/>
                </a:solidFill>
                <a:latin typeface="Times New Roman"/>
                <a:cs typeface="Times New Roman"/>
              </a:rPr>
              <a:t>Correct</a:t>
            </a:r>
            <a:r>
              <a:rPr sz="2100" b="1" kern="0" spc="-75" dirty="0">
                <a:solidFill>
                  <a:sysClr val="windowText" lastClr="000000"/>
                </a:solidFill>
                <a:latin typeface="Times New Roman"/>
                <a:cs typeface="Times New Roman"/>
              </a:rPr>
              <a:t> </a:t>
            </a:r>
            <a:r>
              <a:rPr sz="2100" b="1" kern="0" spc="-15" dirty="0">
                <a:solidFill>
                  <a:sysClr val="windowText" lastClr="000000"/>
                </a:solidFill>
                <a:latin typeface="Times New Roman"/>
                <a:cs typeface="Times New Roman"/>
              </a:rPr>
              <a:t>Thoughts</a:t>
            </a:r>
            <a:r>
              <a:rPr sz="2100" b="1" kern="0" spc="-116" dirty="0">
                <a:solidFill>
                  <a:sysClr val="windowText" lastClr="000000"/>
                </a:solidFill>
                <a:latin typeface="Times New Roman"/>
                <a:cs typeface="Times New Roman"/>
              </a:rPr>
              <a:t> </a:t>
            </a:r>
            <a:r>
              <a:rPr sz="2100" b="1" kern="0" dirty="0">
                <a:solidFill>
                  <a:sysClr val="windowText" lastClr="000000"/>
                </a:solidFill>
                <a:latin typeface="Times New Roman"/>
                <a:cs typeface="Times New Roman"/>
              </a:rPr>
              <a:t>Abandoned</a:t>
            </a:r>
            <a:r>
              <a:rPr sz="2100" b="1" kern="0" spc="-41" dirty="0">
                <a:solidFill>
                  <a:sysClr val="windowText" lastClr="000000"/>
                </a:solidFill>
                <a:latin typeface="Times New Roman"/>
                <a:cs typeface="Times New Roman"/>
              </a:rPr>
              <a:t> </a:t>
            </a:r>
            <a:r>
              <a:rPr sz="2100" b="1" kern="0" dirty="0">
                <a:solidFill>
                  <a:sysClr val="windowText" lastClr="000000"/>
                </a:solidFill>
                <a:latin typeface="Times New Roman"/>
                <a:cs typeface="Times New Roman"/>
              </a:rPr>
              <a:t>(Figure</a:t>
            </a:r>
            <a:r>
              <a:rPr sz="2100" b="1" kern="0" spc="-53" dirty="0">
                <a:solidFill>
                  <a:sysClr val="windowText" lastClr="000000"/>
                </a:solidFill>
                <a:latin typeface="Times New Roman"/>
                <a:cs typeface="Times New Roman"/>
              </a:rPr>
              <a:t> </a:t>
            </a:r>
            <a:r>
              <a:rPr sz="2100" b="1" kern="0" spc="-8" dirty="0">
                <a:solidFill>
                  <a:sysClr val="windowText" lastClr="000000"/>
                </a:solidFill>
                <a:latin typeface="Times New Roman"/>
                <a:cs typeface="Times New Roman"/>
              </a:rPr>
              <a:t>5–6):</a:t>
            </a:r>
            <a:endParaRPr sz="2100" kern="0">
              <a:solidFill>
                <a:sysClr val="windowText" lastClr="000000"/>
              </a:solidFill>
              <a:latin typeface="Times New Roman"/>
              <a:cs typeface="Times New Roman"/>
            </a:endParaRPr>
          </a:p>
          <a:p>
            <a:pPr marL="674370" marR="3810" lvl="1" indent="-257175" defTabSz="685800">
              <a:lnSpc>
                <a:spcPct val="150000"/>
              </a:lnSpc>
              <a:spcBef>
                <a:spcPts val="743"/>
              </a:spcBef>
              <a:buFont typeface="Arial MT"/>
              <a:buChar char="•"/>
              <a:tabLst>
                <a:tab pos="674370" algn="l"/>
              </a:tabLst>
            </a:pPr>
            <a:r>
              <a:rPr b="1" kern="0" dirty="0">
                <a:solidFill>
                  <a:sysClr val="windowText" lastClr="000000"/>
                </a:solidFill>
                <a:latin typeface="Times New Roman"/>
                <a:cs typeface="Times New Roman"/>
              </a:rPr>
              <a:t>70%</a:t>
            </a:r>
            <a:r>
              <a:rPr b="1" kern="0" spc="199"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of</a:t>
            </a:r>
            <a:r>
              <a:rPr b="1" kern="0" spc="217"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incorrect</a:t>
            </a:r>
            <a:r>
              <a:rPr b="1" kern="0" spc="217"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responses</a:t>
            </a:r>
            <a:r>
              <a:rPr b="1" kern="0" spc="217"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contain</a:t>
            </a:r>
            <a:r>
              <a:rPr kern="0" spc="21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≥1</a:t>
            </a:r>
            <a:r>
              <a:rPr kern="0" spc="21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correct</a:t>
            </a:r>
            <a:r>
              <a:rPr kern="0" spc="206"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thought,</a:t>
            </a:r>
            <a:r>
              <a:rPr kern="0" spc="217"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but</a:t>
            </a:r>
            <a:r>
              <a:rPr kern="0" spc="217"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models</a:t>
            </a:r>
            <a:r>
              <a:rPr kern="0" spc="21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fail</a:t>
            </a:r>
            <a:r>
              <a:rPr kern="0" spc="217" dirty="0">
                <a:solidFill>
                  <a:sysClr val="windowText" lastClr="000000"/>
                </a:solidFill>
                <a:latin typeface="Times New Roman"/>
                <a:cs typeface="Times New Roman"/>
              </a:rPr>
              <a:t> </a:t>
            </a:r>
            <a:r>
              <a:rPr kern="0" spc="-19" dirty="0">
                <a:solidFill>
                  <a:sysClr val="windowText" lastClr="000000"/>
                </a:solidFill>
                <a:latin typeface="Times New Roman"/>
                <a:cs typeface="Times New Roman"/>
              </a:rPr>
              <a:t>to </a:t>
            </a:r>
            <a:r>
              <a:rPr kern="0" dirty="0">
                <a:solidFill>
                  <a:sysClr val="windowText" lastClr="000000"/>
                </a:solidFill>
                <a:latin typeface="Times New Roman"/>
                <a:cs typeface="Times New Roman"/>
              </a:rPr>
              <a:t>deepen</a:t>
            </a:r>
            <a:r>
              <a:rPr kern="0" spc="-8" dirty="0">
                <a:solidFill>
                  <a:sysClr val="windowText" lastClr="000000"/>
                </a:solidFill>
                <a:latin typeface="Times New Roman"/>
                <a:cs typeface="Times New Roman"/>
              </a:rPr>
              <a:t> exploration.</a:t>
            </a:r>
            <a:endParaRPr kern="0">
              <a:solidFill>
                <a:sysClr val="windowText" lastClr="000000"/>
              </a:solidFill>
              <a:latin typeface="Times New Roman"/>
              <a:cs typeface="Times New Roman"/>
            </a:endParaRPr>
          </a:p>
        </p:txBody>
      </p:sp>
      <p:grpSp>
        <p:nvGrpSpPr>
          <p:cNvPr id="4" name="object 4"/>
          <p:cNvGrpSpPr/>
          <p:nvPr/>
        </p:nvGrpSpPr>
        <p:grpSpPr>
          <a:xfrm>
            <a:off x="1349455" y="2325062"/>
            <a:ext cx="3642836" cy="2124551"/>
            <a:chOff x="1799272" y="3100082"/>
            <a:chExt cx="4857115" cy="2832735"/>
          </a:xfrm>
        </p:grpSpPr>
        <p:pic>
          <p:nvPicPr>
            <p:cNvPr id="5" name="object 5"/>
            <p:cNvPicPr/>
            <p:nvPr/>
          </p:nvPicPr>
          <p:blipFill>
            <a:blip r:embed="rId2" cstate="print"/>
            <a:stretch>
              <a:fillRect/>
            </a:stretch>
          </p:blipFill>
          <p:spPr>
            <a:xfrm>
              <a:off x="2054627" y="3258284"/>
              <a:ext cx="4403208" cy="2596133"/>
            </a:xfrm>
            <a:prstGeom prst="rect">
              <a:avLst/>
            </a:prstGeom>
          </p:spPr>
        </p:pic>
        <p:sp>
          <p:nvSpPr>
            <p:cNvPr id="6" name="object 6"/>
            <p:cNvSpPr/>
            <p:nvPr/>
          </p:nvSpPr>
          <p:spPr>
            <a:xfrm>
              <a:off x="1804035" y="3104845"/>
              <a:ext cx="4847590" cy="2823210"/>
            </a:xfrm>
            <a:custGeom>
              <a:avLst/>
              <a:gdLst/>
              <a:ahLst/>
              <a:cxnLst/>
              <a:rect l="l" t="t" r="r" b="b"/>
              <a:pathLst>
                <a:path w="4847590" h="2823210">
                  <a:moveTo>
                    <a:pt x="0" y="2822956"/>
                  </a:moveTo>
                  <a:lnTo>
                    <a:pt x="4847336" y="2822956"/>
                  </a:lnTo>
                  <a:lnTo>
                    <a:pt x="4847336" y="0"/>
                  </a:lnTo>
                  <a:lnTo>
                    <a:pt x="0" y="0"/>
                  </a:lnTo>
                  <a:lnTo>
                    <a:pt x="0" y="2822956"/>
                  </a:lnTo>
                  <a:close/>
                </a:path>
              </a:pathLst>
            </a:custGeom>
            <a:ln w="9525">
              <a:solidFill>
                <a:srgbClr val="000000"/>
              </a:solidFill>
            </a:ln>
          </p:spPr>
          <p:txBody>
            <a:bodyPr wrap="square" lIns="0" tIns="0" rIns="0" bIns="0" rtlCol="0"/>
            <a:lstStyle/>
            <a:p>
              <a:pPr defTabSz="685800"/>
              <a:endParaRPr sz="1350" kern="0">
                <a:solidFill>
                  <a:sysClr val="windowText" lastClr="000000"/>
                </a:solidFill>
              </a:endParaRPr>
            </a:p>
          </p:txBody>
        </p:sp>
      </p:grpSp>
      <p:grpSp>
        <p:nvGrpSpPr>
          <p:cNvPr id="7" name="object 7"/>
          <p:cNvGrpSpPr/>
          <p:nvPr/>
        </p:nvGrpSpPr>
        <p:grpSpPr>
          <a:xfrm>
            <a:off x="5246131" y="2325062"/>
            <a:ext cx="3742373" cy="2124551"/>
            <a:chOff x="6994842" y="3100082"/>
            <a:chExt cx="4989830" cy="2832735"/>
          </a:xfrm>
        </p:grpSpPr>
        <p:pic>
          <p:nvPicPr>
            <p:cNvPr id="8" name="object 8"/>
            <p:cNvPicPr/>
            <p:nvPr/>
          </p:nvPicPr>
          <p:blipFill>
            <a:blip r:embed="rId3" cstate="print"/>
            <a:stretch>
              <a:fillRect/>
            </a:stretch>
          </p:blipFill>
          <p:spPr>
            <a:xfrm>
              <a:off x="7125798" y="3197872"/>
              <a:ext cx="4650558" cy="2692067"/>
            </a:xfrm>
            <a:prstGeom prst="rect">
              <a:avLst/>
            </a:prstGeom>
          </p:spPr>
        </p:pic>
        <p:sp>
          <p:nvSpPr>
            <p:cNvPr id="9" name="object 9"/>
            <p:cNvSpPr/>
            <p:nvPr/>
          </p:nvSpPr>
          <p:spPr>
            <a:xfrm>
              <a:off x="6999605" y="3104845"/>
              <a:ext cx="4980305" cy="2823210"/>
            </a:xfrm>
            <a:custGeom>
              <a:avLst/>
              <a:gdLst/>
              <a:ahLst/>
              <a:cxnLst/>
              <a:rect l="l" t="t" r="r" b="b"/>
              <a:pathLst>
                <a:path w="4980305" h="2823210">
                  <a:moveTo>
                    <a:pt x="0" y="2822956"/>
                  </a:moveTo>
                  <a:lnTo>
                    <a:pt x="4980051" y="2822956"/>
                  </a:lnTo>
                  <a:lnTo>
                    <a:pt x="4980051" y="0"/>
                  </a:lnTo>
                  <a:lnTo>
                    <a:pt x="0" y="0"/>
                  </a:lnTo>
                  <a:lnTo>
                    <a:pt x="0" y="2822956"/>
                  </a:lnTo>
                  <a:close/>
                </a:path>
              </a:pathLst>
            </a:custGeom>
            <a:ln w="9525">
              <a:solidFill>
                <a:srgbClr val="000000"/>
              </a:solidFill>
            </a:ln>
          </p:spPr>
          <p:txBody>
            <a:bodyPr wrap="square" lIns="0" tIns="0" rIns="0" bIns="0" rtlCol="0"/>
            <a:lstStyle/>
            <a:p>
              <a:pPr defTabSz="685800"/>
              <a:endParaRPr sz="1350" kern="0">
                <a:solidFill>
                  <a:sysClr val="windowText" lastClr="000000"/>
                </a:solidFil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4" y="262890"/>
            <a:ext cx="4186952" cy="379431"/>
          </a:xfrm>
          <a:prstGeom prst="rect">
            <a:avLst/>
          </a:prstGeom>
        </p:spPr>
        <p:txBody>
          <a:bodyPr vert="horz" wrap="square" lIns="0" tIns="10001" rIns="0" bIns="0" rtlCol="0">
            <a:spAutoFit/>
          </a:bodyPr>
          <a:lstStyle/>
          <a:p>
            <a:pPr marL="85725">
              <a:spcBef>
                <a:spcPts val="79"/>
              </a:spcBef>
            </a:pPr>
            <a:r>
              <a:rPr dirty="0"/>
              <a:t>Key </a:t>
            </a:r>
            <a:r>
              <a:rPr spc="-8" dirty="0"/>
              <a:t>Findings</a:t>
            </a:r>
          </a:p>
        </p:txBody>
      </p:sp>
      <p:sp>
        <p:nvSpPr>
          <p:cNvPr id="3" name="object 3"/>
          <p:cNvSpPr txBox="1"/>
          <p:nvPr/>
        </p:nvSpPr>
        <p:spPr>
          <a:xfrm>
            <a:off x="855040" y="893254"/>
            <a:ext cx="5786438" cy="840134"/>
          </a:xfrm>
          <a:prstGeom prst="rect">
            <a:avLst/>
          </a:prstGeom>
        </p:spPr>
        <p:txBody>
          <a:bodyPr vert="horz" wrap="square" lIns="0" tIns="9049" rIns="0" bIns="0" rtlCol="0">
            <a:spAutoFit/>
          </a:bodyPr>
          <a:lstStyle/>
          <a:p>
            <a:pPr marL="395764" indent="-386238" defTabSz="685800">
              <a:spcBef>
                <a:spcPts val="71"/>
              </a:spcBef>
              <a:buFontTx/>
              <a:buAutoNum type="arabicPeriod" startAt="3"/>
              <a:tabLst>
                <a:tab pos="395764" algn="l"/>
              </a:tabLst>
            </a:pPr>
            <a:r>
              <a:rPr sz="2100" b="1" kern="0" dirty="0">
                <a:solidFill>
                  <a:sysClr val="windowText" lastClr="000000"/>
                </a:solidFill>
                <a:latin typeface="Times New Roman"/>
                <a:cs typeface="Times New Roman"/>
              </a:rPr>
              <a:t>Underthinking</a:t>
            </a:r>
            <a:r>
              <a:rPr sz="2100" b="1" kern="0" spc="-98" dirty="0">
                <a:solidFill>
                  <a:sysClr val="windowText" lastClr="000000"/>
                </a:solidFill>
                <a:latin typeface="Times New Roman"/>
                <a:cs typeface="Times New Roman"/>
              </a:rPr>
              <a:t> </a:t>
            </a:r>
            <a:r>
              <a:rPr sz="2100" b="1" kern="0" spc="-8" dirty="0">
                <a:solidFill>
                  <a:sysClr val="windowText" lastClr="000000"/>
                </a:solidFill>
                <a:latin typeface="Times New Roman"/>
                <a:cs typeface="Times New Roman"/>
              </a:rPr>
              <a:t>Score:</a:t>
            </a:r>
            <a:endParaRPr sz="2100" kern="0">
              <a:solidFill>
                <a:sysClr val="windowText" lastClr="000000"/>
              </a:solidFill>
              <a:latin typeface="Times New Roman"/>
              <a:cs typeface="Times New Roman"/>
            </a:endParaRPr>
          </a:p>
          <a:p>
            <a:pPr marL="674370" lvl="1" indent="-257175" defTabSz="685800">
              <a:spcBef>
                <a:spcPts val="1823"/>
              </a:spcBef>
              <a:buFont typeface="Arial MT"/>
              <a:buChar char="•"/>
              <a:tabLst>
                <a:tab pos="674370" algn="l"/>
              </a:tabLst>
            </a:pPr>
            <a:r>
              <a:rPr b="1" kern="0" dirty="0">
                <a:solidFill>
                  <a:sysClr val="windowText" lastClr="000000"/>
                </a:solidFill>
                <a:latin typeface="Times New Roman"/>
                <a:cs typeface="Times New Roman"/>
              </a:rPr>
              <a:t>Quantifies</a:t>
            </a:r>
            <a:r>
              <a:rPr b="1" kern="0" spc="-23"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wasted</a:t>
            </a:r>
            <a:r>
              <a:rPr kern="0" spc="-8"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tokens after</a:t>
            </a:r>
            <a:r>
              <a:rPr kern="0" spc="-1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the</a:t>
            </a:r>
            <a:r>
              <a:rPr kern="0" spc="-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first</a:t>
            </a:r>
            <a:r>
              <a:rPr kern="0" spc="-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correct</a:t>
            </a:r>
            <a:r>
              <a:rPr kern="0" spc="-19"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thought.</a:t>
            </a:r>
            <a:endParaRPr kern="0">
              <a:solidFill>
                <a:sysClr val="windowText" lastClr="000000"/>
              </a:solidFill>
              <a:latin typeface="Times New Roman"/>
              <a:cs typeface="Times New Roman"/>
            </a:endParaRPr>
          </a:p>
        </p:txBody>
      </p:sp>
      <p:pic>
        <p:nvPicPr>
          <p:cNvPr id="4" name="object 4"/>
          <p:cNvPicPr/>
          <p:nvPr/>
        </p:nvPicPr>
        <p:blipFill>
          <a:blip r:embed="rId2" cstate="print"/>
          <a:stretch>
            <a:fillRect/>
          </a:stretch>
        </p:blipFill>
        <p:spPr>
          <a:xfrm>
            <a:off x="2655013" y="1765297"/>
            <a:ext cx="2052101" cy="753068"/>
          </a:xfrm>
          <a:prstGeom prst="rect">
            <a:avLst/>
          </a:prstGeom>
        </p:spPr>
      </p:pic>
      <p:sp>
        <p:nvSpPr>
          <p:cNvPr id="5" name="object 5"/>
          <p:cNvSpPr txBox="1"/>
          <p:nvPr/>
        </p:nvSpPr>
        <p:spPr>
          <a:xfrm>
            <a:off x="1262824" y="2752916"/>
            <a:ext cx="5512118" cy="286617"/>
          </a:xfrm>
          <a:prstGeom prst="rect">
            <a:avLst/>
          </a:prstGeom>
        </p:spPr>
        <p:txBody>
          <a:bodyPr vert="horz" wrap="square" lIns="0" tIns="9525" rIns="0" bIns="0" rtlCol="0">
            <a:spAutoFit/>
          </a:bodyPr>
          <a:lstStyle/>
          <a:p>
            <a:pPr marL="266224" indent="-256699" defTabSz="685800">
              <a:spcBef>
                <a:spcPts val="75"/>
              </a:spcBef>
              <a:buFont typeface="Arial MT"/>
              <a:buChar char="•"/>
              <a:tabLst>
                <a:tab pos="266224" algn="l"/>
              </a:tabLst>
            </a:pPr>
            <a:r>
              <a:rPr kern="0" dirty="0">
                <a:solidFill>
                  <a:sysClr val="windowText" lastClr="000000"/>
                </a:solidFill>
                <a:latin typeface="Times New Roman"/>
                <a:cs typeface="Times New Roman"/>
              </a:rPr>
              <a:t>Case</a:t>
            </a:r>
            <a:r>
              <a:rPr kern="0" spc="-11"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study:</a:t>
            </a:r>
            <a:r>
              <a:rPr kern="0" spc="-26"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94.6%</a:t>
            </a:r>
            <a:r>
              <a:rPr b="1" kern="0" spc="-11"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inefficiency</a:t>
            </a:r>
            <a:r>
              <a:rPr b="1" kern="0" spc="-3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in</a:t>
            </a:r>
            <a:r>
              <a:rPr kern="0" spc="-23"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a</a:t>
            </a:r>
            <a:r>
              <a:rPr kern="0" spc="-11" dirty="0">
                <a:solidFill>
                  <a:sysClr val="windowText" lastClr="000000"/>
                </a:solidFill>
                <a:latin typeface="Times New Roman"/>
                <a:cs typeface="Times New Roman"/>
              </a:rPr>
              <a:t> </a:t>
            </a:r>
            <a:r>
              <a:rPr kern="0" spc="-23" dirty="0">
                <a:solidFill>
                  <a:sysClr val="windowText" lastClr="000000"/>
                </a:solidFill>
                <a:latin typeface="Times New Roman"/>
                <a:cs typeface="Times New Roman"/>
              </a:rPr>
              <a:t>MATH500</a:t>
            </a:r>
            <a:r>
              <a:rPr kern="0" spc="-4"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problem.</a:t>
            </a:r>
            <a:endParaRPr kern="0">
              <a:solidFill>
                <a:sysClr val="windowText" lastClr="000000"/>
              </a:solidFill>
              <a:latin typeface="Times New Roman"/>
              <a:cs typeface="Times New Roman"/>
            </a:endParaRPr>
          </a:p>
        </p:txBody>
      </p:sp>
      <p:grpSp>
        <p:nvGrpSpPr>
          <p:cNvPr id="6" name="object 6"/>
          <p:cNvGrpSpPr/>
          <p:nvPr/>
        </p:nvGrpSpPr>
        <p:grpSpPr>
          <a:xfrm>
            <a:off x="1659398" y="3148415"/>
            <a:ext cx="3398044" cy="1933099"/>
            <a:chOff x="2212530" y="4197886"/>
            <a:chExt cx="4530725" cy="2577465"/>
          </a:xfrm>
        </p:grpSpPr>
        <p:pic>
          <p:nvPicPr>
            <p:cNvPr id="7" name="object 7"/>
            <p:cNvPicPr/>
            <p:nvPr/>
          </p:nvPicPr>
          <p:blipFill>
            <a:blip r:embed="rId3" cstate="print"/>
            <a:stretch>
              <a:fillRect/>
            </a:stretch>
          </p:blipFill>
          <p:spPr>
            <a:xfrm>
              <a:off x="2291709" y="4281618"/>
              <a:ext cx="4273305" cy="2466363"/>
            </a:xfrm>
            <a:prstGeom prst="rect">
              <a:avLst/>
            </a:prstGeom>
          </p:spPr>
        </p:pic>
        <p:sp>
          <p:nvSpPr>
            <p:cNvPr id="8" name="object 8"/>
            <p:cNvSpPr/>
            <p:nvPr/>
          </p:nvSpPr>
          <p:spPr>
            <a:xfrm>
              <a:off x="2217292" y="4202648"/>
              <a:ext cx="4521200" cy="2567940"/>
            </a:xfrm>
            <a:custGeom>
              <a:avLst/>
              <a:gdLst/>
              <a:ahLst/>
              <a:cxnLst/>
              <a:rect l="l" t="t" r="r" b="b"/>
              <a:pathLst>
                <a:path w="4521200" h="2567940">
                  <a:moveTo>
                    <a:pt x="0" y="2567559"/>
                  </a:moveTo>
                  <a:lnTo>
                    <a:pt x="4520691" y="2567559"/>
                  </a:lnTo>
                  <a:lnTo>
                    <a:pt x="4520691" y="0"/>
                  </a:lnTo>
                  <a:lnTo>
                    <a:pt x="0" y="0"/>
                  </a:lnTo>
                  <a:lnTo>
                    <a:pt x="0" y="2567559"/>
                  </a:lnTo>
                  <a:close/>
                </a:path>
              </a:pathLst>
            </a:custGeom>
            <a:ln w="9525">
              <a:solidFill>
                <a:srgbClr val="155F82"/>
              </a:solidFill>
            </a:ln>
          </p:spPr>
          <p:txBody>
            <a:bodyPr wrap="square" lIns="0" tIns="0" rIns="0" bIns="0" rtlCol="0"/>
            <a:lstStyle/>
            <a:p>
              <a:pPr defTabSz="685800"/>
              <a:endParaRPr sz="1350" kern="0">
                <a:solidFill>
                  <a:sysClr val="windowText" lastClr="000000"/>
                </a:solidFill>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4" y="262890"/>
            <a:ext cx="4186952" cy="748762"/>
          </a:xfrm>
          <a:prstGeom prst="rect">
            <a:avLst/>
          </a:prstGeom>
        </p:spPr>
        <p:txBody>
          <a:bodyPr vert="horz" wrap="square" lIns="0" tIns="10001" rIns="0" bIns="0" rtlCol="0">
            <a:spAutoFit/>
          </a:bodyPr>
          <a:lstStyle/>
          <a:p>
            <a:pPr marL="9525">
              <a:spcBef>
                <a:spcPts val="79"/>
              </a:spcBef>
            </a:pPr>
            <a:r>
              <a:rPr dirty="0"/>
              <a:t>Solution:</a:t>
            </a:r>
            <a:r>
              <a:rPr spc="-75" dirty="0"/>
              <a:t> </a:t>
            </a:r>
            <a:r>
              <a:rPr dirty="0"/>
              <a:t>TIP</a:t>
            </a:r>
            <a:r>
              <a:rPr spc="-139" dirty="0"/>
              <a:t> </a:t>
            </a:r>
            <a:r>
              <a:rPr dirty="0"/>
              <a:t>(Thought</a:t>
            </a:r>
            <a:r>
              <a:rPr spc="-26" dirty="0"/>
              <a:t> </a:t>
            </a:r>
            <a:r>
              <a:rPr dirty="0"/>
              <a:t>Switching</a:t>
            </a:r>
            <a:r>
              <a:rPr spc="-23" dirty="0"/>
              <a:t> </a:t>
            </a:r>
            <a:r>
              <a:rPr spc="-8" dirty="0"/>
              <a:t>Penalty)</a:t>
            </a:r>
          </a:p>
        </p:txBody>
      </p:sp>
      <p:sp>
        <p:nvSpPr>
          <p:cNvPr id="3" name="object 3"/>
          <p:cNvSpPr txBox="1"/>
          <p:nvPr/>
        </p:nvSpPr>
        <p:spPr>
          <a:xfrm>
            <a:off x="881100" y="952462"/>
            <a:ext cx="7217569" cy="755976"/>
          </a:xfrm>
          <a:prstGeom prst="rect">
            <a:avLst/>
          </a:prstGeom>
        </p:spPr>
        <p:txBody>
          <a:bodyPr vert="horz" wrap="square" lIns="0" tIns="9525" rIns="0" bIns="0" rtlCol="0">
            <a:spAutoFit/>
          </a:bodyPr>
          <a:lstStyle/>
          <a:p>
            <a:pPr marL="395764" indent="-386238" defTabSz="685800">
              <a:spcBef>
                <a:spcPts val="75"/>
              </a:spcBef>
              <a:buFont typeface="Arial MT"/>
              <a:buChar char="•"/>
              <a:tabLst>
                <a:tab pos="395764" algn="l"/>
              </a:tabLst>
            </a:pPr>
            <a:r>
              <a:rPr b="1" kern="0" dirty="0">
                <a:solidFill>
                  <a:sysClr val="windowText" lastClr="000000"/>
                </a:solidFill>
                <a:latin typeface="Times New Roman"/>
                <a:cs typeface="Times New Roman"/>
              </a:rPr>
              <a:t>Core</a:t>
            </a:r>
            <a:r>
              <a:rPr b="1" kern="0" spc="-11" dirty="0">
                <a:solidFill>
                  <a:sysClr val="windowText" lastClr="000000"/>
                </a:solidFill>
                <a:latin typeface="Times New Roman"/>
                <a:cs typeface="Times New Roman"/>
              </a:rPr>
              <a:t> </a:t>
            </a:r>
            <a:r>
              <a:rPr b="1" kern="0" dirty="0">
                <a:solidFill>
                  <a:sysClr val="windowText" lastClr="000000"/>
                </a:solidFill>
                <a:latin typeface="Times New Roman"/>
                <a:cs typeface="Times New Roman"/>
              </a:rPr>
              <a:t>Idea:</a:t>
            </a:r>
            <a:r>
              <a:rPr b="1" kern="0" spc="-11"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Penalize</a:t>
            </a:r>
            <a:r>
              <a:rPr kern="0" spc="-3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tokens</a:t>
            </a:r>
            <a:r>
              <a:rPr kern="0" spc="-1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triggering</a:t>
            </a:r>
            <a:r>
              <a:rPr kern="0" spc="-38"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thought-switching</a:t>
            </a:r>
            <a:r>
              <a:rPr kern="0" spc="-38"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during</a:t>
            </a:r>
            <a:r>
              <a:rPr kern="0" spc="-15"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decoding.</a:t>
            </a:r>
            <a:endParaRPr kern="0">
              <a:solidFill>
                <a:sysClr val="windowText" lastClr="000000"/>
              </a:solidFill>
              <a:latin typeface="Times New Roman"/>
              <a:cs typeface="Times New Roman"/>
            </a:endParaRPr>
          </a:p>
          <a:p>
            <a:pPr marL="395764" indent="-386238" defTabSz="685800">
              <a:spcBef>
                <a:spcPts val="1500"/>
              </a:spcBef>
              <a:buFont typeface="Arial MT"/>
              <a:buChar char="•"/>
              <a:tabLst>
                <a:tab pos="395764" algn="l"/>
              </a:tabLst>
            </a:pPr>
            <a:r>
              <a:rPr b="1" kern="0" spc="-8" dirty="0">
                <a:solidFill>
                  <a:sysClr val="windowText" lastClr="000000"/>
                </a:solidFill>
                <a:latin typeface="Times New Roman"/>
                <a:cs typeface="Times New Roman"/>
              </a:rPr>
              <a:t>Formula:</a:t>
            </a:r>
            <a:endParaRPr kern="0">
              <a:solidFill>
                <a:sysClr val="windowText" lastClr="000000"/>
              </a:solidFill>
              <a:latin typeface="Times New Roman"/>
              <a:cs typeface="Times New Roman"/>
            </a:endParaRPr>
          </a:p>
        </p:txBody>
      </p:sp>
      <p:pic>
        <p:nvPicPr>
          <p:cNvPr id="4" name="object 4"/>
          <p:cNvPicPr/>
          <p:nvPr/>
        </p:nvPicPr>
        <p:blipFill>
          <a:blip r:embed="rId2" cstate="print"/>
          <a:stretch>
            <a:fillRect/>
          </a:stretch>
        </p:blipFill>
        <p:spPr>
          <a:xfrm>
            <a:off x="2142648" y="1612201"/>
            <a:ext cx="4475893" cy="1089946"/>
          </a:xfrm>
          <a:prstGeom prst="rect">
            <a:avLst/>
          </a:prstGeom>
        </p:spPr>
      </p:pic>
      <p:sp>
        <p:nvSpPr>
          <p:cNvPr id="5" name="object 5"/>
          <p:cNvSpPr txBox="1"/>
          <p:nvPr/>
        </p:nvSpPr>
        <p:spPr>
          <a:xfrm>
            <a:off x="1201864" y="2710243"/>
            <a:ext cx="3607118" cy="764792"/>
          </a:xfrm>
          <a:prstGeom prst="rect">
            <a:avLst/>
          </a:prstGeom>
        </p:spPr>
        <p:txBody>
          <a:bodyPr vert="horz" wrap="square" lIns="0" tIns="107156" rIns="0" bIns="0" rtlCol="0">
            <a:spAutoFit/>
          </a:bodyPr>
          <a:lstStyle/>
          <a:p>
            <a:pPr marL="395764" indent="-386238" defTabSz="685800">
              <a:spcBef>
                <a:spcPts val="844"/>
              </a:spcBef>
              <a:buFont typeface="Arial MT"/>
              <a:buChar char="•"/>
              <a:tabLst>
                <a:tab pos="395764" algn="l"/>
              </a:tabLst>
            </a:pPr>
            <a:r>
              <a:rPr b="1" kern="0" spc="-8" dirty="0">
                <a:solidFill>
                  <a:sysClr val="windowText" lastClr="000000"/>
                </a:solidFill>
                <a:latin typeface="Times New Roman"/>
                <a:cs typeface="Times New Roman"/>
              </a:rPr>
              <a:t>Parameters:</a:t>
            </a:r>
            <a:endParaRPr kern="0">
              <a:solidFill>
                <a:sysClr val="windowText" lastClr="000000"/>
              </a:solidFill>
              <a:latin typeface="Times New Roman"/>
              <a:cs typeface="Times New Roman"/>
            </a:endParaRPr>
          </a:p>
          <a:p>
            <a:pPr marL="769144" defTabSz="685800">
              <a:spcBef>
                <a:spcPts val="764"/>
              </a:spcBef>
            </a:pPr>
            <a:r>
              <a:rPr b="1" kern="0" dirty="0">
                <a:solidFill>
                  <a:sysClr val="windowText" lastClr="000000"/>
                </a:solidFill>
                <a:latin typeface="Times New Roman"/>
                <a:cs typeface="Times New Roman"/>
              </a:rPr>
              <a:t>α:</a:t>
            </a:r>
            <a:r>
              <a:rPr b="1" kern="0" spc="-8"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Penalty</a:t>
            </a:r>
            <a:r>
              <a:rPr kern="0" spc="-1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strength</a:t>
            </a:r>
            <a:r>
              <a:rPr kern="0" spc="-11"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(default=3)</a:t>
            </a:r>
            <a:endParaRPr kern="0">
              <a:solidFill>
                <a:sysClr val="windowText" lastClr="000000"/>
              </a:solidFill>
              <a:latin typeface="Times New Roman"/>
              <a:cs typeface="Times New Roman"/>
            </a:endParaRPr>
          </a:p>
        </p:txBody>
      </p:sp>
      <p:sp>
        <p:nvSpPr>
          <p:cNvPr id="6" name="object 6"/>
          <p:cNvSpPr txBox="1"/>
          <p:nvPr/>
        </p:nvSpPr>
        <p:spPr>
          <a:xfrm>
            <a:off x="5111781" y="3175063"/>
            <a:ext cx="3745230" cy="286617"/>
          </a:xfrm>
          <a:prstGeom prst="rect">
            <a:avLst/>
          </a:prstGeom>
        </p:spPr>
        <p:txBody>
          <a:bodyPr vert="horz" wrap="square" lIns="0" tIns="9525" rIns="0" bIns="0" rtlCol="0">
            <a:spAutoFit/>
          </a:bodyPr>
          <a:lstStyle/>
          <a:p>
            <a:pPr marL="9525" defTabSz="685800">
              <a:spcBef>
                <a:spcPts val="75"/>
              </a:spcBef>
            </a:pPr>
            <a:r>
              <a:rPr b="1" kern="0" dirty="0">
                <a:solidFill>
                  <a:sysClr val="windowText" lastClr="000000"/>
                </a:solidFill>
                <a:latin typeface="Times New Roman"/>
                <a:cs typeface="Times New Roman"/>
              </a:rPr>
              <a:t>β: </a:t>
            </a:r>
            <a:r>
              <a:rPr kern="0" dirty="0">
                <a:solidFill>
                  <a:sysClr val="windowText" lastClr="000000"/>
                </a:solidFill>
                <a:latin typeface="Times New Roman"/>
                <a:cs typeface="Times New Roman"/>
              </a:rPr>
              <a:t>Penalty</a:t>
            </a:r>
            <a:r>
              <a:rPr kern="0" spc="-19"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duration</a:t>
            </a:r>
            <a:r>
              <a:rPr kern="0" spc="-19"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(default=600</a:t>
            </a:r>
            <a:r>
              <a:rPr kern="0" spc="-19" dirty="0">
                <a:solidFill>
                  <a:sysClr val="windowText" lastClr="000000"/>
                </a:solidFill>
                <a:latin typeface="Times New Roman"/>
                <a:cs typeface="Times New Roman"/>
              </a:rPr>
              <a:t> </a:t>
            </a:r>
            <a:r>
              <a:rPr kern="0" spc="-8" dirty="0">
                <a:solidFill>
                  <a:sysClr val="windowText" lastClr="000000"/>
                </a:solidFill>
                <a:latin typeface="Times New Roman"/>
                <a:cs typeface="Times New Roman"/>
              </a:rPr>
              <a:t>tokens)</a:t>
            </a:r>
            <a:endParaRPr kern="0">
              <a:solidFill>
                <a:sysClr val="windowText" lastClr="000000"/>
              </a:solidFill>
              <a:latin typeface="Times New Roman"/>
              <a:cs typeface="Times New Roman"/>
            </a:endParaRPr>
          </a:p>
        </p:txBody>
      </p:sp>
      <p:sp>
        <p:nvSpPr>
          <p:cNvPr id="7" name="object 7"/>
          <p:cNvSpPr txBox="1"/>
          <p:nvPr/>
        </p:nvSpPr>
        <p:spPr>
          <a:xfrm>
            <a:off x="881101" y="3870484"/>
            <a:ext cx="6321266" cy="286617"/>
          </a:xfrm>
          <a:prstGeom prst="rect">
            <a:avLst/>
          </a:prstGeom>
        </p:spPr>
        <p:txBody>
          <a:bodyPr vert="horz" wrap="square" lIns="0" tIns="9525" rIns="0" bIns="0" rtlCol="0">
            <a:spAutoFit/>
          </a:bodyPr>
          <a:lstStyle/>
          <a:p>
            <a:pPr marL="395764" indent="-386238" defTabSz="685800">
              <a:spcBef>
                <a:spcPts val="75"/>
              </a:spcBef>
              <a:buFont typeface="Arial MT"/>
              <a:buChar char="•"/>
              <a:tabLst>
                <a:tab pos="395764" algn="l"/>
              </a:tabLst>
            </a:pPr>
            <a:r>
              <a:rPr b="1" kern="0" dirty="0">
                <a:solidFill>
                  <a:sysClr val="windowText" lastClr="000000"/>
                </a:solidFill>
                <a:latin typeface="Times New Roman"/>
                <a:cs typeface="Times New Roman"/>
              </a:rPr>
              <a:t>Implementation:</a:t>
            </a:r>
            <a:r>
              <a:rPr b="1" kern="0" spc="-38"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Adjust</a:t>
            </a:r>
            <a:r>
              <a:rPr kern="0" spc="-4"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logits</a:t>
            </a:r>
            <a:r>
              <a:rPr kern="0" spc="-30"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during</a:t>
            </a:r>
            <a:r>
              <a:rPr kern="0" spc="-15"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beam</a:t>
            </a:r>
            <a:r>
              <a:rPr kern="0" spc="-11"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search</a:t>
            </a:r>
            <a:r>
              <a:rPr kern="0" spc="-23" dirty="0">
                <a:solidFill>
                  <a:sysClr val="windowText" lastClr="000000"/>
                </a:solidFill>
                <a:latin typeface="Times New Roman"/>
                <a:cs typeface="Times New Roman"/>
              </a:rPr>
              <a:t> </a:t>
            </a:r>
            <a:r>
              <a:rPr kern="0" dirty="0">
                <a:solidFill>
                  <a:sysClr val="windowText" lastClr="000000"/>
                </a:solidFill>
                <a:latin typeface="Times New Roman"/>
                <a:cs typeface="Times New Roman"/>
              </a:rPr>
              <a:t>or</a:t>
            </a:r>
            <a:r>
              <a:rPr kern="0" spc="-8" dirty="0">
                <a:solidFill>
                  <a:sysClr val="windowText" lastClr="000000"/>
                </a:solidFill>
                <a:latin typeface="Times New Roman"/>
                <a:cs typeface="Times New Roman"/>
              </a:rPr>
              <a:t> sampling.</a:t>
            </a:r>
            <a:endParaRPr kern="0">
              <a:solidFill>
                <a:sysClr val="windowText" lastClr="000000"/>
              </a:solidFill>
              <a:latin typeface="Times New Roman"/>
              <a:cs typeface="Times New Roman"/>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4" y="262890"/>
            <a:ext cx="4186952" cy="379431"/>
          </a:xfrm>
          <a:prstGeom prst="rect">
            <a:avLst/>
          </a:prstGeom>
        </p:spPr>
        <p:txBody>
          <a:bodyPr vert="horz" wrap="square" lIns="0" tIns="10001" rIns="0" bIns="0" rtlCol="0">
            <a:spAutoFit/>
          </a:bodyPr>
          <a:lstStyle/>
          <a:p>
            <a:pPr marL="9525">
              <a:spcBef>
                <a:spcPts val="79"/>
              </a:spcBef>
            </a:pPr>
            <a:r>
              <a:rPr dirty="0"/>
              <a:t>Experimental</a:t>
            </a:r>
            <a:r>
              <a:rPr spc="-19" dirty="0"/>
              <a:t> </a:t>
            </a:r>
            <a:r>
              <a:rPr spc="-8" dirty="0"/>
              <a:t>Results</a:t>
            </a:r>
          </a:p>
        </p:txBody>
      </p:sp>
      <p:sp>
        <p:nvSpPr>
          <p:cNvPr id="3" name="object 3"/>
          <p:cNvSpPr txBox="1"/>
          <p:nvPr/>
        </p:nvSpPr>
        <p:spPr>
          <a:xfrm>
            <a:off x="881100" y="770632"/>
            <a:ext cx="4249103" cy="1766029"/>
          </a:xfrm>
          <a:prstGeom prst="rect">
            <a:avLst/>
          </a:prstGeom>
        </p:spPr>
        <p:txBody>
          <a:bodyPr vert="horz" wrap="square" lIns="0" tIns="123349" rIns="0" bIns="0" rtlCol="0">
            <a:spAutoFit/>
          </a:bodyPr>
          <a:lstStyle/>
          <a:p>
            <a:pPr marL="395764" indent="-386238" defTabSz="685800">
              <a:spcBef>
                <a:spcPts val="971"/>
              </a:spcBef>
              <a:buFont typeface="Arial MT"/>
              <a:buChar char="•"/>
              <a:tabLst>
                <a:tab pos="395764" algn="l"/>
              </a:tabLst>
            </a:pPr>
            <a:r>
              <a:rPr sz="1500" b="1" kern="0" dirty="0">
                <a:solidFill>
                  <a:sysClr val="windowText" lastClr="000000"/>
                </a:solidFill>
                <a:latin typeface="Times New Roman"/>
                <a:cs typeface="Times New Roman"/>
              </a:rPr>
              <a:t>Accuracy</a:t>
            </a:r>
            <a:r>
              <a:rPr sz="1500" b="1" kern="0" spc="-8" dirty="0">
                <a:solidFill>
                  <a:sysClr val="windowText" lastClr="000000"/>
                </a:solidFill>
                <a:latin typeface="Times New Roman"/>
                <a:cs typeface="Times New Roman"/>
              </a:rPr>
              <a:t> Improvements:</a:t>
            </a:r>
            <a:endParaRPr sz="1500" kern="0">
              <a:solidFill>
                <a:sysClr val="windowText" lastClr="000000"/>
              </a:solidFill>
              <a:latin typeface="Times New Roman"/>
              <a:cs typeface="Times New Roman"/>
            </a:endParaRPr>
          </a:p>
          <a:p>
            <a:pPr marL="351949" defTabSz="685800">
              <a:spcBef>
                <a:spcPts val="900"/>
              </a:spcBef>
            </a:pPr>
            <a:r>
              <a:rPr sz="1500" kern="0" spc="-30" dirty="0">
                <a:solidFill>
                  <a:sysClr val="windowText" lastClr="000000"/>
                </a:solidFill>
                <a:latin typeface="Times New Roman"/>
                <a:cs typeface="Times New Roman"/>
              </a:rPr>
              <a:t>MATH500-</a:t>
            </a:r>
            <a:r>
              <a:rPr sz="1500" kern="0" dirty="0">
                <a:solidFill>
                  <a:sysClr val="windowText" lastClr="000000"/>
                </a:solidFill>
                <a:latin typeface="Times New Roman"/>
                <a:cs typeface="Times New Roman"/>
              </a:rPr>
              <a:t>Hard:</a:t>
            </a:r>
            <a:r>
              <a:rPr sz="1500" kern="0" spc="-34"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+1.4%</a:t>
            </a:r>
            <a:r>
              <a:rPr sz="1500" kern="0" spc="-11"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(83.7%</a:t>
            </a:r>
            <a:r>
              <a:rPr sz="1500" kern="0" spc="-23"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vs.</a:t>
            </a:r>
            <a:r>
              <a:rPr sz="1500" kern="0" spc="-8" dirty="0">
                <a:solidFill>
                  <a:sysClr val="windowText" lastClr="000000"/>
                </a:solidFill>
                <a:latin typeface="Times New Roman"/>
                <a:cs typeface="Times New Roman"/>
              </a:rPr>
              <a:t> 83.1%);</a:t>
            </a:r>
            <a:endParaRPr sz="1500" kern="0">
              <a:solidFill>
                <a:sysClr val="windowText" lastClr="000000"/>
              </a:solidFill>
              <a:latin typeface="Times New Roman"/>
              <a:cs typeface="Times New Roman"/>
            </a:endParaRPr>
          </a:p>
          <a:p>
            <a:pPr marL="351949" defTabSz="685800">
              <a:spcBef>
                <a:spcPts val="900"/>
              </a:spcBef>
            </a:pPr>
            <a:r>
              <a:rPr sz="1500" kern="0" dirty="0">
                <a:solidFill>
                  <a:sysClr val="windowText" lastClr="000000"/>
                </a:solidFill>
                <a:latin typeface="Times New Roman"/>
                <a:cs typeface="Times New Roman"/>
              </a:rPr>
              <a:t>AIME2024:</a:t>
            </a:r>
            <a:r>
              <a:rPr sz="1500" kern="0" spc="-26"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+5.8%</a:t>
            </a:r>
            <a:r>
              <a:rPr sz="1500" kern="0" spc="-19"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(44.1%</a:t>
            </a:r>
            <a:r>
              <a:rPr sz="1500" kern="0" spc="-30"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vs.</a:t>
            </a:r>
            <a:r>
              <a:rPr sz="1500" kern="0" spc="4"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38.3%).</a:t>
            </a:r>
            <a:endParaRPr sz="1500" kern="0">
              <a:solidFill>
                <a:sysClr val="windowText" lastClr="000000"/>
              </a:solidFill>
              <a:latin typeface="Times New Roman"/>
              <a:cs typeface="Times New Roman"/>
            </a:endParaRPr>
          </a:p>
          <a:p>
            <a:pPr marL="395764" indent="-386238" defTabSz="685800">
              <a:spcBef>
                <a:spcPts val="1136"/>
              </a:spcBef>
              <a:buFont typeface="Arial MT"/>
              <a:buChar char="•"/>
              <a:tabLst>
                <a:tab pos="395764" algn="l"/>
                <a:tab pos="1378744" algn="l"/>
                <a:tab pos="2075021" algn="l"/>
                <a:tab pos="3658076" algn="l"/>
              </a:tabLst>
            </a:pPr>
            <a:r>
              <a:rPr sz="1500" b="1" kern="0" spc="-8" dirty="0">
                <a:solidFill>
                  <a:sysClr val="windowText" lastClr="000000"/>
                </a:solidFill>
                <a:latin typeface="Times New Roman"/>
                <a:cs typeface="Times New Roman"/>
              </a:rPr>
              <a:t>Reasoning</a:t>
            </a:r>
            <a:r>
              <a:rPr sz="1500" b="1" kern="0" dirty="0">
                <a:solidFill>
                  <a:sysClr val="windowText" lastClr="000000"/>
                </a:solidFill>
                <a:latin typeface="Times New Roman"/>
                <a:cs typeface="Times New Roman"/>
              </a:rPr>
              <a:t>	</a:t>
            </a:r>
            <a:r>
              <a:rPr sz="1500" b="1" kern="0" spc="-8" dirty="0">
                <a:solidFill>
                  <a:sysClr val="windowText" lastClr="000000"/>
                </a:solidFill>
                <a:latin typeface="Times New Roman"/>
                <a:cs typeface="Times New Roman"/>
              </a:rPr>
              <a:t>Depth:</a:t>
            </a:r>
            <a:r>
              <a:rPr sz="1500" b="1" kern="0"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Thought-switching</a:t>
            </a:r>
            <a:r>
              <a:rPr sz="1500" kern="0"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interval</a:t>
            </a:r>
            <a:endParaRPr sz="1500" kern="0">
              <a:solidFill>
                <a:sysClr val="windowText" lastClr="000000"/>
              </a:solidFill>
              <a:latin typeface="Times New Roman"/>
              <a:cs typeface="Times New Roman"/>
            </a:endParaRPr>
          </a:p>
          <a:p>
            <a:pPr marL="395764" defTabSz="685800">
              <a:spcBef>
                <a:spcPts val="904"/>
              </a:spcBef>
            </a:pPr>
            <a:r>
              <a:rPr sz="1500" kern="0" dirty="0">
                <a:solidFill>
                  <a:sysClr val="windowText" lastClr="000000"/>
                </a:solidFill>
                <a:latin typeface="Times New Roman"/>
                <a:cs typeface="Times New Roman"/>
              </a:rPr>
              <a:t>(DeepSeek-R1</a:t>
            </a:r>
            <a:r>
              <a:rPr sz="1500" kern="0" spc="-34"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on</a:t>
            </a:r>
            <a:r>
              <a:rPr sz="1500" kern="0" spc="-94"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AIME2024).</a:t>
            </a:r>
            <a:endParaRPr sz="1500" kern="0">
              <a:solidFill>
                <a:sysClr val="windowText" lastClr="000000"/>
              </a:solidFill>
              <a:latin typeface="Times New Roman"/>
              <a:cs typeface="Times New Roman"/>
            </a:endParaRPr>
          </a:p>
        </p:txBody>
      </p:sp>
      <p:sp>
        <p:nvSpPr>
          <p:cNvPr id="4" name="object 4"/>
          <p:cNvSpPr txBox="1"/>
          <p:nvPr/>
        </p:nvSpPr>
        <p:spPr>
          <a:xfrm>
            <a:off x="5244370" y="1942681"/>
            <a:ext cx="3019425" cy="240931"/>
          </a:xfrm>
          <a:prstGeom prst="rect">
            <a:avLst/>
          </a:prstGeom>
        </p:spPr>
        <p:txBody>
          <a:bodyPr vert="horz" wrap="square" lIns="0" tIns="10001" rIns="0" bIns="0" rtlCol="0">
            <a:spAutoFit/>
          </a:bodyPr>
          <a:lstStyle/>
          <a:p>
            <a:pPr marL="9525" defTabSz="685800">
              <a:spcBef>
                <a:spcPts val="79"/>
              </a:spcBef>
              <a:tabLst>
                <a:tab pos="840105" algn="l"/>
                <a:tab pos="1345883" algn="l"/>
                <a:tab pos="1766411" algn="l"/>
                <a:tab pos="2092166" algn="l"/>
                <a:tab pos="2513647" algn="l"/>
              </a:tabLst>
            </a:pPr>
            <a:r>
              <a:rPr sz="1500" kern="0" spc="-8" dirty="0">
                <a:solidFill>
                  <a:sysClr val="windowText" lastClr="000000"/>
                </a:solidFill>
                <a:latin typeface="Times New Roman"/>
                <a:cs typeface="Times New Roman"/>
              </a:rPr>
              <a:t>increases</a:t>
            </a:r>
            <a:r>
              <a:rPr sz="1500" kern="0" dirty="0">
                <a:solidFill>
                  <a:sysClr val="windowText" lastClr="000000"/>
                </a:solidFill>
                <a:latin typeface="Times New Roman"/>
                <a:cs typeface="Times New Roman"/>
              </a:rPr>
              <a:t>	</a:t>
            </a:r>
            <a:r>
              <a:rPr sz="1500" kern="0" spc="-15" dirty="0">
                <a:solidFill>
                  <a:sysClr val="windowText" lastClr="000000"/>
                </a:solidFill>
                <a:latin typeface="Times New Roman"/>
                <a:cs typeface="Times New Roman"/>
              </a:rPr>
              <a:t>from</a:t>
            </a:r>
            <a:r>
              <a:rPr sz="1500" kern="0" dirty="0">
                <a:solidFill>
                  <a:sysClr val="windowText" lastClr="000000"/>
                </a:solidFill>
                <a:latin typeface="Times New Roman"/>
                <a:cs typeface="Times New Roman"/>
              </a:rPr>
              <a:t>	</a:t>
            </a:r>
            <a:r>
              <a:rPr sz="1500" kern="0" spc="-19" dirty="0">
                <a:solidFill>
                  <a:sysClr val="windowText" lastClr="000000"/>
                </a:solidFill>
                <a:latin typeface="Times New Roman"/>
                <a:cs typeface="Times New Roman"/>
              </a:rPr>
              <a:t>580</a:t>
            </a:r>
            <a:r>
              <a:rPr sz="1500" kern="0" dirty="0">
                <a:solidFill>
                  <a:sysClr val="windowText" lastClr="000000"/>
                </a:solidFill>
                <a:latin typeface="Times New Roman"/>
                <a:cs typeface="Times New Roman"/>
              </a:rPr>
              <a:t>	</a:t>
            </a:r>
            <a:r>
              <a:rPr sz="1500" kern="0" spc="-38" dirty="0">
                <a:solidFill>
                  <a:sysClr val="windowText" lastClr="000000"/>
                </a:solidFill>
                <a:latin typeface="Times New Roman"/>
                <a:cs typeface="Times New Roman"/>
              </a:rPr>
              <a:t>→</a:t>
            </a:r>
            <a:r>
              <a:rPr sz="1500" kern="0" dirty="0">
                <a:solidFill>
                  <a:sysClr val="windowText" lastClr="000000"/>
                </a:solidFill>
                <a:latin typeface="Times New Roman"/>
                <a:cs typeface="Times New Roman"/>
              </a:rPr>
              <a:t>	</a:t>
            </a:r>
            <a:r>
              <a:rPr sz="1500" kern="0" spc="-19" dirty="0">
                <a:solidFill>
                  <a:sysClr val="windowText" lastClr="000000"/>
                </a:solidFill>
                <a:latin typeface="Times New Roman"/>
                <a:cs typeface="Times New Roman"/>
              </a:rPr>
              <a:t>941</a:t>
            </a:r>
            <a:r>
              <a:rPr sz="1500" kern="0"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tokens</a:t>
            </a:r>
            <a:endParaRPr sz="1500" kern="0">
              <a:solidFill>
                <a:sysClr val="windowText" lastClr="000000"/>
              </a:solidFill>
              <a:latin typeface="Times New Roman"/>
              <a:cs typeface="Times New Roman"/>
            </a:endParaRPr>
          </a:p>
        </p:txBody>
      </p:sp>
      <p:grpSp>
        <p:nvGrpSpPr>
          <p:cNvPr id="5" name="object 5"/>
          <p:cNvGrpSpPr/>
          <p:nvPr/>
        </p:nvGrpSpPr>
        <p:grpSpPr>
          <a:xfrm>
            <a:off x="2285734" y="2664972"/>
            <a:ext cx="4792504" cy="2452211"/>
            <a:chOff x="3072447" y="3593719"/>
            <a:chExt cx="6390005" cy="3269615"/>
          </a:xfrm>
        </p:grpSpPr>
        <p:pic>
          <p:nvPicPr>
            <p:cNvPr id="6" name="object 6"/>
            <p:cNvPicPr/>
            <p:nvPr/>
          </p:nvPicPr>
          <p:blipFill>
            <a:blip r:embed="rId2" cstate="print"/>
            <a:stretch>
              <a:fillRect/>
            </a:stretch>
          </p:blipFill>
          <p:spPr>
            <a:xfrm>
              <a:off x="3168715" y="3702922"/>
              <a:ext cx="6167257" cy="3007723"/>
            </a:xfrm>
            <a:prstGeom prst="rect">
              <a:avLst/>
            </a:prstGeom>
          </p:spPr>
        </p:pic>
        <p:sp>
          <p:nvSpPr>
            <p:cNvPr id="7" name="object 7"/>
            <p:cNvSpPr/>
            <p:nvPr/>
          </p:nvSpPr>
          <p:spPr>
            <a:xfrm>
              <a:off x="3077210" y="3598481"/>
              <a:ext cx="6380480" cy="3260090"/>
            </a:xfrm>
            <a:custGeom>
              <a:avLst/>
              <a:gdLst/>
              <a:ahLst/>
              <a:cxnLst/>
              <a:rect l="l" t="t" r="r" b="b"/>
              <a:pathLst>
                <a:path w="6380480" h="3260090">
                  <a:moveTo>
                    <a:pt x="6380480" y="3259518"/>
                  </a:moveTo>
                  <a:lnTo>
                    <a:pt x="6380480" y="0"/>
                  </a:lnTo>
                  <a:lnTo>
                    <a:pt x="0" y="0"/>
                  </a:lnTo>
                  <a:lnTo>
                    <a:pt x="0" y="3259518"/>
                  </a:lnTo>
                </a:path>
              </a:pathLst>
            </a:custGeom>
            <a:ln w="9525">
              <a:solidFill>
                <a:srgbClr val="155F82"/>
              </a:solidFill>
            </a:ln>
          </p:spPr>
          <p:txBody>
            <a:bodyPr wrap="square" lIns="0" tIns="0" rIns="0" bIns="0" rtlCol="0"/>
            <a:lstStyle/>
            <a:p>
              <a:pPr defTabSz="685800"/>
              <a:endParaRPr sz="1350" kern="0">
                <a:solidFill>
                  <a:sysClr val="windowText" lastClr="000000"/>
                </a:solidFill>
              </a:endParaRPr>
            </a:p>
          </p:txBody>
        </p:sp>
        <p:pic>
          <p:nvPicPr>
            <p:cNvPr id="8" name="object 8"/>
            <p:cNvPicPr/>
            <p:nvPr/>
          </p:nvPicPr>
          <p:blipFill>
            <a:blip r:embed="rId3" cstate="print"/>
            <a:stretch>
              <a:fillRect/>
            </a:stretch>
          </p:blipFill>
          <p:spPr>
            <a:xfrm>
              <a:off x="7917180" y="6103620"/>
              <a:ext cx="505205" cy="279654"/>
            </a:xfrm>
            <a:prstGeom prst="rect">
              <a:avLst/>
            </a:prstGeom>
          </p:spPr>
        </p:pic>
        <p:pic>
          <p:nvPicPr>
            <p:cNvPr id="9" name="object 9"/>
            <p:cNvPicPr/>
            <p:nvPr/>
          </p:nvPicPr>
          <p:blipFill>
            <a:blip r:embed="rId4" cstate="print"/>
            <a:stretch>
              <a:fillRect/>
            </a:stretch>
          </p:blipFill>
          <p:spPr>
            <a:xfrm>
              <a:off x="7863839" y="6441946"/>
              <a:ext cx="572261" cy="304038"/>
            </a:xfrm>
            <a:prstGeom prst="rect">
              <a:avLst/>
            </a:prstGeom>
          </p:spPr>
        </p:pic>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4" y="262890"/>
            <a:ext cx="4186952" cy="379431"/>
          </a:xfrm>
          <a:prstGeom prst="rect">
            <a:avLst/>
          </a:prstGeom>
        </p:spPr>
        <p:txBody>
          <a:bodyPr vert="horz" wrap="square" lIns="0" tIns="10001" rIns="0" bIns="0" rtlCol="0">
            <a:spAutoFit/>
          </a:bodyPr>
          <a:lstStyle/>
          <a:p>
            <a:pPr marL="9525">
              <a:spcBef>
                <a:spcPts val="79"/>
              </a:spcBef>
            </a:pPr>
            <a:r>
              <a:rPr dirty="0"/>
              <a:t>Experimental</a:t>
            </a:r>
            <a:r>
              <a:rPr spc="-19" dirty="0"/>
              <a:t> </a:t>
            </a:r>
            <a:r>
              <a:rPr spc="-8" dirty="0"/>
              <a:t>Results</a:t>
            </a:r>
          </a:p>
        </p:txBody>
      </p:sp>
      <p:sp>
        <p:nvSpPr>
          <p:cNvPr id="3" name="object 3"/>
          <p:cNvSpPr txBox="1"/>
          <p:nvPr/>
        </p:nvSpPr>
        <p:spPr>
          <a:xfrm>
            <a:off x="881100" y="884110"/>
            <a:ext cx="5334000" cy="1228381"/>
          </a:xfrm>
          <a:prstGeom prst="rect">
            <a:avLst/>
          </a:prstGeom>
        </p:spPr>
        <p:txBody>
          <a:bodyPr vert="horz" wrap="square" lIns="0" tIns="10001" rIns="0" bIns="0" rtlCol="0">
            <a:spAutoFit/>
          </a:bodyPr>
          <a:lstStyle/>
          <a:p>
            <a:pPr marL="395764" indent="-386238" defTabSz="685800">
              <a:spcBef>
                <a:spcPts val="79"/>
              </a:spcBef>
              <a:buFont typeface="Arial MT"/>
              <a:buChar char="•"/>
              <a:tabLst>
                <a:tab pos="395764" algn="l"/>
              </a:tabLst>
            </a:pPr>
            <a:r>
              <a:rPr sz="1500" b="1" kern="0" dirty="0">
                <a:solidFill>
                  <a:sysClr val="windowText" lastClr="000000"/>
                </a:solidFill>
                <a:latin typeface="Times New Roman"/>
                <a:cs typeface="Times New Roman"/>
              </a:rPr>
              <a:t>Synergy</a:t>
            </a:r>
            <a:r>
              <a:rPr sz="1500" b="1" kern="0" spc="-8" dirty="0">
                <a:solidFill>
                  <a:sysClr val="windowText" lastClr="000000"/>
                </a:solidFill>
                <a:latin typeface="Times New Roman"/>
                <a:cs typeface="Times New Roman"/>
              </a:rPr>
              <a:t> </a:t>
            </a:r>
            <a:r>
              <a:rPr sz="1500" b="1" kern="0" dirty="0">
                <a:solidFill>
                  <a:sysClr val="windowText" lastClr="000000"/>
                </a:solidFill>
                <a:latin typeface="Times New Roman"/>
                <a:cs typeface="Times New Roman"/>
              </a:rPr>
              <a:t>with </a:t>
            </a:r>
            <a:r>
              <a:rPr sz="1500" b="1" kern="0" spc="-8" dirty="0">
                <a:solidFill>
                  <a:sysClr val="windowText" lastClr="000000"/>
                </a:solidFill>
                <a:latin typeface="Times New Roman"/>
                <a:cs typeface="Times New Roman"/>
              </a:rPr>
              <a:t>Best-of-</a:t>
            </a:r>
            <a:r>
              <a:rPr sz="1500" b="1" kern="0" dirty="0">
                <a:solidFill>
                  <a:sysClr val="windowText" lastClr="000000"/>
                </a:solidFill>
                <a:latin typeface="Times New Roman"/>
                <a:cs typeface="Times New Roman"/>
              </a:rPr>
              <a:t>N</a:t>
            </a:r>
            <a:r>
              <a:rPr sz="1500" b="1" kern="0" spc="-11" dirty="0">
                <a:solidFill>
                  <a:sysClr val="windowText" lastClr="000000"/>
                </a:solidFill>
                <a:latin typeface="Times New Roman"/>
                <a:cs typeface="Times New Roman"/>
              </a:rPr>
              <a:t> </a:t>
            </a:r>
            <a:r>
              <a:rPr sz="1500" b="1" kern="0" spc="-8" dirty="0">
                <a:solidFill>
                  <a:sysClr val="windowText" lastClr="000000"/>
                </a:solidFill>
                <a:latin typeface="Times New Roman"/>
                <a:cs typeface="Times New Roman"/>
              </a:rPr>
              <a:t>Sampling:</a:t>
            </a:r>
            <a:endParaRPr sz="1500" kern="0">
              <a:solidFill>
                <a:sysClr val="windowText" lastClr="000000"/>
              </a:solidFill>
              <a:latin typeface="Times New Roman"/>
              <a:cs typeface="Times New Roman"/>
            </a:endParaRPr>
          </a:p>
          <a:p>
            <a:pPr defTabSz="685800">
              <a:spcBef>
                <a:spcPts val="904"/>
              </a:spcBef>
              <a:buFont typeface="Arial MT"/>
              <a:buChar char="•"/>
            </a:pPr>
            <a:endParaRPr sz="1500" kern="0">
              <a:solidFill>
                <a:sysClr val="windowText" lastClr="000000"/>
              </a:solidFill>
              <a:latin typeface="Times New Roman"/>
              <a:cs typeface="Times New Roman"/>
            </a:endParaRPr>
          </a:p>
          <a:p>
            <a:pPr marL="974884" lvl="1" indent="-386238" defTabSz="685800">
              <a:buFont typeface="Arial MT"/>
              <a:buChar char="•"/>
              <a:tabLst>
                <a:tab pos="974884" algn="l"/>
              </a:tabLst>
            </a:pPr>
            <a:r>
              <a:rPr sz="1500" kern="0" dirty="0">
                <a:solidFill>
                  <a:sysClr val="windowText" lastClr="000000"/>
                </a:solidFill>
                <a:latin typeface="Times New Roman"/>
                <a:cs typeface="Times New Roman"/>
              </a:rPr>
              <a:t>TIP</a:t>
            </a:r>
            <a:r>
              <a:rPr sz="1500" kern="0" spc="-64"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a:t>
            </a:r>
            <a:r>
              <a:rPr sz="1500" kern="0" spc="4"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Self-</a:t>
            </a:r>
            <a:r>
              <a:rPr sz="1500" kern="0" dirty="0">
                <a:solidFill>
                  <a:sysClr val="windowText" lastClr="000000"/>
                </a:solidFill>
                <a:latin typeface="Times New Roman"/>
                <a:cs typeface="Times New Roman"/>
              </a:rPr>
              <a:t>Consistency:</a:t>
            </a:r>
            <a:r>
              <a:rPr sz="1500" kern="0" spc="-26"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a:t>
            </a:r>
            <a:r>
              <a:rPr sz="1500" b="1" kern="0" dirty="0">
                <a:solidFill>
                  <a:sysClr val="windowText" lastClr="000000"/>
                </a:solidFill>
                <a:latin typeface="Times New Roman"/>
                <a:cs typeface="Times New Roman"/>
              </a:rPr>
              <a:t>5.7%</a:t>
            </a:r>
            <a:r>
              <a:rPr sz="1500" b="1" kern="0" spc="-23"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accuracy</a:t>
            </a:r>
            <a:r>
              <a:rPr sz="1500" kern="0" spc="-8"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on</a:t>
            </a:r>
            <a:r>
              <a:rPr sz="1500" kern="0" spc="-90" dirty="0">
                <a:solidFill>
                  <a:sysClr val="windowText" lastClr="000000"/>
                </a:solidFill>
                <a:latin typeface="Times New Roman"/>
                <a:cs typeface="Times New Roman"/>
              </a:rPr>
              <a:t> </a:t>
            </a:r>
            <a:r>
              <a:rPr sz="1500" kern="0" spc="-8" dirty="0">
                <a:solidFill>
                  <a:sysClr val="windowText" lastClr="000000"/>
                </a:solidFill>
                <a:latin typeface="Times New Roman"/>
                <a:cs typeface="Times New Roman"/>
              </a:rPr>
              <a:t>AIME2024.</a:t>
            </a:r>
            <a:endParaRPr sz="1500" kern="0">
              <a:solidFill>
                <a:sysClr val="windowText" lastClr="000000"/>
              </a:solidFill>
              <a:latin typeface="Times New Roman"/>
              <a:cs typeface="Times New Roman"/>
            </a:endParaRPr>
          </a:p>
          <a:p>
            <a:pPr marL="974884" lvl="1" indent="-386238" defTabSz="685800">
              <a:spcBef>
                <a:spcPts val="1444"/>
              </a:spcBef>
              <a:buFont typeface="Arial MT"/>
              <a:buChar char="•"/>
              <a:tabLst>
                <a:tab pos="974884" algn="l"/>
              </a:tabLst>
            </a:pPr>
            <a:r>
              <a:rPr sz="1500" kern="0" dirty="0">
                <a:solidFill>
                  <a:sysClr val="windowText" lastClr="000000"/>
                </a:solidFill>
                <a:latin typeface="Times New Roman"/>
                <a:cs typeface="Times New Roman"/>
              </a:rPr>
              <a:t>TIP</a:t>
            </a:r>
            <a:r>
              <a:rPr sz="1500" kern="0" spc="-71"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 Laconic</a:t>
            </a:r>
            <a:r>
              <a:rPr sz="1500" kern="0" spc="-19"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Decoding:</a:t>
            </a:r>
            <a:r>
              <a:rPr sz="1500" kern="0" spc="-41"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↓Underthinking</a:t>
            </a:r>
            <a:r>
              <a:rPr sz="1500" kern="0" spc="-26"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score</a:t>
            </a:r>
            <a:r>
              <a:rPr sz="1500" kern="0" spc="-19" dirty="0">
                <a:solidFill>
                  <a:sysClr val="windowText" lastClr="000000"/>
                </a:solidFill>
                <a:latin typeface="Times New Roman"/>
                <a:cs typeface="Times New Roman"/>
              </a:rPr>
              <a:t> </a:t>
            </a:r>
            <a:r>
              <a:rPr sz="1500" kern="0" dirty="0">
                <a:solidFill>
                  <a:sysClr val="windowText" lastClr="000000"/>
                </a:solidFill>
                <a:latin typeface="Times New Roman"/>
                <a:cs typeface="Times New Roman"/>
              </a:rPr>
              <a:t>by</a:t>
            </a:r>
            <a:r>
              <a:rPr sz="1500" kern="0" spc="-11" dirty="0">
                <a:solidFill>
                  <a:sysClr val="windowText" lastClr="000000"/>
                </a:solidFill>
                <a:latin typeface="Times New Roman"/>
                <a:cs typeface="Times New Roman"/>
              </a:rPr>
              <a:t> </a:t>
            </a:r>
            <a:r>
              <a:rPr sz="1500" b="1" kern="0" spc="-15" dirty="0">
                <a:solidFill>
                  <a:sysClr val="windowText" lastClr="000000"/>
                </a:solidFill>
                <a:latin typeface="Times New Roman"/>
                <a:cs typeface="Times New Roman"/>
              </a:rPr>
              <a:t>18%</a:t>
            </a:r>
            <a:r>
              <a:rPr sz="1500" kern="0" spc="-15" dirty="0">
                <a:solidFill>
                  <a:sysClr val="windowText" lastClr="000000"/>
                </a:solidFill>
                <a:latin typeface="Times New Roman"/>
                <a:cs typeface="Times New Roman"/>
              </a:rPr>
              <a:t>.</a:t>
            </a:r>
            <a:endParaRPr sz="1500" kern="0">
              <a:solidFill>
                <a:sysClr val="windowText" lastClr="000000"/>
              </a:solidFill>
              <a:latin typeface="Times New Roman"/>
              <a:cs typeface="Times New Roman"/>
            </a:endParaRPr>
          </a:p>
        </p:txBody>
      </p:sp>
      <p:grpSp>
        <p:nvGrpSpPr>
          <p:cNvPr id="4" name="object 4"/>
          <p:cNvGrpSpPr/>
          <p:nvPr/>
        </p:nvGrpSpPr>
        <p:grpSpPr>
          <a:xfrm>
            <a:off x="2240995" y="2244595"/>
            <a:ext cx="4505801" cy="2764631"/>
            <a:chOff x="2987992" y="2992793"/>
            <a:chExt cx="6007735" cy="3686175"/>
          </a:xfrm>
        </p:grpSpPr>
        <p:pic>
          <p:nvPicPr>
            <p:cNvPr id="5" name="object 5"/>
            <p:cNvPicPr/>
            <p:nvPr/>
          </p:nvPicPr>
          <p:blipFill>
            <a:blip r:embed="rId2" cstate="print"/>
            <a:stretch>
              <a:fillRect/>
            </a:stretch>
          </p:blipFill>
          <p:spPr>
            <a:xfrm>
              <a:off x="3088717" y="3002318"/>
              <a:ext cx="5687964" cy="3554414"/>
            </a:xfrm>
            <a:prstGeom prst="rect">
              <a:avLst/>
            </a:prstGeom>
          </p:spPr>
        </p:pic>
        <p:sp>
          <p:nvSpPr>
            <p:cNvPr id="6" name="object 6"/>
            <p:cNvSpPr/>
            <p:nvPr/>
          </p:nvSpPr>
          <p:spPr>
            <a:xfrm>
              <a:off x="2992754" y="2997555"/>
              <a:ext cx="5998210" cy="3676650"/>
            </a:xfrm>
            <a:custGeom>
              <a:avLst/>
              <a:gdLst/>
              <a:ahLst/>
              <a:cxnLst/>
              <a:rect l="l" t="t" r="r" b="b"/>
              <a:pathLst>
                <a:path w="5998209" h="3676650">
                  <a:moveTo>
                    <a:pt x="0" y="3676523"/>
                  </a:moveTo>
                  <a:lnTo>
                    <a:pt x="5997829" y="3676523"/>
                  </a:lnTo>
                  <a:lnTo>
                    <a:pt x="5997829" y="0"/>
                  </a:lnTo>
                  <a:lnTo>
                    <a:pt x="0" y="0"/>
                  </a:lnTo>
                  <a:lnTo>
                    <a:pt x="0" y="3676523"/>
                  </a:lnTo>
                  <a:close/>
                </a:path>
              </a:pathLst>
            </a:custGeom>
            <a:ln w="9525">
              <a:solidFill>
                <a:srgbClr val="155F82"/>
              </a:solidFill>
            </a:ln>
          </p:spPr>
          <p:txBody>
            <a:bodyPr wrap="square" lIns="0" tIns="0" rIns="0" bIns="0" rtlCol="0"/>
            <a:lstStyle/>
            <a:p>
              <a:pPr defTabSz="685800"/>
              <a:endParaRPr sz="1350" kern="0">
                <a:solidFill>
                  <a:sysClr val="windowText" lastClr="000000"/>
                </a:solidFill>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4" y="262890"/>
            <a:ext cx="4186952" cy="379431"/>
          </a:xfrm>
          <a:prstGeom prst="rect">
            <a:avLst/>
          </a:prstGeom>
        </p:spPr>
        <p:txBody>
          <a:bodyPr vert="horz" wrap="square" lIns="0" tIns="10001" rIns="0" bIns="0" rtlCol="0">
            <a:spAutoFit/>
          </a:bodyPr>
          <a:lstStyle/>
          <a:p>
            <a:pPr marL="9525">
              <a:spcBef>
                <a:spcPts val="79"/>
              </a:spcBef>
            </a:pPr>
            <a:r>
              <a:rPr dirty="0"/>
              <a:t>Conclusion</a:t>
            </a:r>
            <a:r>
              <a:rPr spc="-49" dirty="0"/>
              <a:t> </a:t>
            </a:r>
            <a:r>
              <a:rPr dirty="0"/>
              <a:t>&amp;</a:t>
            </a:r>
            <a:r>
              <a:rPr spc="-41" dirty="0"/>
              <a:t> </a:t>
            </a:r>
            <a:r>
              <a:rPr dirty="0"/>
              <a:t>Future</a:t>
            </a:r>
            <a:r>
              <a:rPr spc="-90" dirty="0"/>
              <a:t> </a:t>
            </a:r>
            <a:r>
              <a:rPr spc="-15" dirty="0"/>
              <a:t>Work</a:t>
            </a:r>
          </a:p>
        </p:txBody>
      </p:sp>
      <p:sp>
        <p:nvSpPr>
          <p:cNvPr id="3" name="object 3"/>
          <p:cNvSpPr txBox="1">
            <a:spLocks noGrp="1"/>
          </p:cNvSpPr>
          <p:nvPr>
            <p:ph type="body" idx="1"/>
          </p:nvPr>
        </p:nvSpPr>
        <p:spPr>
          <a:xfrm>
            <a:off x="660825" y="705730"/>
            <a:ext cx="5835730" cy="3890168"/>
          </a:xfrm>
          <a:prstGeom prst="rect">
            <a:avLst/>
          </a:prstGeom>
        </p:spPr>
        <p:txBody>
          <a:bodyPr vert="horz" wrap="square" lIns="0" tIns="9525" rIns="0" bIns="0" rtlCol="0">
            <a:spAutoFit/>
          </a:bodyPr>
          <a:lstStyle/>
          <a:p>
            <a:pPr marL="395764" indent="-386238">
              <a:spcBef>
                <a:spcPts val="75"/>
              </a:spcBef>
              <a:buFont typeface="Arial MT"/>
              <a:buChar char="•"/>
              <a:tabLst>
                <a:tab pos="395764" algn="l"/>
              </a:tabLst>
            </a:pPr>
            <a:r>
              <a:rPr spc="-8" dirty="0"/>
              <a:t>Conclusion:</a:t>
            </a:r>
          </a:p>
          <a:p>
            <a:pPr marL="974884" lvl="1" indent="-386238">
              <a:spcBef>
                <a:spcPts val="1436"/>
              </a:spcBef>
              <a:buFont typeface="Arial MT"/>
              <a:buChar char="•"/>
              <a:tabLst>
                <a:tab pos="974884" algn="l"/>
              </a:tabLst>
            </a:pPr>
            <a:r>
              <a:rPr dirty="0">
                <a:latin typeface="Times New Roman"/>
                <a:cs typeface="Times New Roman"/>
              </a:rPr>
              <a:t>Underthinking</a:t>
            </a:r>
            <a:r>
              <a:rPr spc="-19" dirty="0">
                <a:latin typeface="Times New Roman"/>
                <a:cs typeface="Times New Roman"/>
              </a:rPr>
              <a:t> </a:t>
            </a:r>
            <a:r>
              <a:rPr dirty="0">
                <a:latin typeface="Times New Roman"/>
                <a:cs typeface="Times New Roman"/>
              </a:rPr>
              <a:t>limits</a:t>
            </a:r>
            <a:r>
              <a:rPr spc="-15" dirty="0">
                <a:latin typeface="Times New Roman"/>
                <a:cs typeface="Times New Roman"/>
              </a:rPr>
              <a:t> </a:t>
            </a:r>
            <a:r>
              <a:rPr spc="-8" dirty="0">
                <a:latin typeface="Times New Roman"/>
                <a:cs typeface="Times New Roman"/>
              </a:rPr>
              <a:t>o1-</a:t>
            </a:r>
            <a:r>
              <a:rPr dirty="0">
                <a:latin typeface="Times New Roman"/>
                <a:cs typeface="Times New Roman"/>
              </a:rPr>
              <a:t>like</a:t>
            </a:r>
            <a:r>
              <a:rPr spc="-23" dirty="0">
                <a:latin typeface="Times New Roman"/>
                <a:cs typeface="Times New Roman"/>
              </a:rPr>
              <a:t> </a:t>
            </a:r>
            <a:r>
              <a:rPr dirty="0">
                <a:latin typeface="Times New Roman"/>
                <a:cs typeface="Times New Roman"/>
              </a:rPr>
              <a:t>LLMs in</a:t>
            </a:r>
            <a:r>
              <a:rPr spc="-4" dirty="0">
                <a:latin typeface="Times New Roman"/>
                <a:cs typeface="Times New Roman"/>
              </a:rPr>
              <a:t> </a:t>
            </a:r>
            <a:r>
              <a:rPr dirty="0">
                <a:latin typeface="Times New Roman"/>
                <a:cs typeface="Times New Roman"/>
              </a:rPr>
              <a:t>complex</a:t>
            </a:r>
            <a:r>
              <a:rPr spc="-4" dirty="0">
                <a:latin typeface="Times New Roman"/>
                <a:cs typeface="Times New Roman"/>
              </a:rPr>
              <a:t> </a:t>
            </a:r>
            <a:r>
              <a:rPr spc="-8" dirty="0">
                <a:latin typeface="Times New Roman"/>
                <a:cs typeface="Times New Roman"/>
              </a:rPr>
              <a:t>reasoning.</a:t>
            </a:r>
            <a:endParaRPr>
              <a:latin typeface="Times New Roman"/>
              <a:cs typeface="Times New Roman"/>
            </a:endParaRPr>
          </a:p>
          <a:p>
            <a:pPr marL="974884" lvl="1" indent="-386238">
              <a:spcBef>
                <a:spcPts val="1744"/>
              </a:spcBef>
              <a:buFont typeface="Arial MT"/>
              <a:buChar char="•"/>
              <a:tabLst>
                <a:tab pos="974884" algn="l"/>
              </a:tabLst>
            </a:pPr>
            <a:r>
              <a:rPr dirty="0">
                <a:latin typeface="Times New Roman"/>
                <a:cs typeface="Times New Roman"/>
              </a:rPr>
              <a:t>TIP</a:t>
            </a:r>
            <a:r>
              <a:rPr spc="-71" dirty="0">
                <a:latin typeface="Times New Roman"/>
                <a:cs typeface="Times New Roman"/>
              </a:rPr>
              <a:t> </a:t>
            </a:r>
            <a:r>
              <a:rPr dirty="0">
                <a:latin typeface="Times New Roman"/>
                <a:cs typeface="Times New Roman"/>
              </a:rPr>
              <a:t>improves</a:t>
            </a:r>
            <a:r>
              <a:rPr spc="-8" dirty="0">
                <a:latin typeface="Times New Roman"/>
                <a:cs typeface="Times New Roman"/>
              </a:rPr>
              <a:t> </a:t>
            </a:r>
            <a:r>
              <a:rPr dirty="0">
                <a:latin typeface="Times New Roman"/>
                <a:cs typeface="Times New Roman"/>
              </a:rPr>
              <a:t>accuracy</a:t>
            </a:r>
            <a:r>
              <a:rPr spc="-15" dirty="0">
                <a:latin typeface="Times New Roman"/>
                <a:cs typeface="Times New Roman"/>
              </a:rPr>
              <a:t> </a:t>
            </a:r>
            <a:r>
              <a:rPr dirty="0">
                <a:latin typeface="Times New Roman"/>
                <a:cs typeface="Times New Roman"/>
              </a:rPr>
              <a:t>by</a:t>
            </a:r>
            <a:r>
              <a:rPr spc="-4" dirty="0">
                <a:latin typeface="Times New Roman"/>
                <a:cs typeface="Times New Roman"/>
              </a:rPr>
              <a:t> </a:t>
            </a:r>
            <a:r>
              <a:rPr b="1" dirty="0">
                <a:latin typeface="Times New Roman"/>
                <a:cs typeface="Times New Roman"/>
              </a:rPr>
              <a:t>encouraging</a:t>
            </a:r>
            <a:r>
              <a:rPr b="1" spc="-11" dirty="0">
                <a:latin typeface="Times New Roman"/>
                <a:cs typeface="Times New Roman"/>
              </a:rPr>
              <a:t> </a:t>
            </a:r>
            <a:r>
              <a:rPr b="1" dirty="0">
                <a:latin typeface="Times New Roman"/>
                <a:cs typeface="Times New Roman"/>
              </a:rPr>
              <a:t>deep</a:t>
            </a:r>
            <a:r>
              <a:rPr b="1" spc="-4" dirty="0">
                <a:latin typeface="Times New Roman"/>
                <a:cs typeface="Times New Roman"/>
              </a:rPr>
              <a:t> </a:t>
            </a:r>
            <a:r>
              <a:rPr b="1" dirty="0">
                <a:latin typeface="Times New Roman"/>
                <a:cs typeface="Times New Roman"/>
              </a:rPr>
              <a:t>exploration</a:t>
            </a:r>
            <a:r>
              <a:rPr b="1" spc="-19" dirty="0">
                <a:latin typeface="Times New Roman"/>
                <a:cs typeface="Times New Roman"/>
              </a:rPr>
              <a:t> </a:t>
            </a:r>
            <a:r>
              <a:rPr dirty="0">
                <a:latin typeface="Times New Roman"/>
                <a:cs typeface="Times New Roman"/>
              </a:rPr>
              <a:t>of</a:t>
            </a:r>
            <a:r>
              <a:rPr spc="-4" dirty="0">
                <a:latin typeface="Times New Roman"/>
                <a:cs typeface="Times New Roman"/>
              </a:rPr>
              <a:t> </a:t>
            </a:r>
            <a:r>
              <a:rPr dirty="0">
                <a:latin typeface="Times New Roman"/>
                <a:cs typeface="Times New Roman"/>
              </a:rPr>
              <a:t>single</a:t>
            </a:r>
            <a:r>
              <a:rPr spc="-19" dirty="0">
                <a:latin typeface="Times New Roman"/>
                <a:cs typeface="Times New Roman"/>
              </a:rPr>
              <a:t> </a:t>
            </a:r>
            <a:r>
              <a:rPr spc="-8" dirty="0">
                <a:latin typeface="Times New Roman"/>
                <a:cs typeface="Times New Roman"/>
              </a:rPr>
              <a:t>paths.</a:t>
            </a:r>
            <a:endParaRPr>
              <a:latin typeface="Times New Roman"/>
              <a:cs typeface="Times New Roman"/>
            </a:endParaRPr>
          </a:p>
          <a:p>
            <a:pPr lvl="1">
              <a:spcBef>
                <a:spcPts val="225"/>
              </a:spcBef>
              <a:buFont typeface="Arial MT"/>
              <a:buChar char="•"/>
            </a:pPr>
            <a:endParaRPr>
              <a:latin typeface="Times New Roman"/>
              <a:cs typeface="Times New Roman"/>
            </a:endParaRPr>
          </a:p>
          <a:p>
            <a:pPr marL="395764" indent="-386238">
              <a:buFont typeface="Arial MT"/>
              <a:buChar char="•"/>
              <a:tabLst>
                <a:tab pos="395764" algn="l"/>
              </a:tabLst>
            </a:pPr>
            <a:r>
              <a:rPr dirty="0"/>
              <a:t>Future</a:t>
            </a:r>
            <a:r>
              <a:rPr spc="-45" dirty="0"/>
              <a:t> </a:t>
            </a:r>
            <a:r>
              <a:rPr spc="-8" dirty="0"/>
              <a:t>Directions:</a:t>
            </a:r>
          </a:p>
          <a:p>
            <a:pPr marL="974884" lvl="1" indent="-386238">
              <a:spcBef>
                <a:spcPts val="1267"/>
              </a:spcBef>
              <a:buFont typeface="Arial MT"/>
              <a:buChar char="•"/>
              <a:tabLst>
                <a:tab pos="974884" algn="l"/>
              </a:tabLst>
            </a:pPr>
            <a:r>
              <a:rPr dirty="0">
                <a:latin typeface="Times New Roman"/>
                <a:cs typeface="Times New Roman"/>
              </a:rPr>
              <a:t>Adaptive</a:t>
            </a:r>
            <a:r>
              <a:rPr spc="-23" dirty="0">
                <a:latin typeface="Times New Roman"/>
                <a:cs typeface="Times New Roman"/>
              </a:rPr>
              <a:t> </a:t>
            </a:r>
            <a:r>
              <a:rPr dirty="0">
                <a:latin typeface="Times New Roman"/>
                <a:cs typeface="Times New Roman"/>
              </a:rPr>
              <a:t>penalty</a:t>
            </a:r>
            <a:r>
              <a:rPr spc="-23" dirty="0">
                <a:latin typeface="Times New Roman"/>
                <a:cs typeface="Times New Roman"/>
              </a:rPr>
              <a:t> </a:t>
            </a:r>
            <a:r>
              <a:rPr dirty="0">
                <a:latin typeface="Times New Roman"/>
                <a:cs typeface="Times New Roman"/>
              </a:rPr>
              <a:t>parameters</a:t>
            </a:r>
            <a:r>
              <a:rPr spc="-19" dirty="0">
                <a:latin typeface="Times New Roman"/>
                <a:cs typeface="Times New Roman"/>
              </a:rPr>
              <a:t> </a:t>
            </a:r>
            <a:r>
              <a:rPr dirty="0">
                <a:latin typeface="Times New Roman"/>
                <a:cs typeface="Times New Roman"/>
              </a:rPr>
              <a:t>based</a:t>
            </a:r>
            <a:r>
              <a:rPr spc="-15" dirty="0">
                <a:latin typeface="Times New Roman"/>
                <a:cs typeface="Times New Roman"/>
              </a:rPr>
              <a:t> </a:t>
            </a:r>
            <a:r>
              <a:rPr dirty="0">
                <a:latin typeface="Times New Roman"/>
                <a:cs typeface="Times New Roman"/>
              </a:rPr>
              <a:t>on</a:t>
            </a:r>
            <a:r>
              <a:rPr spc="-8" dirty="0">
                <a:latin typeface="Times New Roman"/>
                <a:cs typeface="Times New Roman"/>
              </a:rPr>
              <a:t> </a:t>
            </a:r>
            <a:r>
              <a:rPr dirty="0">
                <a:latin typeface="Times New Roman"/>
                <a:cs typeface="Times New Roman"/>
              </a:rPr>
              <a:t>problem</a:t>
            </a:r>
            <a:r>
              <a:rPr spc="-15" dirty="0">
                <a:latin typeface="Times New Roman"/>
                <a:cs typeface="Times New Roman"/>
              </a:rPr>
              <a:t> </a:t>
            </a:r>
            <a:r>
              <a:rPr spc="-8" dirty="0">
                <a:latin typeface="Times New Roman"/>
                <a:cs typeface="Times New Roman"/>
              </a:rPr>
              <a:t>difficulty.</a:t>
            </a:r>
            <a:endParaRPr>
              <a:latin typeface="Times New Roman"/>
              <a:cs typeface="Times New Roman"/>
            </a:endParaRPr>
          </a:p>
          <a:p>
            <a:pPr marL="974884" lvl="1" indent="-386238">
              <a:spcBef>
                <a:spcPts val="1916"/>
              </a:spcBef>
              <a:buFont typeface="Arial MT"/>
              <a:buChar char="•"/>
              <a:tabLst>
                <a:tab pos="974884" algn="l"/>
              </a:tabLst>
            </a:pPr>
            <a:r>
              <a:rPr dirty="0">
                <a:latin typeface="Times New Roman"/>
                <a:cs typeface="Times New Roman"/>
              </a:rPr>
              <a:t>Integration</a:t>
            </a:r>
            <a:r>
              <a:rPr spc="-38" dirty="0">
                <a:latin typeface="Times New Roman"/>
                <a:cs typeface="Times New Roman"/>
              </a:rPr>
              <a:t> </a:t>
            </a:r>
            <a:r>
              <a:rPr dirty="0">
                <a:latin typeface="Times New Roman"/>
                <a:cs typeface="Times New Roman"/>
              </a:rPr>
              <a:t>with</a:t>
            </a:r>
            <a:r>
              <a:rPr spc="-15" dirty="0">
                <a:latin typeface="Times New Roman"/>
                <a:cs typeface="Times New Roman"/>
              </a:rPr>
              <a:t> </a:t>
            </a:r>
            <a:r>
              <a:rPr dirty="0">
                <a:latin typeface="Times New Roman"/>
                <a:cs typeface="Times New Roman"/>
              </a:rPr>
              <a:t>prompt</a:t>
            </a:r>
            <a:r>
              <a:rPr spc="-4" dirty="0">
                <a:latin typeface="Times New Roman"/>
                <a:cs typeface="Times New Roman"/>
              </a:rPr>
              <a:t> </a:t>
            </a:r>
            <a:r>
              <a:rPr dirty="0">
                <a:latin typeface="Times New Roman"/>
                <a:cs typeface="Times New Roman"/>
              </a:rPr>
              <a:t>engineering</a:t>
            </a:r>
            <a:r>
              <a:rPr spc="-26" dirty="0">
                <a:latin typeface="Times New Roman"/>
                <a:cs typeface="Times New Roman"/>
              </a:rPr>
              <a:t> </a:t>
            </a:r>
            <a:r>
              <a:rPr dirty="0">
                <a:latin typeface="Times New Roman"/>
                <a:cs typeface="Times New Roman"/>
              </a:rPr>
              <a:t>for</a:t>
            </a:r>
            <a:r>
              <a:rPr spc="-4" dirty="0">
                <a:latin typeface="Times New Roman"/>
                <a:cs typeface="Times New Roman"/>
              </a:rPr>
              <a:t> </a:t>
            </a:r>
            <a:r>
              <a:rPr dirty="0">
                <a:latin typeface="Times New Roman"/>
                <a:cs typeface="Times New Roman"/>
              </a:rPr>
              <a:t>"thought</a:t>
            </a:r>
            <a:r>
              <a:rPr spc="-23" dirty="0">
                <a:latin typeface="Times New Roman"/>
                <a:cs typeface="Times New Roman"/>
              </a:rPr>
              <a:t> </a:t>
            </a:r>
            <a:r>
              <a:rPr spc="-8" dirty="0">
                <a:latin typeface="Times New Roman"/>
                <a:cs typeface="Times New Roman"/>
              </a:rPr>
              <a:t>persistence."</a:t>
            </a:r>
            <a:endParaRPr>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934" y="234876"/>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7" name="TextBox 6"/>
          <p:cNvSpPr txBox="1"/>
          <p:nvPr/>
        </p:nvSpPr>
        <p:spPr>
          <a:xfrm>
            <a:off x="163157" y="4752542"/>
            <a:ext cx="7290059" cy="276999"/>
          </a:xfrm>
          <a:prstGeom prst="rect">
            <a:avLst/>
          </a:prstGeom>
          <a:noFill/>
        </p:spPr>
        <p:txBody>
          <a:bodyPr wrap="square" rtlCol="0">
            <a:spAutoFit/>
          </a:bodyPr>
          <a:lstStyle/>
          <a:p>
            <a:r>
              <a:rPr lang="en-US" sz="1200" dirty="0"/>
              <a:t>https://</a:t>
            </a:r>
            <a:r>
              <a:rPr lang="en-US" sz="1200" dirty="0" err="1"/>
              <a:t>explodingtopics.com</a:t>
            </a:r>
            <a:r>
              <a:rPr lang="en-US" sz="1200" dirty="0"/>
              <a:t>/blog/ai-replacing-jobs</a:t>
            </a:r>
          </a:p>
        </p:txBody>
      </p:sp>
      <p:sp>
        <p:nvSpPr>
          <p:cNvPr id="3" name="TextBox 2"/>
          <p:cNvSpPr txBox="1"/>
          <p:nvPr/>
        </p:nvSpPr>
        <p:spPr>
          <a:xfrm>
            <a:off x="163157" y="1140589"/>
            <a:ext cx="8554715" cy="3373359"/>
          </a:xfrm>
          <a:prstGeom prst="rect">
            <a:avLst/>
          </a:prstGeom>
          <a:noFill/>
        </p:spPr>
        <p:txBody>
          <a:bodyPr wrap="square">
            <a:spAutoFit/>
          </a:bodyPr>
          <a:lstStyle/>
          <a:p>
            <a:pPr>
              <a:lnSpc>
                <a:spcPct val="150000"/>
              </a:lnSpc>
              <a:buNone/>
            </a:pPr>
            <a:r>
              <a:rPr lang="en-US" b="1" dirty="0"/>
              <a:t>🧾 Real-World Uptake</a:t>
            </a:r>
          </a:p>
          <a:p>
            <a:pPr>
              <a:lnSpc>
                <a:spcPct val="150000"/>
              </a:lnSpc>
              <a:buFont typeface="Arial" panose="020B0604020202090204" pitchFamily="34" charset="0"/>
              <a:buChar char="•"/>
            </a:pPr>
            <a:r>
              <a:rPr lang="en-US" dirty="0"/>
              <a:t>In one 2023 survey:</a:t>
            </a:r>
            <a:br>
              <a:rPr lang="en-US" dirty="0"/>
            </a:br>
            <a:r>
              <a:rPr lang="en-US" dirty="0"/>
              <a:t>➤ </a:t>
            </a:r>
            <a:r>
              <a:rPr lang="en-US" b="1" dirty="0"/>
              <a:t>1 in 4 companies</a:t>
            </a:r>
            <a:r>
              <a:rPr lang="en-US" dirty="0"/>
              <a:t> had </a:t>
            </a:r>
            <a:r>
              <a:rPr lang="en-US" b="1" dirty="0"/>
              <a:t>replaced employees</a:t>
            </a:r>
            <a:r>
              <a:rPr lang="en-US" dirty="0"/>
              <a:t> with ChatGPT or similar tools</a:t>
            </a:r>
            <a:br>
              <a:rPr lang="en-US" dirty="0"/>
            </a:br>
            <a:r>
              <a:rPr lang="en-US" i="1" dirty="0"/>
              <a:t>(source: </a:t>
            </a:r>
            <a:r>
              <a:rPr lang="en-US" i="1" dirty="0" err="1"/>
              <a:t>explodingtopics.com</a:t>
            </a:r>
            <a:r>
              <a:rPr lang="en-US" i="1" dirty="0"/>
              <a:t>)</a:t>
            </a:r>
            <a:endParaRPr lang="en-US" dirty="0"/>
          </a:p>
          <a:p>
            <a:pPr>
              <a:lnSpc>
                <a:spcPct val="150000"/>
              </a:lnSpc>
              <a:buNone/>
            </a:pPr>
            <a:r>
              <a:rPr lang="en-US" b="1" dirty="0"/>
              <a:t>⚠️ Takeaway</a:t>
            </a:r>
          </a:p>
          <a:p>
            <a:pPr>
              <a:lnSpc>
                <a:spcPct val="150000"/>
              </a:lnSpc>
            </a:pPr>
            <a:r>
              <a:rPr lang="en-US" dirty="0"/>
              <a:t>Generative AI is reshaping job landscapes, especially in roles involving </a:t>
            </a:r>
            <a:r>
              <a:rPr lang="en-US" b="1" dirty="0"/>
              <a:t>repetitive language-based tasks</a:t>
            </a:r>
            <a:r>
              <a:rPr lang="en-US" dirty="0"/>
              <a:t>. The challenge is not just automation, but how to </a:t>
            </a:r>
            <a:r>
              <a:rPr lang="en-US" b="1" dirty="0"/>
              <a:t>reskill and reframe</a:t>
            </a:r>
            <a:r>
              <a:rPr lang="en-US" dirty="0"/>
              <a:t> human work in AI-augmented economies.</a:t>
            </a:r>
          </a:p>
        </p:txBody>
      </p:sp>
      <p:sp>
        <p:nvSpPr>
          <p:cNvPr id="5" name="TextBox 4"/>
          <p:cNvSpPr txBox="1"/>
          <p:nvPr/>
        </p:nvSpPr>
        <p:spPr>
          <a:xfrm>
            <a:off x="180913" y="797393"/>
            <a:ext cx="4927106" cy="400110"/>
          </a:xfrm>
          <a:prstGeom prst="rect">
            <a:avLst/>
          </a:prstGeom>
          <a:noFill/>
        </p:spPr>
        <p:txBody>
          <a:bodyPr wrap="square">
            <a:spAutoFit/>
          </a:bodyPr>
          <a:lstStyle/>
          <a:p>
            <a:r>
              <a:rPr lang="en-US" sz="2000" b="1" dirty="0"/>
              <a:t>🧠 Jobs at Risk: The Impact of Generative AI</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7142" y="1635690"/>
            <a:ext cx="4277201" cy="470802"/>
          </a:xfrm>
          <a:prstGeom prst="rect">
            <a:avLst/>
          </a:prstGeom>
        </p:spPr>
        <p:txBody>
          <a:bodyPr vert="horz" wrap="square" lIns="0" tIns="9049" rIns="0" bIns="0" rtlCol="0">
            <a:spAutoFit/>
          </a:bodyPr>
          <a:lstStyle/>
          <a:p>
            <a:pPr marL="9525">
              <a:spcBef>
                <a:spcPts val="71"/>
              </a:spcBef>
            </a:pPr>
            <a:r>
              <a:rPr sz="3000" dirty="0"/>
              <a:t>Thanks</a:t>
            </a:r>
            <a:r>
              <a:rPr sz="3000" spc="-56" dirty="0"/>
              <a:t> </a:t>
            </a:r>
            <a:r>
              <a:rPr sz="3000" dirty="0"/>
              <a:t>for</a:t>
            </a:r>
            <a:r>
              <a:rPr sz="3000" spc="-109" dirty="0"/>
              <a:t> </a:t>
            </a:r>
            <a:r>
              <a:rPr sz="3000" dirty="0"/>
              <a:t>your</a:t>
            </a:r>
            <a:r>
              <a:rPr sz="3000" spc="-109" dirty="0"/>
              <a:t> </a:t>
            </a:r>
            <a:r>
              <a:rPr sz="3000" spc="-8" dirty="0"/>
              <a:t>listening!</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934" y="234876"/>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7" name="TextBox 6"/>
          <p:cNvSpPr txBox="1"/>
          <p:nvPr/>
        </p:nvSpPr>
        <p:spPr>
          <a:xfrm>
            <a:off x="193790" y="4677791"/>
            <a:ext cx="7290059" cy="461665"/>
          </a:xfrm>
          <a:prstGeom prst="rect">
            <a:avLst/>
          </a:prstGeom>
          <a:noFill/>
        </p:spPr>
        <p:txBody>
          <a:bodyPr wrap="square" rtlCol="0">
            <a:spAutoFit/>
          </a:bodyPr>
          <a:lstStyle/>
          <a:p>
            <a:r>
              <a:rPr lang="en-US" sz="1200" dirty="0"/>
              <a:t>https://</a:t>
            </a:r>
            <a:r>
              <a:rPr lang="en-US" sz="1200" dirty="0" err="1"/>
              <a:t>www.techtarget.com</a:t>
            </a:r>
            <a:r>
              <a:rPr lang="en-US" sz="1200" dirty="0"/>
              <a:t>/</a:t>
            </a:r>
            <a:r>
              <a:rPr lang="en-US" sz="1200" dirty="0" err="1"/>
              <a:t>whatis</a:t>
            </a:r>
            <a:r>
              <a:rPr lang="en-US" sz="1200" dirty="0"/>
              <a:t>/feature/Will-AI-replace-jobs-9-job-types-that-might-be-affected#:~:text=GenAI%20might%20also%20disproportionately%20affect,of%20working%20men</a:t>
            </a:r>
          </a:p>
        </p:txBody>
      </p:sp>
      <p:sp>
        <p:nvSpPr>
          <p:cNvPr id="5" name="TextBox 4"/>
          <p:cNvSpPr txBox="1"/>
          <p:nvPr/>
        </p:nvSpPr>
        <p:spPr>
          <a:xfrm>
            <a:off x="193790" y="935100"/>
            <a:ext cx="8098654" cy="3373359"/>
          </a:xfrm>
          <a:prstGeom prst="rect">
            <a:avLst/>
          </a:prstGeom>
          <a:noFill/>
        </p:spPr>
        <p:txBody>
          <a:bodyPr wrap="square">
            <a:spAutoFit/>
          </a:bodyPr>
          <a:lstStyle/>
          <a:p>
            <a:pPr>
              <a:lnSpc>
                <a:spcPct val="150000"/>
              </a:lnSpc>
              <a:buNone/>
            </a:pPr>
            <a:endParaRPr lang="en-US" b="1" dirty="0"/>
          </a:p>
          <a:p>
            <a:pPr>
              <a:lnSpc>
                <a:spcPct val="150000"/>
              </a:lnSpc>
              <a:buNone/>
            </a:pPr>
            <a:r>
              <a:rPr lang="en-US" b="1" dirty="0"/>
              <a:t>👩 Gender Inequity Risks</a:t>
            </a:r>
          </a:p>
          <a:p>
            <a:pPr>
              <a:lnSpc>
                <a:spcPct val="150000"/>
              </a:lnSpc>
              <a:buFont typeface="Arial" panose="020B0604020202090204" pitchFamily="34" charset="0"/>
              <a:buChar char="•"/>
            </a:pPr>
            <a:r>
              <a:rPr lang="en-US" b="1" dirty="0"/>
              <a:t>2023 study</a:t>
            </a:r>
            <a:r>
              <a:rPr lang="en-US" dirty="0"/>
              <a:t>:</a:t>
            </a:r>
            <a:br>
              <a:rPr lang="en-US" dirty="0"/>
            </a:br>
            <a:r>
              <a:rPr lang="en-US" dirty="0"/>
              <a:t>➤ </a:t>
            </a:r>
            <a:r>
              <a:rPr lang="en-US" b="1" dirty="0"/>
              <a:t>79% of working women</a:t>
            </a:r>
            <a:r>
              <a:rPr lang="en-US" dirty="0"/>
              <a:t> are in jobs highly exposed to AI-driven automation</a:t>
            </a:r>
            <a:br>
              <a:rPr lang="en-US" dirty="0"/>
            </a:br>
            <a:r>
              <a:rPr lang="en-US" dirty="0"/>
              <a:t>➤ Compared to </a:t>
            </a:r>
            <a:r>
              <a:rPr lang="en-US" b="1" dirty="0"/>
              <a:t>58% of working men</a:t>
            </a:r>
            <a:r>
              <a:rPr lang="en-US" dirty="0"/>
              <a:t> </a:t>
            </a:r>
            <a:r>
              <a:rPr lang="en-US" i="1" dirty="0"/>
              <a:t>(source: </a:t>
            </a:r>
            <a:r>
              <a:rPr lang="en-US" i="1" dirty="0" err="1"/>
              <a:t>techtarget.com</a:t>
            </a:r>
            <a:r>
              <a:rPr lang="en-US" i="1" dirty="0"/>
              <a:t>)</a:t>
            </a:r>
            <a:endParaRPr lang="en-US" dirty="0"/>
          </a:p>
          <a:p>
            <a:pPr>
              <a:lnSpc>
                <a:spcPct val="150000"/>
              </a:lnSpc>
              <a:buFont typeface="Arial" panose="020B0604020202090204" pitchFamily="34" charset="0"/>
              <a:buChar char="•"/>
            </a:pPr>
            <a:r>
              <a:rPr lang="en-US" dirty="0"/>
              <a:t>📌 Why?</a:t>
            </a:r>
            <a:br>
              <a:rPr lang="en-US" dirty="0"/>
            </a:br>
            <a:r>
              <a:rPr lang="en-US" dirty="0"/>
              <a:t>➤ Women are overrepresented in </a:t>
            </a:r>
            <a:r>
              <a:rPr lang="en-US" b="1" dirty="0"/>
              <a:t>office support</a:t>
            </a:r>
            <a:r>
              <a:rPr lang="en-US" dirty="0"/>
              <a:t>, </a:t>
            </a:r>
            <a:r>
              <a:rPr lang="en-US" b="1" dirty="0"/>
              <a:t>data entry</a:t>
            </a:r>
            <a:r>
              <a:rPr lang="en-US" dirty="0"/>
              <a:t>, </a:t>
            </a:r>
            <a:r>
              <a:rPr lang="en-US" b="1" dirty="0"/>
              <a:t>translation</a:t>
            </a:r>
            <a:r>
              <a:rPr lang="en-US" dirty="0"/>
              <a:t>, and </a:t>
            </a:r>
            <a:r>
              <a:rPr lang="en-US" b="1" dirty="0"/>
              <a:t>text-based communication</a:t>
            </a:r>
            <a:r>
              <a:rPr lang="en-US" dirty="0"/>
              <a:t> roles—jobs generative AI can readily automate</a:t>
            </a:r>
          </a:p>
        </p:txBody>
      </p:sp>
      <p:sp>
        <p:nvSpPr>
          <p:cNvPr id="8" name="TextBox 7"/>
          <p:cNvSpPr txBox="1"/>
          <p:nvPr/>
        </p:nvSpPr>
        <p:spPr>
          <a:xfrm>
            <a:off x="193790" y="835041"/>
            <a:ext cx="8720091" cy="400110"/>
          </a:xfrm>
          <a:prstGeom prst="rect">
            <a:avLst/>
          </a:prstGeom>
          <a:noFill/>
        </p:spPr>
        <p:txBody>
          <a:bodyPr wrap="square">
            <a:spAutoFit/>
          </a:bodyPr>
          <a:lstStyle/>
          <a:p>
            <a:r>
              <a:rPr lang="en-US" sz="2000" b="1" dirty="0"/>
              <a:t>🌍 Unequal Impact: Gender &amp; Global Disparities in AI Displacement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934" y="234876"/>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7" name="TextBox 6"/>
          <p:cNvSpPr txBox="1"/>
          <p:nvPr/>
        </p:nvSpPr>
        <p:spPr>
          <a:xfrm>
            <a:off x="193790" y="4677791"/>
            <a:ext cx="7290059" cy="461665"/>
          </a:xfrm>
          <a:prstGeom prst="rect">
            <a:avLst/>
          </a:prstGeom>
          <a:noFill/>
        </p:spPr>
        <p:txBody>
          <a:bodyPr wrap="square" rtlCol="0">
            <a:spAutoFit/>
          </a:bodyPr>
          <a:lstStyle/>
          <a:p>
            <a:r>
              <a:rPr lang="en-US" sz="1200" dirty="0"/>
              <a:t>https://</a:t>
            </a:r>
            <a:r>
              <a:rPr lang="en-US" sz="1200" dirty="0" err="1"/>
              <a:t>www.techtarget.com</a:t>
            </a:r>
            <a:r>
              <a:rPr lang="en-US" sz="1200" dirty="0"/>
              <a:t>/</a:t>
            </a:r>
            <a:r>
              <a:rPr lang="en-US" sz="1200" dirty="0" err="1"/>
              <a:t>whatis</a:t>
            </a:r>
            <a:r>
              <a:rPr lang="en-US" sz="1200" dirty="0"/>
              <a:t>/feature/Will-AI-replace-jobs-9-job-types-that-might-be-affected#:~:text=GenAI%20might%20also%20disproportionately%20affect,of%20working%20men</a:t>
            </a:r>
          </a:p>
        </p:txBody>
      </p:sp>
      <p:sp>
        <p:nvSpPr>
          <p:cNvPr id="5" name="TextBox 4"/>
          <p:cNvSpPr txBox="1"/>
          <p:nvPr/>
        </p:nvSpPr>
        <p:spPr>
          <a:xfrm>
            <a:off x="264812" y="1304432"/>
            <a:ext cx="8098654" cy="3373359"/>
          </a:xfrm>
          <a:prstGeom prst="rect">
            <a:avLst/>
          </a:prstGeom>
          <a:noFill/>
        </p:spPr>
        <p:txBody>
          <a:bodyPr wrap="square">
            <a:spAutoFit/>
          </a:bodyPr>
          <a:lstStyle/>
          <a:p>
            <a:pPr>
              <a:lnSpc>
                <a:spcPct val="150000"/>
              </a:lnSpc>
              <a:buNone/>
            </a:pPr>
            <a:r>
              <a:rPr lang="en-US" b="1" dirty="0"/>
              <a:t>🌐 Geographic Differences</a:t>
            </a:r>
          </a:p>
          <a:p>
            <a:pPr>
              <a:lnSpc>
                <a:spcPct val="150000"/>
              </a:lnSpc>
              <a:buFont typeface="Arial" panose="020B0604020202090204" pitchFamily="34" charset="0"/>
              <a:buChar char="•"/>
            </a:pPr>
            <a:r>
              <a:rPr lang="en-US" dirty="0"/>
              <a:t>High-income countries face </a:t>
            </a:r>
            <a:r>
              <a:rPr lang="en-US" b="1" dirty="0"/>
              <a:t>faster disruption</a:t>
            </a:r>
            <a:r>
              <a:rPr lang="en-US" dirty="0"/>
              <a:t> in sectors like:</a:t>
            </a:r>
            <a:br>
              <a:rPr lang="en-US" dirty="0"/>
            </a:br>
            <a:r>
              <a:rPr lang="en-US" dirty="0"/>
              <a:t>➤ 💼 Finance</a:t>
            </a:r>
            <a:br>
              <a:rPr lang="en-US" dirty="0"/>
            </a:br>
            <a:r>
              <a:rPr lang="en-US" dirty="0"/>
              <a:t>➤ ⚖️ Law</a:t>
            </a:r>
            <a:br>
              <a:rPr lang="en-US" dirty="0"/>
            </a:br>
            <a:r>
              <a:rPr lang="en-US" dirty="0"/>
              <a:t>➤ 💻 Tech</a:t>
            </a:r>
          </a:p>
          <a:p>
            <a:pPr>
              <a:lnSpc>
                <a:spcPct val="150000"/>
              </a:lnSpc>
              <a:buFont typeface="Arial" panose="020B0604020202090204" pitchFamily="34" charset="0"/>
              <a:buChar char="•"/>
            </a:pPr>
            <a:r>
              <a:rPr lang="en-US" dirty="0"/>
              <a:t>Lower-income economies, more reliant on </a:t>
            </a:r>
            <a:r>
              <a:rPr lang="en-US" b="1" dirty="0"/>
              <a:t>manual labor</a:t>
            </a:r>
            <a:r>
              <a:rPr lang="en-US" dirty="0"/>
              <a:t>, may experience slower or different impacts</a:t>
            </a:r>
          </a:p>
          <a:p>
            <a:pPr>
              <a:lnSpc>
                <a:spcPct val="150000"/>
              </a:lnSpc>
              <a:buNone/>
            </a:pPr>
            <a:endParaRPr lang="en-US" b="1" dirty="0"/>
          </a:p>
        </p:txBody>
      </p:sp>
      <p:sp>
        <p:nvSpPr>
          <p:cNvPr id="2" name="TextBox 1"/>
          <p:cNvSpPr txBox="1"/>
          <p:nvPr/>
        </p:nvSpPr>
        <p:spPr>
          <a:xfrm>
            <a:off x="193790" y="835041"/>
            <a:ext cx="8720091" cy="400110"/>
          </a:xfrm>
          <a:prstGeom prst="rect">
            <a:avLst/>
          </a:prstGeom>
          <a:noFill/>
        </p:spPr>
        <p:txBody>
          <a:bodyPr wrap="square">
            <a:spAutoFit/>
          </a:bodyPr>
          <a:lstStyle/>
          <a:p>
            <a:r>
              <a:rPr lang="en-US" sz="2000" b="1" dirty="0"/>
              <a:t>🌍 Unequal Impact: Gender &amp; Global Disparities in AI Displacement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934" y="234876"/>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5" name="TextBox 4"/>
          <p:cNvSpPr txBox="1"/>
          <p:nvPr/>
        </p:nvSpPr>
        <p:spPr>
          <a:xfrm>
            <a:off x="264812" y="956092"/>
            <a:ext cx="8515204" cy="3419526"/>
          </a:xfrm>
          <a:prstGeom prst="rect">
            <a:avLst/>
          </a:prstGeom>
          <a:noFill/>
        </p:spPr>
        <p:txBody>
          <a:bodyPr wrap="square">
            <a:spAutoFit/>
          </a:bodyPr>
          <a:lstStyle/>
          <a:p>
            <a:pPr>
              <a:lnSpc>
                <a:spcPct val="150000"/>
              </a:lnSpc>
              <a:buNone/>
            </a:pPr>
            <a:r>
              <a:rPr lang="en-US" sz="2000" b="1" dirty="0"/>
              <a:t>🤝 Augmentation &amp; Emerging Roles: Human-AI Collaboration in the Workplace</a:t>
            </a:r>
          </a:p>
          <a:p>
            <a:pPr>
              <a:lnSpc>
                <a:spcPct val="150000"/>
              </a:lnSpc>
              <a:buNone/>
            </a:pPr>
            <a:endParaRPr lang="en-US" b="1" dirty="0"/>
          </a:p>
          <a:p>
            <a:pPr>
              <a:lnSpc>
                <a:spcPct val="150000"/>
              </a:lnSpc>
              <a:buNone/>
            </a:pPr>
            <a:r>
              <a:rPr lang="en-US" b="1" dirty="0"/>
              <a:t>🛠️ New Roles Already Emerging</a:t>
            </a:r>
          </a:p>
          <a:p>
            <a:pPr>
              <a:lnSpc>
                <a:spcPct val="150000"/>
              </a:lnSpc>
              <a:buFont typeface="Arial" panose="020B0604020202090204" pitchFamily="34" charset="0"/>
              <a:buChar char="•"/>
            </a:pPr>
            <a:r>
              <a:rPr lang="en-US" b="1" dirty="0"/>
              <a:t>Prompt engineers</a:t>
            </a:r>
            <a:r>
              <a:rPr lang="en-US" dirty="0"/>
              <a:t> – design optimal inputs for LLMs</a:t>
            </a:r>
          </a:p>
          <a:p>
            <a:pPr>
              <a:lnSpc>
                <a:spcPct val="150000"/>
              </a:lnSpc>
              <a:buFont typeface="Arial" panose="020B0604020202090204" pitchFamily="34" charset="0"/>
              <a:buChar char="•"/>
            </a:pPr>
            <a:r>
              <a:rPr lang="en-US" b="1" dirty="0"/>
              <a:t>AI ethicists &amp; auditors</a:t>
            </a:r>
            <a:r>
              <a:rPr lang="en-US" dirty="0"/>
              <a:t> – ensure ethical, safe model behavior</a:t>
            </a:r>
          </a:p>
          <a:p>
            <a:pPr>
              <a:lnSpc>
                <a:spcPct val="150000"/>
              </a:lnSpc>
              <a:buFont typeface="Arial" panose="020B0604020202090204" pitchFamily="34" charset="0"/>
              <a:buChar char="•"/>
            </a:pPr>
            <a:r>
              <a:rPr lang="en-US" b="1" dirty="0"/>
              <a:t>Data curators &amp; AI trainers</a:t>
            </a:r>
            <a:r>
              <a:rPr lang="en-US" dirty="0"/>
              <a:t> – label, fine-tune, and give feedback to models</a:t>
            </a:r>
            <a:br>
              <a:rPr lang="en-US" dirty="0"/>
            </a:br>
            <a:r>
              <a:rPr lang="en-US" dirty="0"/>
              <a:t>➤ A growing micro-industry of </a:t>
            </a:r>
            <a:r>
              <a:rPr lang="en-US" b="1" dirty="0"/>
              <a:t>data labelers</a:t>
            </a:r>
            <a:r>
              <a:rPr lang="en-US" dirty="0"/>
              <a:t> supports LLM refinement and moderation</a:t>
            </a:r>
          </a:p>
          <a:p>
            <a:pPr>
              <a:lnSpc>
                <a:spcPct val="150000"/>
              </a:lnSpc>
              <a:buNone/>
            </a:pPr>
            <a:endParaRPr lang="en-US"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934" y="234876"/>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5" name="TextBox 4"/>
          <p:cNvSpPr txBox="1"/>
          <p:nvPr/>
        </p:nvSpPr>
        <p:spPr>
          <a:xfrm>
            <a:off x="264812" y="956092"/>
            <a:ext cx="8515204" cy="3419526"/>
          </a:xfrm>
          <a:prstGeom prst="rect">
            <a:avLst/>
          </a:prstGeom>
          <a:noFill/>
        </p:spPr>
        <p:txBody>
          <a:bodyPr wrap="square">
            <a:spAutoFit/>
          </a:bodyPr>
          <a:lstStyle/>
          <a:p>
            <a:pPr>
              <a:lnSpc>
                <a:spcPct val="150000"/>
              </a:lnSpc>
              <a:buNone/>
            </a:pPr>
            <a:r>
              <a:rPr lang="en-US" sz="2000" b="1" dirty="0"/>
              <a:t>🤝 Augmentation &amp; Emerging Roles: Human-AI Collaboration in the Workplace</a:t>
            </a:r>
          </a:p>
          <a:p>
            <a:pPr>
              <a:lnSpc>
                <a:spcPct val="150000"/>
              </a:lnSpc>
              <a:buNone/>
            </a:pPr>
            <a:endParaRPr lang="en-US" b="1" dirty="0"/>
          </a:p>
          <a:p>
            <a:pPr>
              <a:lnSpc>
                <a:spcPct val="150000"/>
              </a:lnSpc>
              <a:buNone/>
            </a:pPr>
            <a:r>
              <a:rPr lang="en-US" b="1" dirty="0"/>
              <a:t>📈 Productivity &amp; Business Growth</a:t>
            </a:r>
          </a:p>
          <a:p>
            <a:pPr>
              <a:lnSpc>
                <a:spcPct val="150000"/>
              </a:lnSpc>
              <a:buFont typeface="Arial" panose="020B0604020202090204" pitchFamily="34" charset="0"/>
              <a:buChar char="•"/>
            </a:pPr>
            <a:r>
              <a:rPr lang="en-US" dirty="0"/>
              <a:t>AI can boost efficiency, allowing organizations to:</a:t>
            </a:r>
            <a:br>
              <a:rPr lang="en-US" dirty="0"/>
            </a:br>
            <a:r>
              <a:rPr lang="en-US" dirty="0"/>
              <a:t>➤ Scale faster</a:t>
            </a:r>
            <a:br>
              <a:rPr lang="en-US" dirty="0"/>
            </a:br>
            <a:r>
              <a:rPr lang="en-US" dirty="0"/>
              <a:t>➤ Launch new services</a:t>
            </a:r>
            <a:br>
              <a:rPr lang="en-US" dirty="0"/>
            </a:br>
            <a:r>
              <a:rPr lang="en-US" dirty="0"/>
              <a:t>➤ Reallocate human time to </a:t>
            </a:r>
            <a:r>
              <a:rPr lang="en-US" b="1" dirty="0"/>
              <a:t>higher-value work</a:t>
            </a:r>
            <a:endParaRPr lang="en-US" dirty="0"/>
          </a:p>
          <a:p>
            <a:pPr>
              <a:lnSpc>
                <a:spcPct val="150000"/>
              </a:lnSpc>
              <a:buNone/>
            </a:pPr>
            <a:endParaRPr lang="en-US"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567" y="0"/>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5" name="TextBox 4"/>
          <p:cNvSpPr txBox="1"/>
          <p:nvPr/>
        </p:nvSpPr>
        <p:spPr>
          <a:xfrm>
            <a:off x="122769" y="476698"/>
            <a:ext cx="9269806" cy="5035353"/>
          </a:xfrm>
          <a:prstGeom prst="rect">
            <a:avLst/>
          </a:prstGeom>
          <a:noFill/>
        </p:spPr>
        <p:txBody>
          <a:bodyPr wrap="square">
            <a:spAutoFit/>
          </a:bodyPr>
          <a:lstStyle/>
          <a:p>
            <a:pPr>
              <a:lnSpc>
                <a:spcPct val="150000"/>
              </a:lnSpc>
              <a:buNone/>
            </a:pPr>
            <a:r>
              <a:rPr lang="en-US" sz="2000" b="1" dirty="0"/>
              <a:t>✨ A Hopeful Scenario: Human-AI Collaboration</a:t>
            </a:r>
          </a:p>
          <a:p>
            <a:pPr>
              <a:lnSpc>
                <a:spcPct val="150000"/>
              </a:lnSpc>
              <a:buFont typeface="Arial" panose="020B0604020202090204" pitchFamily="34" charset="0"/>
              <a:buChar char="•"/>
            </a:pPr>
            <a:r>
              <a:rPr lang="en-US" b="1" dirty="0"/>
              <a:t>AI handles 30–50% of routine tasks</a:t>
            </a:r>
            <a:r>
              <a:rPr lang="en-US" dirty="0"/>
              <a:t>, like:</a:t>
            </a:r>
            <a:br>
              <a:rPr lang="en-US" dirty="0"/>
            </a:br>
            <a:r>
              <a:rPr lang="en-US" dirty="0"/>
              <a:t>➤ Drafting basic reports</a:t>
            </a:r>
            <a:br>
              <a:rPr lang="en-US" dirty="0"/>
            </a:br>
            <a:r>
              <a:rPr lang="en-US" dirty="0"/>
              <a:t>➤ Summarizing meetings</a:t>
            </a:r>
            <a:br>
              <a:rPr lang="en-US" dirty="0"/>
            </a:br>
            <a:r>
              <a:rPr lang="en-US" dirty="0"/>
              <a:t>➤ Producing first drafts or outlines</a:t>
            </a:r>
          </a:p>
          <a:p>
            <a:pPr>
              <a:lnSpc>
                <a:spcPct val="150000"/>
              </a:lnSpc>
              <a:buFont typeface="Arial" panose="020B0604020202090204" pitchFamily="34" charset="0"/>
              <a:buChar char="•"/>
            </a:pPr>
            <a:r>
              <a:rPr lang="en-US" b="1" dirty="0"/>
              <a:t>Humans focus on</a:t>
            </a:r>
            <a:r>
              <a:rPr lang="en-US" dirty="0"/>
              <a:t>:</a:t>
            </a:r>
            <a:br>
              <a:rPr lang="en-US" dirty="0"/>
            </a:br>
            <a:r>
              <a:rPr lang="en-US" dirty="0"/>
              <a:t>➤ Creativity</a:t>
            </a:r>
            <a:br>
              <a:rPr lang="en-US" dirty="0"/>
            </a:br>
            <a:r>
              <a:rPr lang="en-US" dirty="0"/>
              <a:t>➤ Strategy</a:t>
            </a:r>
            <a:br>
              <a:rPr lang="en-US" dirty="0"/>
            </a:br>
            <a:r>
              <a:rPr lang="en-US" dirty="0"/>
              <a:t>➤ Empathy and communication</a:t>
            </a:r>
          </a:p>
          <a:p>
            <a:pPr>
              <a:lnSpc>
                <a:spcPct val="150000"/>
              </a:lnSpc>
            </a:pPr>
            <a:r>
              <a:rPr lang="en-US" dirty="0"/>
              <a:t>Examples:</a:t>
            </a:r>
            <a:r>
              <a:rPr lang="zh-CN" altLang="en-US" dirty="0"/>
              <a:t> </a:t>
            </a:r>
            <a:r>
              <a:rPr lang="en-US" dirty="0"/>
              <a:t>📰 Journalists spend more time on investigations while AI drafts rewrites</a:t>
            </a:r>
            <a:br>
              <a:rPr lang="en-US" dirty="0"/>
            </a:br>
            <a:r>
              <a:rPr lang="en-US" dirty="0"/>
              <a:t>👩‍⚕️ Doctors focus on patients while AI auto-generates medical notes</a:t>
            </a:r>
          </a:p>
          <a:p>
            <a:pPr>
              <a:lnSpc>
                <a:spcPct val="150000"/>
              </a:lnSpc>
              <a:buNone/>
            </a:pP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524" y="160256"/>
            <a:ext cx="9148190" cy="1015663"/>
          </a:xfrm>
          <a:prstGeom prst="rect">
            <a:avLst/>
          </a:prstGeom>
          <a:noFill/>
        </p:spPr>
        <p:txBody>
          <a:bodyPr wrap="square" rtlCol="0">
            <a:spAutoFit/>
          </a:bodyPr>
          <a:lstStyle/>
          <a:p>
            <a:r>
              <a:rPr lang="en-US" altLang="zh-CN" sz="4000" dirty="0">
                <a:sym typeface="+mn-ea"/>
              </a:rPr>
              <a:t>Logistics</a:t>
            </a:r>
          </a:p>
          <a:p>
            <a:endParaRPr lang="en-US" altLang="zh-CN" sz="2000" dirty="0">
              <a:sym typeface="+mn-ea"/>
            </a:endParaRPr>
          </a:p>
        </p:txBody>
      </p:sp>
      <p:pic>
        <p:nvPicPr>
          <p:cNvPr id="5" name="Picture 4"/>
          <p:cNvPicPr>
            <a:picLocks noChangeAspect="1"/>
          </p:cNvPicPr>
          <p:nvPr/>
        </p:nvPicPr>
        <p:blipFill>
          <a:blip r:embed="rId3"/>
          <a:stretch>
            <a:fillRect/>
          </a:stretch>
        </p:blipFill>
        <p:spPr>
          <a:xfrm>
            <a:off x="286524" y="862258"/>
            <a:ext cx="7772400" cy="3646568"/>
          </a:xfrm>
          <a:prstGeom prst="rect">
            <a:avLst/>
          </a:prstGeom>
        </p:spPr>
      </p:pic>
      <p:sp>
        <p:nvSpPr>
          <p:cNvPr id="6" name="TextBox 5"/>
          <p:cNvSpPr txBox="1"/>
          <p:nvPr/>
        </p:nvSpPr>
        <p:spPr>
          <a:xfrm>
            <a:off x="286524" y="4564497"/>
            <a:ext cx="2509020" cy="646331"/>
          </a:xfrm>
          <a:prstGeom prst="rect">
            <a:avLst/>
          </a:prstGeom>
          <a:noFill/>
        </p:spPr>
        <p:txBody>
          <a:bodyPr wrap="none" rtlCol="0">
            <a:spAutoFit/>
          </a:bodyPr>
          <a:lstStyle/>
          <a:p>
            <a:r>
              <a:rPr lang="en-US" dirty="0">
                <a:hlinkClick r:id="rId4"/>
              </a:rPr>
              <a:t>https://octe.cuhk.edu.cn</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567" y="0"/>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5" name="TextBox 4"/>
          <p:cNvSpPr txBox="1"/>
          <p:nvPr/>
        </p:nvSpPr>
        <p:spPr>
          <a:xfrm>
            <a:off x="122769" y="584775"/>
            <a:ext cx="9269806" cy="926536"/>
          </a:xfrm>
          <a:prstGeom prst="rect">
            <a:avLst/>
          </a:prstGeom>
          <a:noFill/>
        </p:spPr>
        <p:txBody>
          <a:bodyPr wrap="square">
            <a:spAutoFit/>
          </a:bodyPr>
          <a:lstStyle/>
          <a:p>
            <a:pPr>
              <a:lnSpc>
                <a:spcPct val="150000"/>
              </a:lnSpc>
              <a:buNone/>
            </a:pPr>
            <a:r>
              <a:rPr lang="en-US" sz="2000" b="1" dirty="0"/>
              <a:t>🔄 Adapting to the Change: Strategies for an AI-Transformed Workforce</a:t>
            </a:r>
          </a:p>
          <a:p>
            <a:pPr>
              <a:lnSpc>
                <a:spcPct val="150000"/>
              </a:lnSpc>
              <a:buNone/>
            </a:pPr>
            <a:endParaRPr lang="en-US" b="1" dirty="0"/>
          </a:p>
        </p:txBody>
      </p:sp>
      <p:sp>
        <p:nvSpPr>
          <p:cNvPr id="3" name="TextBox 2"/>
          <p:cNvSpPr txBox="1"/>
          <p:nvPr/>
        </p:nvSpPr>
        <p:spPr>
          <a:xfrm>
            <a:off x="348069" y="1293311"/>
            <a:ext cx="7213106" cy="2126864"/>
          </a:xfrm>
          <a:prstGeom prst="rect">
            <a:avLst/>
          </a:prstGeom>
          <a:noFill/>
        </p:spPr>
        <p:txBody>
          <a:bodyPr wrap="square">
            <a:spAutoFit/>
          </a:bodyPr>
          <a:lstStyle/>
          <a:p>
            <a:pPr>
              <a:lnSpc>
                <a:spcPct val="150000"/>
              </a:lnSpc>
              <a:buNone/>
            </a:pPr>
            <a:r>
              <a:rPr lang="en-US" b="1" dirty="0"/>
              <a:t>🎓 Education &amp; Reskilling</a:t>
            </a:r>
          </a:p>
          <a:p>
            <a:pPr>
              <a:lnSpc>
                <a:spcPct val="150000"/>
              </a:lnSpc>
              <a:buFont typeface="Arial" panose="020B0604020202090204" pitchFamily="34" charset="0"/>
              <a:buChar char="•"/>
            </a:pPr>
            <a:r>
              <a:rPr lang="en-US" dirty="0"/>
              <a:t>As routine tasks are automated, workers must shift to higher-value roles</a:t>
            </a:r>
            <a:br>
              <a:rPr lang="en-US" dirty="0"/>
            </a:br>
            <a:r>
              <a:rPr lang="en-US" dirty="0"/>
              <a:t>➤ E.g., developers moving from coding to </a:t>
            </a:r>
            <a:r>
              <a:rPr lang="en-US" b="1" dirty="0"/>
              <a:t>system design</a:t>
            </a:r>
            <a:endParaRPr lang="en-US" dirty="0"/>
          </a:p>
          <a:p>
            <a:pPr>
              <a:lnSpc>
                <a:spcPct val="150000"/>
              </a:lnSpc>
              <a:buFont typeface="Arial" panose="020B0604020202090204" pitchFamily="34" charset="0"/>
              <a:buChar char="•"/>
            </a:pPr>
            <a:r>
              <a:rPr lang="en-US" dirty="0"/>
              <a:t>Requires </a:t>
            </a:r>
            <a:r>
              <a:rPr lang="en-US" b="1" dirty="0"/>
              <a:t>investment in upskilling</a:t>
            </a:r>
            <a:r>
              <a:rPr lang="en-US" dirty="0"/>
              <a:t> by governments &amp; companies</a:t>
            </a:r>
          </a:p>
          <a:p>
            <a:pPr>
              <a:lnSpc>
                <a:spcPct val="150000"/>
              </a:lnSpc>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567" y="0"/>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5" name="TextBox 4"/>
          <p:cNvSpPr txBox="1"/>
          <p:nvPr/>
        </p:nvSpPr>
        <p:spPr>
          <a:xfrm>
            <a:off x="167158" y="584775"/>
            <a:ext cx="9269806" cy="926536"/>
          </a:xfrm>
          <a:prstGeom prst="rect">
            <a:avLst/>
          </a:prstGeom>
          <a:noFill/>
        </p:spPr>
        <p:txBody>
          <a:bodyPr wrap="square">
            <a:spAutoFit/>
          </a:bodyPr>
          <a:lstStyle/>
          <a:p>
            <a:pPr>
              <a:lnSpc>
                <a:spcPct val="150000"/>
              </a:lnSpc>
              <a:buNone/>
            </a:pPr>
            <a:r>
              <a:rPr lang="en-US" sz="2000" b="1" dirty="0"/>
              <a:t>🔄 Adapting to the Change: Strategies for an AI-Transformed Workforce</a:t>
            </a:r>
          </a:p>
          <a:p>
            <a:pPr>
              <a:lnSpc>
                <a:spcPct val="150000"/>
              </a:lnSpc>
              <a:buNone/>
            </a:pPr>
            <a:endParaRPr lang="en-US" b="1" dirty="0"/>
          </a:p>
        </p:txBody>
      </p:sp>
      <p:sp>
        <p:nvSpPr>
          <p:cNvPr id="3" name="TextBox 2"/>
          <p:cNvSpPr txBox="1"/>
          <p:nvPr/>
        </p:nvSpPr>
        <p:spPr>
          <a:xfrm>
            <a:off x="412812" y="1124636"/>
            <a:ext cx="7213106" cy="2125005"/>
          </a:xfrm>
          <a:prstGeom prst="rect">
            <a:avLst/>
          </a:prstGeom>
          <a:noFill/>
        </p:spPr>
        <p:txBody>
          <a:bodyPr wrap="square">
            <a:spAutoFit/>
          </a:bodyPr>
          <a:lstStyle/>
          <a:p>
            <a:pPr>
              <a:lnSpc>
                <a:spcPct val="150000"/>
              </a:lnSpc>
              <a:buNone/>
            </a:pPr>
            <a:r>
              <a:rPr lang="en-US" b="1" dirty="0"/>
              <a:t>🏛️ Policy Interventions</a:t>
            </a:r>
          </a:p>
          <a:p>
            <a:pPr>
              <a:lnSpc>
                <a:spcPct val="150000"/>
              </a:lnSpc>
              <a:buFont typeface="Arial" panose="020B0604020202090204" pitchFamily="34" charset="0"/>
              <a:buChar char="•"/>
            </a:pPr>
            <a:r>
              <a:rPr lang="en-US" dirty="0"/>
              <a:t>Proposals include:</a:t>
            </a:r>
            <a:br>
              <a:rPr lang="en-US" dirty="0"/>
            </a:br>
            <a:r>
              <a:rPr lang="en-US" dirty="0"/>
              <a:t>➤ </a:t>
            </a:r>
            <a:r>
              <a:rPr lang="en-US" b="1" dirty="0"/>
              <a:t>Universal Basic Income (UBI)</a:t>
            </a:r>
            <a:r>
              <a:rPr lang="en-US" dirty="0"/>
              <a:t> to cushion job loss</a:t>
            </a:r>
            <a:br>
              <a:rPr lang="en-US" dirty="0"/>
            </a:br>
            <a:r>
              <a:rPr lang="en-US" dirty="0"/>
              <a:t>➤ </a:t>
            </a:r>
            <a:r>
              <a:rPr lang="en-US" b="1" dirty="0"/>
              <a:t>Tax incentives</a:t>
            </a:r>
            <a:r>
              <a:rPr lang="en-US" dirty="0"/>
              <a:t> for companies that retrain or reassign employees</a:t>
            </a:r>
            <a:br>
              <a:rPr lang="en-US" dirty="0"/>
            </a:br>
            <a:r>
              <a:rPr lang="en-US" dirty="0"/>
              <a:t>➤ </a:t>
            </a:r>
            <a:r>
              <a:rPr lang="en-US" b="1" dirty="0"/>
              <a:t>Automation tax</a:t>
            </a:r>
            <a:r>
              <a:rPr lang="en-US" dirty="0"/>
              <a:t>: taxing AI systems to fund public safety nets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6567" y="0"/>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5" name="TextBox 4"/>
          <p:cNvSpPr txBox="1"/>
          <p:nvPr/>
        </p:nvSpPr>
        <p:spPr>
          <a:xfrm>
            <a:off x="158280" y="584775"/>
            <a:ext cx="9269806" cy="967957"/>
          </a:xfrm>
          <a:prstGeom prst="rect">
            <a:avLst/>
          </a:prstGeom>
          <a:noFill/>
        </p:spPr>
        <p:txBody>
          <a:bodyPr wrap="square">
            <a:spAutoFit/>
          </a:bodyPr>
          <a:lstStyle/>
          <a:p>
            <a:pPr>
              <a:lnSpc>
                <a:spcPct val="150000"/>
              </a:lnSpc>
              <a:buNone/>
            </a:pPr>
            <a:r>
              <a:rPr lang="en-US" sz="2000" dirty="0"/>
              <a:t>🔄 </a:t>
            </a:r>
            <a:r>
              <a:rPr lang="en-US" sz="2000" b="1" dirty="0"/>
              <a:t>Adapting to the Change: Strategies for an AI-Transformed Workforce</a:t>
            </a:r>
          </a:p>
          <a:p>
            <a:pPr>
              <a:lnSpc>
                <a:spcPct val="150000"/>
              </a:lnSpc>
              <a:buNone/>
            </a:pPr>
            <a:endParaRPr lang="en-US" sz="2000" b="1" dirty="0"/>
          </a:p>
        </p:txBody>
      </p:sp>
      <p:sp>
        <p:nvSpPr>
          <p:cNvPr id="3" name="TextBox 2"/>
          <p:cNvSpPr txBox="1"/>
          <p:nvPr/>
        </p:nvSpPr>
        <p:spPr>
          <a:xfrm>
            <a:off x="348069" y="1160146"/>
            <a:ext cx="7213106" cy="2125005"/>
          </a:xfrm>
          <a:prstGeom prst="rect">
            <a:avLst/>
          </a:prstGeom>
          <a:noFill/>
        </p:spPr>
        <p:txBody>
          <a:bodyPr wrap="square">
            <a:spAutoFit/>
          </a:bodyPr>
          <a:lstStyle/>
          <a:p>
            <a:pPr>
              <a:lnSpc>
                <a:spcPct val="150000"/>
              </a:lnSpc>
              <a:buNone/>
            </a:pPr>
            <a:r>
              <a:rPr lang="en-US" b="1" dirty="0"/>
              <a:t>🧩 Job Redesign</a:t>
            </a:r>
          </a:p>
          <a:p>
            <a:pPr>
              <a:lnSpc>
                <a:spcPct val="150000"/>
              </a:lnSpc>
              <a:buFont typeface="Arial" panose="020B0604020202090204" pitchFamily="34" charset="0"/>
              <a:buChar char="•"/>
            </a:pPr>
            <a:r>
              <a:rPr lang="en-US" dirty="0"/>
              <a:t>Don’t eliminate roles—</a:t>
            </a:r>
            <a:r>
              <a:rPr lang="en-US" b="1" dirty="0"/>
              <a:t>redesign them</a:t>
            </a:r>
            <a:r>
              <a:rPr lang="en-US" dirty="0"/>
              <a:t> for human-AI collaboration</a:t>
            </a:r>
            <a:br>
              <a:rPr lang="en-US" dirty="0"/>
            </a:br>
            <a:r>
              <a:rPr lang="en-US" dirty="0"/>
              <a:t>➤ E.g., customer service staff focus on complex issues, while AI handles FAQs</a:t>
            </a:r>
            <a:br>
              <a:rPr lang="en-US" dirty="0"/>
            </a:br>
            <a:r>
              <a:rPr lang="en-US" dirty="0"/>
              <a:t>➤ Increases job satisfaction and </a:t>
            </a:r>
            <a:r>
              <a:rPr lang="en-US" b="1" dirty="0"/>
              <a:t>service quality</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7522" y="358714"/>
            <a:ext cx="9148190" cy="1323439"/>
          </a:xfrm>
          <a:prstGeom prst="rect">
            <a:avLst/>
          </a:prstGeom>
          <a:noFill/>
        </p:spPr>
        <p:txBody>
          <a:bodyPr wrap="square" rtlCol="0">
            <a:spAutoFit/>
          </a:bodyPr>
          <a:lstStyle/>
          <a:p>
            <a:r>
              <a:rPr lang="en-US" sz="4000" dirty="0"/>
              <a:t>Societal Impacts of </a:t>
            </a:r>
            <a:r>
              <a:rPr lang="en-US" altLang="zh-CN" sz="4000" dirty="0"/>
              <a:t>LLMs</a:t>
            </a:r>
            <a:br>
              <a:rPr lang="en-US" sz="4000" dirty="0"/>
            </a:br>
            <a:endParaRPr lang="en-US" altLang="zh-CN" sz="4000" dirty="0">
              <a:sym typeface="+mn-ea"/>
            </a:endParaRPr>
          </a:p>
        </p:txBody>
      </p:sp>
      <p:sp>
        <p:nvSpPr>
          <p:cNvPr id="5" name="TextBox 4"/>
          <p:cNvSpPr txBox="1"/>
          <p:nvPr/>
        </p:nvSpPr>
        <p:spPr>
          <a:xfrm>
            <a:off x="-80952" y="1389190"/>
            <a:ext cx="6798656" cy="4524315"/>
          </a:xfrm>
          <a:prstGeom prst="rect">
            <a:avLst/>
          </a:prstGeom>
          <a:noFill/>
        </p:spPr>
        <p:txBody>
          <a:bodyPr wrap="none" rtlCol="0">
            <a:spAutoFit/>
          </a:bodyPr>
          <a:lstStyle/>
          <a:p>
            <a:pPr marL="742950" lvl="1" indent="-285750">
              <a:buFont typeface="Arial" panose="020B0604020202090204" pitchFamily="34" charset="0"/>
              <a:buChar char="•"/>
            </a:pPr>
            <a:r>
              <a:rPr lang="en-US" sz="2400" dirty="0"/>
              <a:t>Labor Displacement and Automation</a:t>
            </a:r>
          </a:p>
          <a:p>
            <a:pPr marL="742950" lvl="1" indent="-285750">
              <a:buFont typeface="Arial" panose="020B0604020202090204" pitchFamily="34" charset="0"/>
              <a:buChar char="•"/>
            </a:pPr>
            <a:endParaRPr lang="en-US" altLang="zh-CN" sz="2400" dirty="0"/>
          </a:p>
          <a:p>
            <a:pPr marL="742950" lvl="1" indent="-285750">
              <a:buFont typeface="Arial" panose="020B0604020202090204" pitchFamily="34" charset="0"/>
              <a:buChar char="•"/>
            </a:pPr>
            <a:r>
              <a:rPr lang="en-US" sz="2400" dirty="0"/>
              <a:t>Legal and Policy Implications</a:t>
            </a:r>
          </a:p>
          <a:p>
            <a:pPr marL="1200150" lvl="2" indent="-285750">
              <a:buFont typeface="Arial" panose="020B0604020202090204" pitchFamily="34" charset="0"/>
              <a:buChar char="•"/>
            </a:pPr>
            <a:r>
              <a:rPr lang="en-US" altLang="zh-CN" sz="2400" dirty="0"/>
              <a:t>Case</a:t>
            </a:r>
            <a:r>
              <a:rPr lang="zh-CN" altLang="en-US" sz="2400" dirty="0"/>
              <a:t> </a:t>
            </a:r>
            <a:r>
              <a:rPr lang="en-US" altLang="zh-CN" sz="2400" dirty="0"/>
              <a:t>study</a:t>
            </a:r>
          </a:p>
          <a:p>
            <a:pPr marL="1200150" lvl="2" indent="-285750">
              <a:buFont typeface="Arial" panose="020B0604020202090204" pitchFamily="34" charset="0"/>
              <a:buChar char="•"/>
            </a:pPr>
            <a:r>
              <a:rPr lang="en-US" sz="2400" dirty="0"/>
              <a:t>Intellectual Property &amp; Ownership</a:t>
            </a:r>
          </a:p>
          <a:p>
            <a:pPr marL="1200150" lvl="2" indent="-285750">
              <a:buFont typeface="Arial" panose="020B0604020202090204" pitchFamily="34" charset="0"/>
              <a:buChar char="•"/>
            </a:pPr>
            <a:r>
              <a:rPr lang="en-US" sz="2400" dirty="0"/>
              <a:t>Privacy &amp; Data Protection</a:t>
            </a:r>
          </a:p>
          <a:p>
            <a:pPr marL="1200150" lvl="2" indent="-285750">
              <a:buFont typeface="Arial" panose="020B0604020202090204" pitchFamily="34" charset="0"/>
              <a:buChar char="•"/>
            </a:pPr>
            <a:r>
              <a:rPr lang="en-US" sz="2400" dirty="0"/>
              <a:t>Liability for AI Output: Who Is Responsible?</a:t>
            </a:r>
          </a:p>
          <a:p>
            <a:pPr marL="1200150" lvl="2" indent="-285750">
              <a:buFont typeface="Arial" panose="020B0604020202090204" pitchFamily="34" charset="0"/>
              <a:buChar char="•"/>
            </a:pPr>
            <a:r>
              <a:rPr lang="en-US" sz="2400" dirty="0"/>
              <a:t>National Regulations and Policy Responses</a:t>
            </a:r>
          </a:p>
          <a:p>
            <a:pPr marL="1200150" lvl="2" indent="-285750">
              <a:buFont typeface="Arial" panose="020B0604020202090204" pitchFamily="34" charset="0"/>
              <a:buChar char="•"/>
            </a:pPr>
            <a:endParaRPr lang="en-US" sz="2400" dirty="0"/>
          </a:p>
          <a:p>
            <a:pPr marL="1200150" lvl="2" indent="-285750">
              <a:buFont typeface="Arial" panose="020B0604020202090204" pitchFamily="34" charset="0"/>
              <a:buChar char="•"/>
            </a:pPr>
            <a:endParaRPr lang="en-US" sz="2400" dirty="0"/>
          </a:p>
          <a:p>
            <a:pPr marL="742950" lvl="1" indent="-285750">
              <a:buFont typeface="Arial" panose="020B0604020202090204" pitchFamily="34" charset="0"/>
              <a:buChar char="•"/>
            </a:pPr>
            <a:endParaRPr lang="en-US" sz="2400" dirty="0"/>
          </a:p>
          <a:p>
            <a:pPr marL="285750" indent="-285750">
              <a:buFont typeface="Arial" panose="020B060402020209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7" name="TextBox 6"/>
          <p:cNvSpPr txBox="1"/>
          <p:nvPr/>
        </p:nvSpPr>
        <p:spPr>
          <a:xfrm>
            <a:off x="198667" y="4862719"/>
            <a:ext cx="7290059" cy="276999"/>
          </a:xfrm>
          <a:prstGeom prst="rect">
            <a:avLst/>
          </a:prstGeom>
          <a:noFill/>
        </p:spPr>
        <p:txBody>
          <a:bodyPr wrap="square" rtlCol="0">
            <a:spAutoFit/>
          </a:bodyPr>
          <a:lstStyle/>
          <a:p>
            <a:r>
              <a:rPr lang="en-US" sz="1200" dirty="0"/>
              <a:t>https://</a:t>
            </a:r>
            <a:r>
              <a:rPr lang="en-US" sz="1200" dirty="0" err="1"/>
              <a:t>edition.cnn.com</a:t>
            </a:r>
            <a:r>
              <a:rPr lang="en-US" sz="1200" dirty="0"/>
              <a:t>/2023/09/20/tech/authors-guild-</a:t>
            </a:r>
            <a:r>
              <a:rPr lang="en-US" sz="1200" dirty="0" err="1"/>
              <a:t>openai</a:t>
            </a:r>
            <a:r>
              <a:rPr lang="en-US" sz="1200" dirty="0"/>
              <a:t>-lawsuit/</a:t>
            </a:r>
            <a:r>
              <a:rPr lang="en-US" sz="1200" dirty="0" err="1"/>
              <a:t>index.html</a:t>
            </a:r>
            <a:endParaRPr lang="en-US" sz="1200" dirty="0"/>
          </a:p>
        </p:txBody>
      </p:sp>
      <p:sp>
        <p:nvSpPr>
          <p:cNvPr id="5" name="TextBox 4"/>
          <p:cNvSpPr txBox="1"/>
          <p:nvPr/>
        </p:nvSpPr>
        <p:spPr>
          <a:xfrm>
            <a:off x="82117" y="857565"/>
            <a:ext cx="6611645" cy="400110"/>
          </a:xfrm>
          <a:prstGeom prst="rect">
            <a:avLst/>
          </a:prstGeom>
          <a:noFill/>
        </p:spPr>
        <p:txBody>
          <a:bodyPr wrap="square">
            <a:spAutoFit/>
          </a:bodyPr>
          <a:lstStyle/>
          <a:p>
            <a:r>
              <a:rPr lang="en-US" sz="2000" b="1" dirty="0"/>
              <a:t>⚖️ Intellectual Property &amp; Ownership in the Age of LLMs</a:t>
            </a:r>
          </a:p>
        </p:txBody>
      </p:sp>
      <p:pic>
        <p:nvPicPr>
          <p:cNvPr id="8" name="Picture 7"/>
          <p:cNvPicPr>
            <a:picLocks noChangeAspect="1"/>
          </p:cNvPicPr>
          <p:nvPr/>
        </p:nvPicPr>
        <p:blipFill>
          <a:blip r:embed="rId2"/>
          <a:stretch>
            <a:fillRect/>
          </a:stretch>
        </p:blipFill>
        <p:spPr>
          <a:xfrm>
            <a:off x="322955" y="1508672"/>
            <a:ext cx="5020813" cy="2851207"/>
          </a:xfrm>
          <a:prstGeom prst="rect">
            <a:avLst/>
          </a:prstGeom>
        </p:spPr>
      </p:pic>
      <p:sp>
        <p:nvSpPr>
          <p:cNvPr id="10" name="TextBox 9"/>
          <p:cNvSpPr txBox="1"/>
          <p:nvPr/>
        </p:nvSpPr>
        <p:spPr>
          <a:xfrm>
            <a:off x="5564080" y="1760515"/>
            <a:ext cx="3171547" cy="2031325"/>
          </a:xfrm>
          <a:prstGeom prst="rect">
            <a:avLst/>
          </a:prstGeom>
          <a:noFill/>
        </p:spPr>
        <p:txBody>
          <a:bodyPr wrap="square">
            <a:spAutoFit/>
          </a:bodyPr>
          <a:lstStyle/>
          <a:p>
            <a:r>
              <a:rPr lang="en-US" dirty="0"/>
              <a:t>In late 2023, a group of famous authors (including John Grisham, Jonathan Franzen, George R.R. Martin, and others) sued OpenAI, claiming ChatGPT was </a:t>
            </a:r>
            <a:r>
              <a:rPr lang="en-US" b="1" dirty="0"/>
              <a:t>unlawfully trained on their novels and writings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7" name="TextBox 6"/>
          <p:cNvSpPr txBox="1"/>
          <p:nvPr/>
        </p:nvSpPr>
        <p:spPr>
          <a:xfrm>
            <a:off x="198667" y="4862719"/>
            <a:ext cx="7290059" cy="276999"/>
          </a:xfrm>
          <a:prstGeom prst="rect">
            <a:avLst/>
          </a:prstGeom>
          <a:noFill/>
        </p:spPr>
        <p:txBody>
          <a:bodyPr wrap="square" rtlCol="0">
            <a:spAutoFit/>
          </a:bodyPr>
          <a:lstStyle/>
          <a:p>
            <a:r>
              <a:rPr lang="en-US" sz="1200" dirty="0"/>
              <a:t>https://</a:t>
            </a:r>
            <a:r>
              <a:rPr lang="en-US" sz="1200" dirty="0" err="1"/>
              <a:t>edition.cnn.com</a:t>
            </a:r>
            <a:r>
              <a:rPr lang="en-US" sz="1200" dirty="0"/>
              <a:t>/2023/09/20/tech/authors-guild-</a:t>
            </a:r>
            <a:r>
              <a:rPr lang="en-US" sz="1200" dirty="0" err="1"/>
              <a:t>openai</a:t>
            </a:r>
            <a:r>
              <a:rPr lang="en-US" sz="1200" dirty="0"/>
              <a:t>-lawsuit/</a:t>
            </a:r>
            <a:r>
              <a:rPr lang="en-US" sz="1200" dirty="0" err="1"/>
              <a:t>index.html</a:t>
            </a:r>
            <a:endParaRPr lang="en-US" sz="1200" dirty="0"/>
          </a:p>
        </p:txBody>
      </p:sp>
      <p:pic>
        <p:nvPicPr>
          <p:cNvPr id="2" name="Picture 1"/>
          <p:cNvPicPr>
            <a:picLocks noChangeAspect="1"/>
          </p:cNvPicPr>
          <p:nvPr/>
        </p:nvPicPr>
        <p:blipFill>
          <a:blip r:embed="rId2"/>
          <a:stretch>
            <a:fillRect/>
          </a:stretch>
        </p:blipFill>
        <p:spPr>
          <a:xfrm>
            <a:off x="165695" y="1083722"/>
            <a:ext cx="3678001" cy="2088654"/>
          </a:xfrm>
          <a:prstGeom prst="rect">
            <a:avLst/>
          </a:prstGeom>
        </p:spPr>
      </p:pic>
      <p:sp>
        <p:nvSpPr>
          <p:cNvPr id="6" name="TextBox 5"/>
          <p:cNvSpPr txBox="1"/>
          <p:nvPr/>
        </p:nvSpPr>
        <p:spPr>
          <a:xfrm>
            <a:off x="3928962" y="927668"/>
            <a:ext cx="5243345" cy="3788858"/>
          </a:xfrm>
          <a:prstGeom prst="rect">
            <a:avLst/>
          </a:prstGeom>
          <a:noFill/>
        </p:spPr>
        <p:txBody>
          <a:bodyPr wrap="square">
            <a:spAutoFit/>
          </a:bodyPr>
          <a:lstStyle/>
          <a:p>
            <a:pPr>
              <a:lnSpc>
                <a:spcPct val="150000"/>
              </a:lnSpc>
              <a:buNone/>
            </a:pPr>
            <a:r>
              <a:rPr lang="en-US" b="1" dirty="0"/>
              <a:t>📚 Training on Copyrighted Material</a:t>
            </a:r>
          </a:p>
          <a:p>
            <a:pPr>
              <a:lnSpc>
                <a:spcPct val="150000"/>
              </a:lnSpc>
              <a:buFont typeface="Arial" panose="020B0604020202090204" pitchFamily="34" charset="0"/>
              <a:buChar char="•"/>
            </a:pPr>
            <a:r>
              <a:rPr lang="en-US" dirty="0"/>
              <a:t>LLMs are trained on vast text corpora—including </a:t>
            </a:r>
            <a:r>
              <a:rPr lang="en-US" b="1" dirty="0"/>
              <a:t>copyrighted books, code, and images</a:t>
            </a:r>
            <a:endParaRPr lang="en-US" dirty="0"/>
          </a:p>
          <a:p>
            <a:pPr>
              <a:lnSpc>
                <a:spcPct val="150000"/>
              </a:lnSpc>
              <a:buFont typeface="Arial" panose="020B0604020202090204" pitchFamily="34" charset="0"/>
              <a:buChar char="•"/>
            </a:pPr>
            <a:r>
              <a:rPr lang="en-US" dirty="0"/>
              <a:t>📆 In 2023, authors including sued OpenAI</a:t>
            </a:r>
            <a:br>
              <a:rPr lang="en-US" dirty="0"/>
            </a:br>
            <a:r>
              <a:rPr lang="en-US" dirty="0"/>
              <a:t>➤ Claim: Training on their work </a:t>
            </a:r>
            <a:r>
              <a:rPr lang="en-US" b="1" dirty="0"/>
              <a:t>without permission</a:t>
            </a:r>
            <a:r>
              <a:rPr lang="en-US" dirty="0"/>
              <a:t> violates copyright</a:t>
            </a:r>
          </a:p>
          <a:p>
            <a:pPr>
              <a:lnSpc>
                <a:spcPct val="150000"/>
              </a:lnSpc>
              <a:buFont typeface="Arial" panose="020B0604020202090204" pitchFamily="34" charset="0"/>
              <a:buChar char="•"/>
            </a:pPr>
            <a:r>
              <a:rPr lang="en-US" dirty="0"/>
              <a:t>Similar lawsuits have targeted </a:t>
            </a:r>
            <a:r>
              <a:rPr lang="en-US" b="1" dirty="0"/>
              <a:t>Meta</a:t>
            </a:r>
            <a:r>
              <a:rPr lang="en-US" dirty="0"/>
              <a:t> and others for using copyrighted content to train AI</a:t>
            </a:r>
            <a:br>
              <a:rPr lang="en-US" dirty="0"/>
            </a:b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5" name="TextBox 4"/>
          <p:cNvSpPr txBox="1"/>
          <p:nvPr/>
        </p:nvSpPr>
        <p:spPr>
          <a:xfrm>
            <a:off x="82117" y="857565"/>
            <a:ext cx="6611645" cy="400110"/>
          </a:xfrm>
          <a:prstGeom prst="rect">
            <a:avLst/>
          </a:prstGeom>
          <a:noFill/>
        </p:spPr>
        <p:txBody>
          <a:bodyPr wrap="square">
            <a:spAutoFit/>
          </a:bodyPr>
          <a:lstStyle/>
          <a:p>
            <a:r>
              <a:rPr lang="en-US" sz="2000" b="1" dirty="0"/>
              <a:t>⚖️ Intellectual Property &amp; Ownership in the Age of LLMs</a:t>
            </a:r>
          </a:p>
        </p:txBody>
      </p:sp>
      <p:sp>
        <p:nvSpPr>
          <p:cNvPr id="3" name="TextBox 2"/>
          <p:cNvSpPr txBox="1"/>
          <p:nvPr/>
        </p:nvSpPr>
        <p:spPr>
          <a:xfrm>
            <a:off x="198667" y="1363554"/>
            <a:ext cx="7046651" cy="2957861"/>
          </a:xfrm>
          <a:prstGeom prst="rect">
            <a:avLst/>
          </a:prstGeom>
          <a:noFill/>
        </p:spPr>
        <p:txBody>
          <a:bodyPr wrap="square">
            <a:spAutoFit/>
          </a:bodyPr>
          <a:lstStyle/>
          <a:p>
            <a:pPr>
              <a:lnSpc>
                <a:spcPct val="150000"/>
              </a:lnSpc>
              <a:buNone/>
            </a:pPr>
            <a:r>
              <a:rPr lang="en-US" b="1" dirty="0"/>
              <a:t>🧑‍⚖️ The Legal Debate</a:t>
            </a:r>
          </a:p>
          <a:p>
            <a:pPr>
              <a:lnSpc>
                <a:spcPct val="150000"/>
              </a:lnSpc>
              <a:buFont typeface="Arial" panose="020B0604020202090204" pitchFamily="34" charset="0"/>
              <a:buChar char="•"/>
            </a:pPr>
            <a:r>
              <a:rPr lang="en-US" b="1" dirty="0"/>
              <a:t>Key legal question</a:t>
            </a:r>
            <a:r>
              <a:rPr lang="en-US" dirty="0"/>
              <a:t>:</a:t>
            </a:r>
            <a:br>
              <a:rPr lang="en-US" dirty="0"/>
            </a:br>
            <a:r>
              <a:rPr lang="en-US" dirty="0"/>
              <a:t>➤ Is training an AI on copyrighted data a “fair use” (akin to a human reading a book to learn from it)?</a:t>
            </a:r>
            <a:br>
              <a:rPr lang="en-US" dirty="0"/>
            </a:br>
            <a:r>
              <a:rPr lang="en-US" dirty="0"/>
              <a:t>➤ Or is it </a:t>
            </a:r>
            <a:r>
              <a:rPr lang="en-US" b="1" dirty="0"/>
              <a:t>reproduction</a:t>
            </a:r>
            <a:r>
              <a:rPr lang="en-US" dirty="0"/>
              <a:t> that infringes rights?</a:t>
            </a:r>
          </a:p>
          <a:p>
            <a:pPr>
              <a:lnSpc>
                <a:spcPct val="150000"/>
              </a:lnSpc>
              <a:buFont typeface="Arial" panose="020B0604020202090204" pitchFamily="34" charset="0"/>
              <a:buChar char="•"/>
            </a:pPr>
            <a:r>
              <a:rPr lang="en-US" dirty="0"/>
              <a:t>OpenAI claims training is </a:t>
            </a:r>
            <a:r>
              <a:rPr lang="en-US" b="1" dirty="0"/>
              <a:t>transformative</a:t>
            </a:r>
            <a:r>
              <a:rPr lang="en-US" dirty="0"/>
              <a:t> and non-commercial</a:t>
            </a:r>
          </a:p>
          <a:p>
            <a:pPr>
              <a:lnSpc>
                <a:spcPct val="150000"/>
              </a:lnSpc>
              <a:buFont typeface="Arial" panose="020B0604020202090204" pitchFamily="34" charset="0"/>
              <a:buChar char="•"/>
            </a:pPr>
            <a:r>
              <a:rPr lang="en-US" dirty="0"/>
              <a:t>Courts have not yet delivered a definitive ruling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5" name="TextBox 4"/>
          <p:cNvSpPr txBox="1"/>
          <p:nvPr/>
        </p:nvSpPr>
        <p:spPr>
          <a:xfrm>
            <a:off x="82117" y="857565"/>
            <a:ext cx="6611645" cy="400110"/>
          </a:xfrm>
          <a:prstGeom prst="rect">
            <a:avLst/>
          </a:prstGeom>
          <a:noFill/>
        </p:spPr>
        <p:txBody>
          <a:bodyPr wrap="square">
            <a:spAutoFit/>
          </a:bodyPr>
          <a:lstStyle/>
          <a:p>
            <a:r>
              <a:rPr lang="en-US" sz="2000" b="1" dirty="0"/>
              <a:t>⚖️ Intellectual Property &amp; Ownership in the Age of LLMs</a:t>
            </a:r>
          </a:p>
        </p:txBody>
      </p:sp>
      <p:sp>
        <p:nvSpPr>
          <p:cNvPr id="3" name="TextBox 2"/>
          <p:cNvSpPr txBox="1"/>
          <p:nvPr/>
        </p:nvSpPr>
        <p:spPr>
          <a:xfrm>
            <a:off x="198667" y="1363554"/>
            <a:ext cx="7046651" cy="2124684"/>
          </a:xfrm>
          <a:prstGeom prst="rect">
            <a:avLst/>
          </a:prstGeom>
          <a:noFill/>
        </p:spPr>
        <p:txBody>
          <a:bodyPr wrap="square">
            <a:spAutoFit/>
          </a:bodyPr>
          <a:lstStyle/>
          <a:p>
            <a:pPr>
              <a:lnSpc>
                <a:spcPct val="150000"/>
              </a:lnSpc>
              <a:buNone/>
            </a:pPr>
            <a:r>
              <a:rPr lang="en-US" b="1" dirty="0"/>
              <a:t>📝 Who Owns AI Output?</a:t>
            </a:r>
          </a:p>
          <a:p>
            <a:pPr>
              <a:lnSpc>
                <a:spcPct val="150000"/>
              </a:lnSpc>
              <a:buFont typeface="Arial" panose="020B0604020202090204" pitchFamily="34" charset="0"/>
              <a:buChar char="•"/>
            </a:pPr>
            <a:r>
              <a:rPr lang="en-US" dirty="0"/>
              <a:t>If ChatGPT writes a poem or article:</a:t>
            </a:r>
            <a:br>
              <a:rPr lang="en-US" dirty="0"/>
            </a:br>
            <a:r>
              <a:rPr lang="en-US" dirty="0"/>
              <a:t>➤ Is it the </a:t>
            </a:r>
            <a:r>
              <a:rPr lang="en-US" b="1" dirty="0"/>
              <a:t>user’s</a:t>
            </a:r>
            <a:r>
              <a:rPr lang="en-US" dirty="0"/>
              <a:t>, </a:t>
            </a:r>
            <a:r>
              <a:rPr lang="en-US" b="1" dirty="0"/>
              <a:t>OpenAI’s</a:t>
            </a:r>
            <a:r>
              <a:rPr lang="en-US" dirty="0"/>
              <a:t>, or </a:t>
            </a:r>
            <a:r>
              <a:rPr lang="en-US" b="1" dirty="0"/>
              <a:t>not copyrightable</a:t>
            </a:r>
            <a:r>
              <a:rPr lang="en-US" dirty="0"/>
              <a:t> at all?</a:t>
            </a:r>
          </a:p>
          <a:p>
            <a:pPr>
              <a:lnSpc>
                <a:spcPct val="150000"/>
              </a:lnSpc>
              <a:buFont typeface="Arial" panose="020B0604020202090204" pitchFamily="34" charset="0"/>
              <a:buChar char="•"/>
            </a:pPr>
            <a:r>
              <a:rPr lang="en-US" b="1" dirty="0"/>
              <a:t>US Copyright Office</a:t>
            </a:r>
            <a:r>
              <a:rPr lang="en-US" dirty="0"/>
              <a:t>:</a:t>
            </a:r>
            <a:r>
              <a:rPr lang="zh-CN" altLang="en-US" dirty="0"/>
              <a:t> </a:t>
            </a:r>
            <a:r>
              <a:rPr lang="en-US" dirty="0"/>
              <a:t>copyright does not extend to materials that are solely AI-generated without any human involvement.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5" name="TextBox 4"/>
          <p:cNvSpPr txBox="1"/>
          <p:nvPr/>
        </p:nvSpPr>
        <p:spPr>
          <a:xfrm>
            <a:off x="82117" y="857565"/>
            <a:ext cx="6611645" cy="400110"/>
          </a:xfrm>
          <a:prstGeom prst="rect">
            <a:avLst/>
          </a:prstGeom>
          <a:noFill/>
        </p:spPr>
        <p:txBody>
          <a:bodyPr wrap="square">
            <a:spAutoFit/>
          </a:bodyPr>
          <a:lstStyle/>
          <a:p>
            <a:r>
              <a:rPr lang="en-US" sz="2000" b="1" dirty="0"/>
              <a:t>🔐 Privacy &amp; Data Protection in the Age of LLMs</a:t>
            </a:r>
          </a:p>
        </p:txBody>
      </p:sp>
      <p:sp>
        <p:nvSpPr>
          <p:cNvPr id="6" name="TextBox 5"/>
          <p:cNvSpPr txBox="1"/>
          <p:nvPr/>
        </p:nvSpPr>
        <p:spPr>
          <a:xfrm>
            <a:off x="82117" y="1359005"/>
            <a:ext cx="9674441" cy="3373359"/>
          </a:xfrm>
          <a:prstGeom prst="rect">
            <a:avLst/>
          </a:prstGeom>
          <a:noFill/>
        </p:spPr>
        <p:txBody>
          <a:bodyPr wrap="square">
            <a:spAutoFit/>
          </a:bodyPr>
          <a:lstStyle/>
          <a:p>
            <a:pPr>
              <a:lnSpc>
                <a:spcPct val="150000"/>
              </a:lnSpc>
              <a:buNone/>
            </a:pPr>
            <a:r>
              <a:rPr lang="en-US" b="1" dirty="0"/>
              <a:t>⚠️ Risks from Training &amp; Use</a:t>
            </a:r>
          </a:p>
          <a:p>
            <a:pPr>
              <a:lnSpc>
                <a:spcPct val="150000"/>
              </a:lnSpc>
              <a:buFont typeface="Arial" panose="020B0604020202090204" pitchFamily="34" charset="0"/>
              <a:buChar char="•"/>
            </a:pPr>
            <a:r>
              <a:rPr lang="en-US" dirty="0"/>
              <a:t>LLMs can </a:t>
            </a:r>
            <a:r>
              <a:rPr lang="en-US" b="1" dirty="0"/>
              <a:t>regurgitate personal data</a:t>
            </a:r>
            <a:r>
              <a:rPr lang="en-US" dirty="0"/>
              <a:t> from training sets or user inputs</a:t>
            </a:r>
            <a:br>
              <a:rPr lang="en-US" dirty="0"/>
            </a:br>
            <a:r>
              <a:rPr lang="en-US" dirty="0"/>
              <a:t>➤ Concerns: AI collecting and revealing personal information without consent</a:t>
            </a:r>
          </a:p>
          <a:p>
            <a:pPr>
              <a:lnSpc>
                <a:spcPct val="150000"/>
              </a:lnSpc>
              <a:buNone/>
            </a:pPr>
            <a:endParaRPr lang="en-US" b="1" dirty="0"/>
          </a:p>
          <a:p>
            <a:pPr>
              <a:lnSpc>
                <a:spcPct val="150000"/>
              </a:lnSpc>
              <a:buNone/>
            </a:pPr>
            <a:r>
              <a:rPr lang="en-US" b="1" dirty="0"/>
              <a:t>🇪🇺 Legal Frameworks &amp; Rights</a:t>
            </a:r>
          </a:p>
          <a:p>
            <a:pPr>
              <a:lnSpc>
                <a:spcPct val="150000"/>
              </a:lnSpc>
              <a:buFont typeface="Arial" panose="020B0604020202090204" pitchFamily="34" charset="0"/>
              <a:buChar char="•"/>
            </a:pPr>
            <a:r>
              <a:rPr lang="en-US" b="1" dirty="0"/>
              <a:t>GDPR</a:t>
            </a:r>
            <a:r>
              <a:rPr lang="en-US" dirty="0"/>
              <a:t> gives individuals rights over their personal data</a:t>
            </a:r>
            <a:br>
              <a:rPr lang="en-US" dirty="0"/>
            </a:br>
            <a:r>
              <a:rPr lang="en-US" dirty="0"/>
              <a:t>➤ Right to </a:t>
            </a:r>
            <a:r>
              <a:rPr lang="en-US" b="1" dirty="0"/>
              <a:t>access, correct, or delete</a:t>
            </a:r>
            <a:r>
              <a:rPr lang="en-US" dirty="0"/>
              <a:t> data</a:t>
            </a:r>
            <a:br>
              <a:rPr lang="en-US" dirty="0"/>
            </a:b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5" name="TextBox 4"/>
          <p:cNvSpPr txBox="1"/>
          <p:nvPr/>
        </p:nvSpPr>
        <p:spPr>
          <a:xfrm>
            <a:off x="82117" y="857565"/>
            <a:ext cx="7916664" cy="707886"/>
          </a:xfrm>
          <a:prstGeom prst="rect">
            <a:avLst/>
          </a:prstGeom>
          <a:noFill/>
        </p:spPr>
        <p:txBody>
          <a:bodyPr wrap="square">
            <a:spAutoFit/>
          </a:bodyPr>
          <a:lstStyle/>
          <a:p>
            <a:r>
              <a:rPr lang="en-US" sz="2000" dirty="0"/>
              <a:t>New concern: LLMs might </a:t>
            </a:r>
            <a:r>
              <a:rPr lang="en-US" sz="2000" b="1" dirty="0"/>
              <a:t>fabricate false claims</a:t>
            </a:r>
            <a:r>
              <a:rPr lang="en-US" sz="2000" dirty="0"/>
              <a:t> about private individuals</a:t>
            </a:r>
          </a:p>
          <a:p>
            <a:endParaRPr lang="en-US" sz="2000" b="1" dirty="0"/>
          </a:p>
        </p:txBody>
      </p:sp>
      <p:pic>
        <p:nvPicPr>
          <p:cNvPr id="3" name="Picture 2"/>
          <p:cNvPicPr>
            <a:picLocks noChangeAspect="1"/>
          </p:cNvPicPr>
          <p:nvPr/>
        </p:nvPicPr>
        <p:blipFill>
          <a:blip r:embed="rId2"/>
          <a:stretch>
            <a:fillRect/>
          </a:stretch>
        </p:blipFill>
        <p:spPr>
          <a:xfrm>
            <a:off x="291483" y="1464396"/>
            <a:ext cx="4176866" cy="2798500"/>
          </a:xfrm>
          <a:prstGeom prst="rect">
            <a:avLst/>
          </a:prstGeom>
        </p:spPr>
      </p:pic>
      <p:sp>
        <p:nvSpPr>
          <p:cNvPr id="8" name="TextBox 7"/>
          <p:cNvSpPr txBox="1"/>
          <p:nvPr/>
        </p:nvSpPr>
        <p:spPr>
          <a:xfrm>
            <a:off x="4675653" y="1833086"/>
            <a:ext cx="3773010" cy="1477328"/>
          </a:xfrm>
          <a:prstGeom prst="rect">
            <a:avLst/>
          </a:prstGeom>
          <a:noFill/>
        </p:spPr>
        <p:txBody>
          <a:bodyPr wrap="square" rtlCol="0">
            <a:spAutoFit/>
          </a:bodyPr>
          <a:lstStyle/>
          <a:p>
            <a:r>
              <a:rPr lang="en-US" b="0" i="0" dirty="0">
                <a:solidFill>
                  <a:srgbClr val="131313"/>
                </a:solidFill>
                <a:effectLst/>
                <a:latin typeface="__fkRomanStandard_cfceed"/>
              </a:rPr>
              <a:t>A radio host in Georgia, Mark Walters, is suing the company after ChatGPT stated that Walters had been accused of defrauding and embezzling funds from a non-profit organization.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524" y="160256"/>
            <a:ext cx="9148190" cy="1323439"/>
          </a:xfrm>
          <a:prstGeom prst="rect">
            <a:avLst/>
          </a:prstGeom>
          <a:noFill/>
        </p:spPr>
        <p:txBody>
          <a:bodyPr wrap="square" rtlCol="0">
            <a:spAutoFit/>
          </a:bodyPr>
          <a:lstStyle/>
          <a:p>
            <a:r>
              <a:rPr lang="en-US" altLang="zh-CN" sz="4000" dirty="0">
                <a:sym typeface="+mn-ea"/>
              </a:rPr>
              <a:t>Logistics</a:t>
            </a:r>
          </a:p>
          <a:p>
            <a:endParaRPr lang="en-US" altLang="zh-CN" sz="4000" dirty="0">
              <a:sym typeface="+mn-ea"/>
            </a:endParaRPr>
          </a:p>
        </p:txBody>
      </p:sp>
      <p:pic>
        <p:nvPicPr>
          <p:cNvPr id="4" name="Picture 3" descr="A screenshot of a document&#10;&#10;AI-generated content may be incorrect."/>
          <p:cNvPicPr>
            <a:picLocks noChangeAspect="1"/>
          </p:cNvPicPr>
          <p:nvPr/>
        </p:nvPicPr>
        <p:blipFill>
          <a:blip r:embed="rId3"/>
          <a:stretch>
            <a:fillRect/>
          </a:stretch>
        </p:blipFill>
        <p:spPr>
          <a:xfrm>
            <a:off x="2395436" y="0"/>
            <a:ext cx="5501444"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5" name="TextBox 4"/>
          <p:cNvSpPr txBox="1"/>
          <p:nvPr/>
        </p:nvSpPr>
        <p:spPr>
          <a:xfrm>
            <a:off x="82117" y="731644"/>
            <a:ext cx="7916664" cy="400110"/>
          </a:xfrm>
          <a:prstGeom prst="rect">
            <a:avLst/>
          </a:prstGeom>
          <a:noFill/>
        </p:spPr>
        <p:txBody>
          <a:bodyPr wrap="square">
            <a:spAutoFit/>
          </a:bodyPr>
          <a:lstStyle/>
          <a:p>
            <a:r>
              <a:rPr lang="en-US" sz="2000" dirty="0"/>
              <a:t>⚖️ Liability for AI Output: Who Is Responsible?</a:t>
            </a:r>
            <a:endParaRPr lang="en-US" sz="2000" b="1" dirty="0"/>
          </a:p>
        </p:txBody>
      </p:sp>
      <p:sp>
        <p:nvSpPr>
          <p:cNvPr id="6" name="TextBox 5"/>
          <p:cNvSpPr txBox="1"/>
          <p:nvPr/>
        </p:nvSpPr>
        <p:spPr>
          <a:xfrm>
            <a:off x="179773" y="1131754"/>
            <a:ext cx="6789198" cy="1711366"/>
          </a:xfrm>
          <a:prstGeom prst="rect">
            <a:avLst/>
          </a:prstGeom>
          <a:noFill/>
        </p:spPr>
        <p:txBody>
          <a:bodyPr wrap="square">
            <a:spAutoFit/>
          </a:bodyPr>
          <a:lstStyle/>
          <a:p>
            <a:pPr>
              <a:lnSpc>
                <a:spcPct val="150000"/>
              </a:lnSpc>
              <a:buNone/>
            </a:pPr>
            <a:r>
              <a:rPr lang="en-US" b="1" dirty="0"/>
              <a:t>❓ The Legal Grey Zone</a:t>
            </a:r>
          </a:p>
          <a:p>
            <a:pPr>
              <a:lnSpc>
                <a:spcPct val="150000"/>
              </a:lnSpc>
              <a:buFont typeface="Arial" panose="020B0604020202090204" pitchFamily="34" charset="0"/>
              <a:buChar char="•"/>
            </a:pPr>
            <a:r>
              <a:rPr lang="en-US" dirty="0"/>
              <a:t>Unlike traditional platforms (protected by </a:t>
            </a:r>
            <a:r>
              <a:rPr lang="en-US" b="1" dirty="0"/>
              <a:t>Section 230</a:t>
            </a:r>
            <a:r>
              <a:rPr lang="en-US" dirty="0"/>
              <a:t> in the U.S.),</a:t>
            </a:r>
            <a:br>
              <a:rPr lang="en-US" dirty="0"/>
            </a:br>
            <a:r>
              <a:rPr lang="en-US" dirty="0"/>
              <a:t>➤ LLMs like ChatGPT </a:t>
            </a:r>
            <a:r>
              <a:rPr lang="en-US" b="1" dirty="0"/>
              <a:t>generate</a:t>
            </a:r>
            <a:r>
              <a:rPr lang="en-US" dirty="0"/>
              <a:t>, not just host, content</a:t>
            </a:r>
          </a:p>
          <a:p>
            <a:pPr>
              <a:lnSpc>
                <a:spcPct val="150000"/>
              </a:lnSpc>
              <a:buFont typeface="Arial" panose="020B0604020202090204" pitchFamily="34" charset="0"/>
              <a:buChar char="•"/>
            </a:pPr>
            <a:r>
              <a:rPr lang="en-US" dirty="0"/>
              <a:t>This creates </a:t>
            </a:r>
            <a:r>
              <a:rPr lang="en-US" b="1" dirty="0"/>
              <a:t>unsettled legal territory</a:t>
            </a:r>
            <a:r>
              <a:rPr lang="en-US" dirty="0"/>
              <a:t> for AI-generated harm</a:t>
            </a:r>
          </a:p>
        </p:txBody>
      </p:sp>
      <p:sp>
        <p:nvSpPr>
          <p:cNvPr id="9" name="TextBox 8"/>
          <p:cNvSpPr txBox="1"/>
          <p:nvPr/>
        </p:nvSpPr>
        <p:spPr>
          <a:xfrm>
            <a:off x="233039" y="2949243"/>
            <a:ext cx="8910961" cy="2125005"/>
          </a:xfrm>
          <a:prstGeom prst="rect">
            <a:avLst/>
          </a:prstGeom>
          <a:noFill/>
        </p:spPr>
        <p:txBody>
          <a:bodyPr wrap="square">
            <a:spAutoFit/>
          </a:bodyPr>
          <a:lstStyle/>
          <a:p>
            <a:pPr>
              <a:lnSpc>
                <a:spcPct val="150000"/>
              </a:lnSpc>
              <a:buNone/>
            </a:pPr>
            <a:r>
              <a:rPr lang="en-US" b="1" dirty="0"/>
              <a:t>🧾 Case Example (2023):</a:t>
            </a:r>
          </a:p>
          <a:p>
            <a:pPr>
              <a:lnSpc>
                <a:spcPct val="150000"/>
              </a:lnSpc>
            </a:pPr>
            <a:r>
              <a:rPr lang="en-US" dirty="0"/>
              <a:t>➤ ChatGPT </a:t>
            </a:r>
            <a:r>
              <a:rPr lang="en-US" b="1" dirty="0"/>
              <a:t>falsely stated</a:t>
            </a:r>
            <a:r>
              <a:rPr lang="en-US" dirty="0"/>
              <a:t> Walters had been accused of fraud</a:t>
            </a:r>
            <a:br>
              <a:rPr lang="en-US" dirty="0"/>
            </a:br>
            <a:r>
              <a:rPr lang="en-US" dirty="0"/>
              <a:t>➤ Walters sued for </a:t>
            </a:r>
            <a:r>
              <a:rPr lang="en-US" b="1" dirty="0"/>
              <a:t>defamation</a:t>
            </a:r>
            <a:r>
              <a:rPr lang="en-US" dirty="0"/>
              <a:t>, citing reputational harm</a:t>
            </a:r>
            <a:br>
              <a:rPr lang="en-US" dirty="0"/>
            </a:br>
            <a:r>
              <a:rPr lang="en-US" dirty="0"/>
              <a:t>➤ OpenAI moved to </a:t>
            </a:r>
            <a:r>
              <a:rPr lang="en-US" b="1" dirty="0"/>
              <a:t>dismiss</a:t>
            </a:r>
            <a:r>
              <a:rPr lang="en-US" dirty="0"/>
              <a:t>, arguing:</a:t>
            </a:r>
            <a:br>
              <a:rPr lang="en-US" dirty="0"/>
            </a:br>
            <a:r>
              <a:rPr lang="en-US" dirty="0"/>
              <a:t>➤ It wasn’t intentional speech</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5" name="TextBox 4"/>
          <p:cNvSpPr txBox="1"/>
          <p:nvPr/>
        </p:nvSpPr>
        <p:spPr>
          <a:xfrm>
            <a:off x="82117" y="731644"/>
            <a:ext cx="7916664" cy="400110"/>
          </a:xfrm>
          <a:prstGeom prst="rect">
            <a:avLst/>
          </a:prstGeom>
          <a:noFill/>
        </p:spPr>
        <p:txBody>
          <a:bodyPr wrap="square">
            <a:spAutoFit/>
          </a:bodyPr>
          <a:lstStyle/>
          <a:p>
            <a:r>
              <a:rPr lang="en-US" sz="2000" dirty="0"/>
              <a:t>🇪🇺 European Union – AI Act</a:t>
            </a:r>
            <a:endParaRPr lang="en-US" sz="2000" b="1" dirty="0"/>
          </a:p>
        </p:txBody>
      </p:sp>
      <p:sp>
        <p:nvSpPr>
          <p:cNvPr id="8" name="TextBox 7"/>
          <p:cNvSpPr txBox="1"/>
          <p:nvPr/>
        </p:nvSpPr>
        <p:spPr>
          <a:xfrm>
            <a:off x="202803" y="1131754"/>
            <a:ext cx="7916663" cy="2961773"/>
          </a:xfrm>
          <a:prstGeom prst="rect">
            <a:avLst/>
          </a:prstGeom>
          <a:noFill/>
        </p:spPr>
        <p:txBody>
          <a:bodyPr wrap="square">
            <a:spAutoFit/>
          </a:bodyPr>
          <a:lstStyle/>
          <a:p>
            <a:pPr>
              <a:lnSpc>
                <a:spcPct val="150000"/>
              </a:lnSpc>
              <a:buNone/>
            </a:pPr>
            <a:r>
              <a:rPr lang="en-US" b="1" dirty="0"/>
              <a:t>📝 Key Proposed Requirements</a:t>
            </a:r>
          </a:p>
          <a:p>
            <a:pPr>
              <a:lnSpc>
                <a:spcPct val="150000"/>
              </a:lnSpc>
              <a:buFont typeface="Arial" panose="020B0604020202090204" pitchFamily="34" charset="0"/>
              <a:buChar char="•"/>
            </a:pPr>
            <a:r>
              <a:rPr lang="en-US" b="1" dirty="0"/>
              <a:t>Label AI-generated content</a:t>
            </a:r>
            <a:r>
              <a:rPr lang="en-US" dirty="0"/>
              <a:t> – users must know when content is machine-created</a:t>
            </a:r>
          </a:p>
          <a:p>
            <a:pPr>
              <a:lnSpc>
                <a:spcPct val="150000"/>
              </a:lnSpc>
              <a:buFont typeface="Arial" panose="020B0604020202090204" pitchFamily="34" charset="0"/>
              <a:buChar char="•"/>
            </a:pPr>
            <a:r>
              <a:rPr lang="en-US" b="1" dirty="0"/>
              <a:t>Prevent illegal content</a:t>
            </a:r>
            <a:r>
              <a:rPr lang="en-US" dirty="0"/>
              <a:t> – firms must mitigate harmful/illegal outputs</a:t>
            </a:r>
          </a:p>
          <a:p>
            <a:pPr>
              <a:lnSpc>
                <a:spcPct val="150000"/>
              </a:lnSpc>
              <a:buFont typeface="Arial" panose="020B0604020202090204" pitchFamily="34" charset="0"/>
              <a:buChar char="•"/>
            </a:pPr>
            <a:r>
              <a:rPr lang="en-US" b="1" dirty="0"/>
              <a:t>Fundamental rights impact assessments</a:t>
            </a:r>
            <a:r>
              <a:rPr lang="en-US" dirty="0"/>
              <a:t> – required for high-risk models</a:t>
            </a:r>
          </a:p>
          <a:p>
            <a:pPr>
              <a:lnSpc>
                <a:spcPct val="150000"/>
              </a:lnSpc>
              <a:buFont typeface="Arial" panose="020B0604020202090204" pitchFamily="34" charset="0"/>
              <a:buChar char="•"/>
            </a:pPr>
            <a:r>
              <a:rPr lang="en-US" b="1" dirty="0"/>
              <a:t>Training transparency</a:t>
            </a:r>
            <a:r>
              <a:rPr lang="en-US" dirty="0"/>
              <a:t> – companies must </a:t>
            </a:r>
            <a:r>
              <a:rPr lang="en-US" b="1" dirty="0"/>
              <a:t>list copyrighted data</a:t>
            </a:r>
            <a:r>
              <a:rPr lang="en-US" dirty="0"/>
              <a:t> used</a:t>
            </a:r>
          </a:p>
          <a:p>
            <a:pPr>
              <a:lnSpc>
                <a:spcPct val="150000"/>
              </a:lnSpc>
              <a:buFont typeface="Arial" panose="020B0604020202090204" pitchFamily="34" charset="0"/>
              <a:buChar char="•"/>
            </a:pPr>
            <a:endParaRPr lang="en-US" dirty="0"/>
          </a:p>
          <a:p>
            <a:pPr>
              <a:lnSpc>
                <a:spcPct val="150000"/>
              </a:lnSpc>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5" name="TextBox 4"/>
          <p:cNvSpPr txBox="1"/>
          <p:nvPr/>
        </p:nvSpPr>
        <p:spPr>
          <a:xfrm>
            <a:off x="82117" y="731644"/>
            <a:ext cx="7916664" cy="400110"/>
          </a:xfrm>
          <a:prstGeom prst="rect">
            <a:avLst/>
          </a:prstGeom>
          <a:noFill/>
        </p:spPr>
        <p:txBody>
          <a:bodyPr wrap="square">
            <a:spAutoFit/>
          </a:bodyPr>
          <a:lstStyle/>
          <a:p>
            <a:r>
              <a:rPr lang="en-US" sz="2000" dirty="0"/>
              <a:t>🇪🇺 European Union – AI Act</a:t>
            </a:r>
            <a:endParaRPr lang="en-US" sz="2000" b="1" dirty="0"/>
          </a:p>
        </p:txBody>
      </p:sp>
      <p:sp>
        <p:nvSpPr>
          <p:cNvPr id="8" name="TextBox 7"/>
          <p:cNvSpPr txBox="1"/>
          <p:nvPr/>
        </p:nvSpPr>
        <p:spPr>
          <a:xfrm>
            <a:off x="82118" y="998589"/>
            <a:ext cx="7916663" cy="2957861"/>
          </a:xfrm>
          <a:prstGeom prst="rect">
            <a:avLst/>
          </a:prstGeom>
          <a:noFill/>
        </p:spPr>
        <p:txBody>
          <a:bodyPr wrap="square">
            <a:spAutoFit/>
          </a:bodyPr>
          <a:lstStyle/>
          <a:p>
            <a:pPr>
              <a:lnSpc>
                <a:spcPct val="150000"/>
              </a:lnSpc>
              <a:buFont typeface="Arial" panose="020B0604020202090204" pitchFamily="34" charset="0"/>
              <a:buChar char="•"/>
            </a:pPr>
            <a:endParaRPr lang="en-US" dirty="0"/>
          </a:p>
          <a:p>
            <a:pPr>
              <a:lnSpc>
                <a:spcPct val="150000"/>
              </a:lnSpc>
            </a:pPr>
            <a:r>
              <a:rPr lang="en-US" b="1" dirty="0"/>
              <a:t>💶 Enforcement &amp; Penalties</a:t>
            </a:r>
          </a:p>
          <a:p>
            <a:pPr>
              <a:lnSpc>
                <a:spcPct val="150000"/>
              </a:lnSpc>
              <a:buFont typeface="Arial" panose="020B0604020202090204" pitchFamily="34" charset="0"/>
              <a:buChar char="•"/>
            </a:pPr>
            <a:r>
              <a:rPr lang="en-US" b="1" dirty="0"/>
              <a:t>Severe fines</a:t>
            </a:r>
            <a:r>
              <a:rPr lang="en-US" dirty="0"/>
              <a:t> for violations – up to </a:t>
            </a:r>
            <a:r>
              <a:rPr lang="en-US" b="1" dirty="0"/>
              <a:t>tens of millions of euros</a:t>
            </a:r>
            <a:endParaRPr lang="en-US" dirty="0"/>
          </a:p>
          <a:p>
            <a:pPr>
              <a:lnSpc>
                <a:spcPct val="150000"/>
              </a:lnSpc>
              <a:buNone/>
            </a:pPr>
            <a:endParaRPr lang="en-US" b="1" dirty="0"/>
          </a:p>
          <a:p>
            <a:pPr>
              <a:lnSpc>
                <a:spcPct val="150000"/>
              </a:lnSpc>
              <a:buNone/>
            </a:pPr>
            <a:r>
              <a:rPr lang="en-US" b="1" dirty="0"/>
              <a:t>📆 Status</a:t>
            </a:r>
          </a:p>
          <a:p>
            <a:pPr>
              <a:lnSpc>
                <a:spcPct val="150000"/>
              </a:lnSpc>
              <a:buFont typeface="Arial" panose="020B0604020202090204" pitchFamily="34" charset="0"/>
              <a:buChar char="•"/>
            </a:pPr>
            <a:r>
              <a:rPr lang="en-US" dirty="0"/>
              <a:t>Still under negotiation</a:t>
            </a:r>
          </a:p>
          <a:p>
            <a:pPr>
              <a:lnSpc>
                <a:spcPct val="150000"/>
              </a:lnSpc>
              <a:buFont typeface="Arial" panose="020B0604020202090204" pitchFamily="34" charset="0"/>
              <a:buChar char="•"/>
            </a:pPr>
            <a:r>
              <a:rPr lang="en-US" b="1" dirty="0"/>
              <a:t>Expected to take effect by 2025–2026</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5" name="TextBox 4"/>
          <p:cNvSpPr txBox="1"/>
          <p:nvPr/>
        </p:nvSpPr>
        <p:spPr>
          <a:xfrm>
            <a:off x="82117" y="731644"/>
            <a:ext cx="7916664" cy="400110"/>
          </a:xfrm>
          <a:prstGeom prst="rect">
            <a:avLst/>
          </a:prstGeom>
          <a:noFill/>
        </p:spPr>
        <p:txBody>
          <a:bodyPr wrap="square">
            <a:spAutoFit/>
          </a:bodyPr>
          <a:lstStyle/>
          <a:p>
            <a:r>
              <a:rPr lang="en-US" sz="2000" dirty="0"/>
              <a:t>🇺🇸 United States – A Piecemeal Approach to AI Governance</a:t>
            </a:r>
            <a:endParaRPr lang="en-US" sz="2000" b="1" dirty="0"/>
          </a:p>
        </p:txBody>
      </p:sp>
      <p:sp>
        <p:nvSpPr>
          <p:cNvPr id="3" name="TextBox 2"/>
          <p:cNvSpPr txBox="1"/>
          <p:nvPr/>
        </p:nvSpPr>
        <p:spPr>
          <a:xfrm>
            <a:off x="228083" y="1131754"/>
            <a:ext cx="7401757" cy="3371500"/>
          </a:xfrm>
          <a:prstGeom prst="rect">
            <a:avLst/>
          </a:prstGeom>
          <a:noFill/>
        </p:spPr>
        <p:txBody>
          <a:bodyPr wrap="square">
            <a:spAutoFit/>
          </a:bodyPr>
          <a:lstStyle/>
          <a:p>
            <a:pPr>
              <a:lnSpc>
                <a:spcPct val="150000"/>
              </a:lnSpc>
              <a:buNone/>
            </a:pPr>
            <a:r>
              <a:rPr lang="en-US" b="1" dirty="0"/>
              <a:t>🏛️ No Federal AI Law (Yet)</a:t>
            </a:r>
          </a:p>
          <a:p>
            <a:pPr>
              <a:lnSpc>
                <a:spcPct val="150000"/>
              </a:lnSpc>
              <a:buFont typeface="Arial" panose="020B0604020202090204" pitchFamily="34" charset="0"/>
              <a:buChar char="•"/>
            </a:pPr>
            <a:r>
              <a:rPr lang="en-US" dirty="0"/>
              <a:t>The U.S. lacks a unified AI regulation</a:t>
            </a:r>
          </a:p>
          <a:p>
            <a:pPr>
              <a:lnSpc>
                <a:spcPct val="150000"/>
              </a:lnSpc>
              <a:buFont typeface="Arial" panose="020B0604020202090204" pitchFamily="34" charset="0"/>
              <a:buChar char="•"/>
            </a:pPr>
            <a:r>
              <a:rPr lang="en-US" dirty="0"/>
              <a:t>Instead, relies on </a:t>
            </a:r>
            <a:r>
              <a:rPr lang="en-US" b="1" dirty="0"/>
              <a:t>executive orders</a:t>
            </a:r>
            <a:r>
              <a:rPr lang="en-US" dirty="0"/>
              <a:t>, </a:t>
            </a:r>
            <a:r>
              <a:rPr lang="en-US" b="1" dirty="0"/>
              <a:t>agency actions</a:t>
            </a:r>
            <a:r>
              <a:rPr lang="en-US" dirty="0"/>
              <a:t>, and </a:t>
            </a:r>
            <a:r>
              <a:rPr lang="en-US" b="1" dirty="0"/>
              <a:t>voluntary commitments</a:t>
            </a:r>
            <a:endParaRPr lang="en-US" dirty="0"/>
          </a:p>
          <a:p>
            <a:pPr>
              <a:lnSpc>
                <a:spcPct val="150000"/>
              </a:lnSpc>
              <a:buNone/>
            </a:pPr>
            <a:r>
              <a:rPr lang="en-US" b="1" dirty="0"/>
              <a:t>📜 Biden’s Executive Order on AI Safety (Oct 2023)</a:t>
            </a:r>
          </a:p>
          <a:p>
            <a:pPr>
              <a:lnSpc>
                <a:spcPct val="150000"/>
              </a:lnSpc>
              <a:buFont typeface="Arial" panose="020B0604020202090204" pitchFamily="34" charset="0"/>
              <a:buChar char="•"/>
            </a:pPr>
            <a:r>
              <a:rPr lang="en-US" dirty="0"/>
              <a:t>Urges development of </a:t>
            </a:r>
            <a:r>
              <a:rPr lang="en-US" b="1" dirty="0"/>
              <a:t>AI safety standards</a:t>
            </a:r>
            <a:r>
              <a:rPr lang="en-US" dirty="0"/>
              <a:t> (e.g., pre-release testing)</a:t>
            </a:r>
          </a:p>
          <a:p>
            <a:pPr>
              <a:lnSpc>
                <a:spcPct val="150000"/>
              </a:lnSpc>
              <a:buFont typeface="Arial" panose="020B0604020202090204" pitchFamily="34" charset="0"/>
              <a:buChar char="•"/>
            </a:pPr>
            <a:r>
              <a:rPr lang="en-US" dirty="0"/>
              <a:t>Directs federal agencies to explore AI rules under existing laws</a:t>
            </a:r>
            <a:br>
              <a:rPr lang="en-US" dirty="0"/>
            </a:br>
            <a:r>
              <a:rPr lang="en-US" dirty="0"/>
              <a:t>➤ Ex: </a:t>
            </a:r>
            <a:r>
              <a:rPr lang="en-US" b="1" dirty="0"/>
              <a:t>FTC</a:t>
            </a:r>
            <a:r>
              <a:rPr lang="en-US" dirty="0"/>
              <a:t> to penalize </a:t>
            </a:r>
            <a:r>
              <a:rPr lang="en-US" b="1" dirty="0"/>
              <a:t>deceptive AI practices</a:t>
            </a:r>
            <a:r>
              <a:rPr lang="en-US" dirty="0"/>
              <a:t> under consumer protection laws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5" name="TextBox 4"/>
          <p:cNvSpPr txBox="1"/>
          <p:nvPr/>
        </p:nvSpPr>
        <p:spPr>
          <a:xfrm>
            <a:off x="0" y="669500"/>
            <a:ext cx="7916664" cy="400110"/>
          </a:xfrm>
          <a:prstGeom prst="rect">
            <a:avLst/>
          </a:prstGeom>
          <a:noFill/>
        </p:spPr>
        <p:txBody>
          <a:bodyPr wrap="square">
            <a:spAutoFit/>
          </a:bodyPr>
          <a:lstStyle/>
          <a:p>
            <a:r>
              <a:rPr lang="en-US" sz="2000" dirty="0"/>
              <a:t>🇺🇸 United States – A Piecemeal Approach to AI Governance</a:t>
            </a:r>
            <a:endParaRPr lang="en-US" sz="2000" b="1" dirty="0"/>
          </a:p>
        </p:txBody>
      </p:sp>
      <p:sp>
        <p:nvSpPr>
          <p:cNvPr id="6" name="TextBox 5"/>
          <p:cNvSpPr txBox="1"/>
          <p:nvPr/>
        </p:nvSpPr>
        <p:spPr>
          <a:xfrm>
            <a:off x="90995" y="939144"/>
            <a:ext cx="9461377" cy="4204356"/>
          </a:xfrm>
          <a:prstGeom prst="rect">
            <a:avLst/>
          </a:prstGeom>
          <a:noFill/>
        </p:spPr>
        <p:txBody>
          <a:bodyPr wrap="square">
            <a:spAutoFit/>
          </a:bodyPr>
          <a:lstStyle/>
          <a:p>
            <a:pPr>
              <a:lnSpc>
                <a:spcPct val="150000"/>
              </a:lnSpc>
              <a:buNone/>
            </a:pPr>
            <a:r>
              <a:rPr lang="en-US" b="1" dirty="0"/>
              <a:t>🤝 Voluntary Industry Commitments</a:t>
            </a:r>
          </a:p>
          <a:p>
            <a:pPr>
              <a:lnSpc>
                <a:spcPct val="150000"/>
              </a:lnSpc>
              <a:buFont typeface="Arial" panose="020B0604020202090204" pitchFamily="34" charset="0"/>
              <a:buChar char="•"/>
            </a:pPr>
            <a:r>
              <a:rPr lang="en-US" dirty="0"/>
              <a:t>Leading AI companies agreed to:</a:t>
            </a:r>
            <a:br>
              <a:rPr lang="en-US" dirty="0"/>
            </a:br>
            <a:r>
              <a:rPr lang="en-US" dirty="0"/>
              <a:t>➤ Test models for </a:t>
            </a:r>
            <a:r>
              <a:rPr lang="en-US" b="1" dirty="0"/>
              <a:t>security risks</a:t>
            </a:r>
            <a:br>
              <a:rPr lang="en-US" dirty="0"/>
            </a:br>
            <a:r>
              <a:rPr lang="en-US" dirty="0"/>
              <a:t>➤ Share best practices</a:t>
            </a:r>
            <a:br>
              <a:rPr lang="en-US" dirty="0"/>
            </a:br>
            <a:r>
              <a:rPr lang="en-US" dirty="0"/>
              <a:t>➤ Develop </a:t>
            </a:r>
            <a:r>
              <a:rPr lang="en-US" b="1" dirty="0"/>
              <a:t>watermarking</a:t>
            </a:r>
            <a:r>
              <a:rPr lang="en-US" dirty="0"/>
              <a:t> for AI-generated content</a:t>
            </a:r>
          </a:p>
          <a:p>
            <a:pPr>
              <a:lnSpc>
                <a:spcPct val="150000"/>
              </a:lnSpc>
              <a:buNone/>
            </a:pPr>
            <a:r>
              <a:rPr lang="en-US" b="1" dirty="0"/>
              <a:t>🗺️ State-Level Initiatives</a:t>
            </a:r>
          </a:p>
          <a:p>
            <a:pPr>
              <a:lnSpc>
                <a:spcPct val="150000"/>
              </a:lnSpc>
              <a:buFont typeface="Arial" panose="020B0604020202090204" pitchFamily="34" charset="0"/>
              <a:buChar char="•"/>
            </a:pPr>
            <a:r>
              <a:rPr lang="en-US" dirty="0"/>
              <a:t>Some states introducing laws (e.g., </a:t>
            </a:r>
            <a:r>
              <a:rPr lang="en-US" b="1" dirty="0"/>
              <a:t>AI political ad disclosures</a:t>
            </a:r>
            <a:r>
              <a:rPr lang="en-US" dirty="0"/>
              <a:t>)</a:t>
            </a:r>
          </a:p>
          <a:p>
            <a:pPr>
              <a:lnSpc>
                <a:spcPct val="150000"/>
              </a:lnSpc>
              <a:buNone/>
            </a:pPr>
            <a:r>
              <a:rPr lang="en-US" b="1" dirty="0"/>
              <a:t>⚖️ Overall Strategy</a:t>
            </a:r>
          </a:p>
          <a:p>
            <a:pPr>
              <a:lnSpc>
                <a:spcPct val="150000"/>
              </a:lnSpc>
              <a:buFont typeface="Arial" panose="020B0604020202090204" pitchFamily="34" charset="0"/>
              <a:buChar char="•"/>
            </a:pPr>
            <a:r>
              <a:rPr lang="en-US" dirty="0"/>
              <a:t>“</a:t>
            </a:r>
            <a:r>
              <a:rPr lang="en-US" b="1" dirty="0"/>
              <a:t>Light-touch</a:t>
            </a:r>
            <a:r>
              <a:rPr lang="en-US" dirty="0"/>
              <a:t>, wait-and-see” approach to avoid stifling innovation</a:t>
            </a:r>
          </a:p>
          <a:p>
            <a:pPr>
              <a:lnSpc>
                <a:spcPct val="150000"/>
              </a:lnSpc>
              <a:buFont typeface="Arial" panose="020B0604020202090204" pitchFamily="34" charset="0"/>
              <a:buChar char="•"/>
            </a:pPr>
            <a:r>
              <a:rPr lang="en-US" dirty="0"/>
              <a:t>Contrasts with EU’s </a:t>
            </a:r>
            <a:r>
              <a:rPr lang="en-US" b="1" dirty="0"/>
              <a:t>precautionary principle</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5" name="TextBox 4"/>
          <p:cNvSpPr txBox="1"/>
          <p:nvPr/>
        </p:nvSpPr>
        <p:spPr>
          <a:xfrm>
            <a:off x="0" y="669500"/>
            <a:ext cx="7916664" cy="400110"/>
          </a:xfrm>
          <a:prstGeom prst="rect">
            <a:avLst/>
          </a:prstGeom>
          <a:noFill/>
        </p:spPr>
        <p:txBody>
          <a:bodyPr wrap="square">
            <a:spAutoFit/>
          </a:bodyPr>
          <a:lstStyle/>
          <a:p>
            <a:r>
              <a:rPr lang="en-US" sz="2000" dirty="0"/>
              <a:t>🇺🇸 United States – A Piecemeal Approach to AI Governance</a:t>
            </a:r>
            <a:endParaRPr lang="en-US" sz="2000" b="1" dirty="0"/>
          </a:p>
        </p:txBody>
      </p:sp>
      <p:sp>
        <p:nvSpPr>
          <p:cNvPr id="6" name="TextBox 5"/>
          <p:cNvSpPr txBox="1"/>
          <p:nvPr/>
        </p:nvSpPr>
        <p:spPr>
          <a:xfrm>
            <a:off x="90995" y="939144"/>
            <a:ext cx="9461377" cy="4204356"/>
          </a:xfrm>
          <a:prstGeom prst="rect">
            <a:avLst/>
          </a:prstGeom>
          <a:noFill/>
        </p:spPr>
        <p:txBody>
          <a:bodyPr wrap="square">
            <a:spAutoFit/>
          </a:bodyPr>
          <a:lstStyle/>
          <a:p>
            <a:pPr>
              <a:lnSpc>
                <a:spcPct val="150000"/>
              </a:lnSpc>
              <a:buNone/>
            </a:pPr>
            <a:r>
              <a:rPr lang="en-US" b="1" dirty="0"/>
              <a:t>🤝 Voluntary Industry Commitments</a:t>
            </a:r>
          </a:p>
          <a:p>
            <a:pPr>
              <a:lnSpc>
                <a:spcPct val="150000"/>
              </a:lnSpc>
              <a:buFont typeface="Arial" panose="020B0604020202090204" pitchFamily="34" charset="0"/>
              <a:buChar char="•"/>
            </a:pPr>
            <a:r>
              <a:rPr lang="en-US" dirty="0"/>
              <a:t>Leading AI companies agreed to:</a:t>
            </a:r>
            <a:br>
              <a:rPr lang="en-US" dirty="0"/>
            </a:br>
            <a:r>
              <a:rPr lang="en-US" dirty="0"/>
              <a:t>➤ Test models for </a:t>
            </a:r>
            <a:r>
              <a:rPr lang="en-US" b="1" dirty="0"/>
              <a:t>security risks</a:t>
            </a:r>
            <a:br>
              <a:rPr lang="en-US" dirty="0"/>
            </a:br>
            <a:r>
              <a:rPr lang="en-US" dirty="0"/>
              <a:t>➤ Share best practices</a:t>
            </a:r>
            <a:br>
              <a:rPr lang="en-US" dirty="0"/>
            </a:br>
            <a:r>
              <a:rPr lang="en-US" dirty="0"/>
              <a:t>➤ Develop </a:t>
            </a:r>
            <a:r>
              <a:rPr lang="en-US" b="1" dirty="0"/>
              <a:t>watermarking</a:t>
            </a:r>
            <a:r>
              <a:rPr lang="en-US" dirty="0"/>
              <a:t> for AI-generated content</a:t>
            </a:r>
          </a:p>
          <a:p>
            <a:pPr>
              <a:lnSpc>
                <a:spcPct val="150000"/>
              </a:lnSpc>
              <a:buNone/>
            </a:pPr>
            <a:r>
              <a:rPr lang="en-US" b="1" dirty="0"/>
              <a:t>🗺️ State-Level Initiatives</a:t>
            </a:r>
          </a:p>
          <a:p>
            <a:pPr>
              <a:lnSpc>
                <a:spcPct val="150000"/>
              </a:lnSpc>
              <a:buFont typeface="Arial" panose="020B0604020202090204" pitchFamily="34" charset="0"/>
              <a:buChar char="•"/>
            </a:pPr>
            <a:r>
              <a:rPr lang="en-US" dirty="0"/>
              <a:t>Some states introducing laws (e.g., </a:t>
            </a:r>
            <a:r>
              <a:rPr lang="en-US" b="1" dirty="0"/>
              <a:t>AI political ad disclosures</a:t>
            </a:r>
            <a:r>
              <a:rPr lang="en-US" dirty="0"/>
              <a:t>)</a:t>
            </a:r>
          </a:p>
          <a:p>
            <a:pPr>
              <a:lnSpc>
                <a:spcPct val="150000"/>
              </a:lnSpc>
              <a:buNone/>
            </a:pPr>
            <a:r>
              <a:rPr lang="en-US" b="1" dirty="0"/>
              <a:t>⚖️ Overall Strategy</a:t>
            </a:r>
          </a:p>
          <a:p>
            <a:pPr>
              <a:lnSpc>
                <a:spcPct val="150000"/>
              </a:lnSpc>
              <a:buFont typeface="Arial" panose="020B0604020202090204" pitchFamily="34" charset="0"/>
              <a:buChar char="•"/>
            </a:pPr>
            <a:r>
              <a:rPr lang="en-US" dirty="0"/>
              <a:t>“</a:t>
            </a:r>
            <a:r>
              <a:rPr lang="en-US" b="1" dirty="0"/>
              <a:t>Light-touch</a:t>
            </a:r>
            <a:r>
              <a:rPr lang="en-US" dirty="0"/>
              <a:t>, wait-and-see” approach to avoid stifling innovation</a:t>
            </a:r>
          </a:p>
          <a:p>
            <a:pPr>
              <a:lnSpc>
                <a:spcPct val="150000"/>
              </a:lnSpc>
              <a:buFont typeface="Arial" panose="020B0604020202090204" pitchFamily="34" charset="0"/>
              <a:buChar char="•"/>
            </a:pPr>
            <a:r>
              <a:rPr lang="en-US" dirty="0"/>
              <a:t>Contrasts with EU’s </a:t>
            </a:r>
            <a:r>
              <a:rPr lang="en-US" b="1" dirty="0"/>
              <a:t>precautionary principle</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2227" y="54536"/>
            <a:ext cx="8622378" cy="1077218"/>
          </a:xfrm>
          <a:prstGeom prst="rect">
            <a:avLst/>
          </a:prstGeom>
          <a:noFill/>
        </p:spPr>
        <p:txBody>
          <a:bodyPr wrap="square">
            <a:spAutoFit/>
          </a:bodyPr>
          <a:lstStyle/>
          <a:p>
            <a:pPr lvl="1"/>
            <a:r>
              <a:rPr lang="en-US" sz="3200" dirty="0"/>
              <a:t>Legal and Policy Implications</a:t>
            </a:r>
          </a:p>
          <a:p>
            <a:pPr lvl="1"/>
            <a:endParaRPr lang="en-US" altLang="zh-CN" sz="3200" dirty="0"/>
          </a:p>
        </p:txBody>
      </p:sp>
      <p:sp>
        <p:nvSpPr>
          <p:cNvPr id="5" name="TextBox 4"/>
          <p:cNvSpPr txBox="1"/>
          <p:nvPr/>
        </p:nvSpPr>
        <p:spPr>
          <a:xfrm>
            <a:off x="0" y="669500"/>
            <a:ext cx="7916664" cy="400110"/>
          </a:xfrm>
          <a:prstGeom prst="rect">
            <a:avLst/>
          </a:prstGeom>
          <a:noFill/>
        </p:spPr>
        <p:txBody>
          <a:bodyPr wrap="square">
            <a:spAutoFit/>
          </a:bodyPr>
          <a:lstStyle/>
          <a:p>
            <a:r>
              <a:rPr lang="en-US" sz="2000" dirty="0"/>
              <a:t>🇨🇳 China: Interim Measures for Generative AI (Aug 2023)</a:t>
            </a:r>
            <a:endParaRPr lang="en-US" sz="2000" b="1" dirty="0"/>
          </a:p>
        </p:txBody>
      </p:sp>
      <p:sp>
        <p:nvSpPr>
          <p:cNvPr id="3" name="TextBox 2"/>
          <p:cNvSpPr txBox="1"/>
          <p:nvPr/>
        </p:nvSpPr>
        <p:spPr>
          <a:xfrm>
            <a:off x="224160" y="1069610"/>
            <a:ext cx="8074731" cy="2961773"/>
          </a:xfrm>
          <a:prstGeom prst="rect">
            <a:avLst/>
          </a:prstGeom>
          <a:noFill/>
        </p:spPr>
        <p:txBody>
          <a:bodyPr wrap="square">
            <a:spAutoFit/>
          </a:bodyPr>
          <a:lstStyle/>
          <a:p>
            <a:pPr>
              <a:lnSpc>
                <a:spcPct val="150000"/>
              </a:lnSpc>
            </a:pPr>
            <a:r>
              <a:rPr lang="en-US" b="1" dirty="0"/>
              <a:t>Core Requirements</a:t>
            </a:r>
            <a:r>
              <a:rPr lang="en-US" dirty="0"/>
              <a:t>:</a:t>
            </a:r>
            <a:br>
              <a:rPr lang="en-US" dirty="0"/>
            </a:br>
            <a:r>
              <a:rPr lang="en-US" dirty="0"/>
              <a:t>✔ AI outputs must </a:t>
            </a:r>
            <a:r>
              <a:rPr lang="en-US" b="1" dirty="0"/>
              <a:t>align with socialist core values</a:t>
            </a:r>
            <a:br>
              <a:rPr lang="en-US" dirty="0"/>
            </a:br>
            <a:r>
              <a:rPr lang="en-US" dirty="0"/>
              <a:t>✔ Must </a:t>
            </a:r>
            <a:r>
              <a:rPr lang="en-US" b="1" dirty="0"/>
              <a:t>not generate dissent or “illegal” content</a:t>
            </a:r>
            <a:br>
              <a:rPr lang="en-US" dirty="0"/>
            </a:br>
            <a:r>
              <a:rPr lang="en-US" dirty="0"/>
              <a:t>✔ </a:t>
            </a:r>
            <a:r>
              <a:rPr lang="en-US" b="1" dirty="0"/>
              <a:t>Mandatory labeling</a:t>
            </a:r>
            <a:r>
              <a:rPr lang="en-US" dirty="0"/>
              <a:t> of AI-generated content (especially deepfakes)</a:t>
            </a:r>
          </a:p>
          <a:p>
            <a:pPr>
              <a:lnSpc>
                <a:spcPct val="150000"/>
              </a:lnSpc>
            </a:pPr>
            <a:r>
              <a:rPr lang="en-US" dirty="0"/>
              <a:t>“</a:t>
            </a:r>
            <a:r>
              <a:rPr lang="zh-CN" altLang="en-US" b="0" i="0" u="none" strike="noStrike" dirty="0">
                <a:solidFill>
                  <a:srgbClr val="333333"/>
                </a:solidFill>
                <a:effectLst/>
                <a:latin typeface="宋体" pitchFamily="2" charset="-122"/>
                <a:ea typeface="宋体" pitchFamily="2" charset="-122"/>
              </a:rPr>
              <a:t>第十二条 提供者应当按照</a:t>
            </a:r>
            <a:r>
              <a:rPr lang="en-US" altLang="zh-CN" b="0" i="0" u="none" strike="noStrike" dirty="0">
                <a:solidFill>
                  <a:srgbClr val="333333"/>
                </a:solidFill>
                <a:effectLst/>
                <a:latin typeface="宋体" pitchFamily="2" charset="-122"/>
                <a:ea typeface="宋体" pitchFamily="2" charset="-122"/>
              </a:rPr>
              <a:t>《</a:t>
            </a:r>
            <a:r>
              <a:rPr lang="zh-CN" altLang="en-US" b="0" i="0" u="none" strike="noStrike" dirty="0">
                <a:solidFill>
                  <a:srgbClr val="333333"/>
                </a:solidFill>
                <a:effectLst/>
                <a:latin typeface="宋体" pitchFamily="2" charset="-122"/>
                <a:ea typeface="宋体" pitchFamily="2" charset="-122"/>
              </a:rPr>
              <a:t>互联网信息服务深度合成管理规定</a:t>
            </a:r>
            <a:r>
              <a:rPr lang="en-US" altLang="zh-CN" b="0" i="0" u="none" strike="noStrike" dirty="0">
                <a:solidFill>
                  <a:srgbClr val="333333"/>
                </a:solidFill>
                <a:effectLst/>
                <a:latin typeface="宋体" pitchFamily="2" charset="-122"/>
                <a:ea typeface="宋体" pitchFamily="2" charset="-122"/>
              </a:rPr>
              <a:t>》</a:t>
            </a:r>
            <a:r>
              <a:rPr lang="zh-CN" altLang="en-US" b="0" i="0" u="none" strike="noStrike" dirty="0">
                <a:solidFill>
                  <a:srgbClr val="333333"/>
                </a:solidFill>
                <a:effectLst/>
                <a:latin typeface="宋体" pitchFamily="2" charset="-122"/>
                <a:ea typeface="宋体" pitchFamily="2" charset="-122"/>
              </a:rPr>
              <a:t>对图片、视频等生成内容进行标识。</a:t>
            </a:r>
            <a:r>
              <a:rPr lang="en-US" dirty="0"/>
              <a:t>”</a:t>
            </a:r>
            <a:br>
              <a:rPr lang="en-US" dirty="0"/>
            </a:br>
            <a:r>
              <a:rPr lang="en-US" dirty="0"/>
              <a:t>✔ AI providers must </a:t>
            </a:r>
            <a:r>
              <a:rPr lang="en-US" b="1" dirty="0"/>
              <a:t>register models</a:t>
            </a:r>
            <a:r>
              <a:rPr lang="en-US" dirty="0"/>
              <a:t> and </a:t>
            </a:r>
            <a:r>
              <a:rPr lang="en-US" b="1" dirty="0"/>
              <a:t>pass security reviews</a:t>
            </a:r>
            <a:endParaRPr lang="en-US" dirty="0"/>
          </a:p>
        </p:txBody>
      </p:sp>
      <p:sp>
        <p:nvSpPr>
          <p:cNvPr id="7" name="TextBox 6"/>
          <p:cNvSpPr txBox="1"/>
          <p:nvPr/>
        </p:nvSpPr>
        <p:spPr>
          <a:xfrm>
            <a:off x="224160" y="4438144"/>
            <a:ext cx="6952544" cy="369332"/>
          </a:xfrm>
          <a:prstGeom prst="rect">
            <a:avLst/>
          </a:prstGeom>
          <a:noFill/>
        </p:spPr>
        <p:txBody>
          <a:bodyPr wrap="none" rtlCol="0">
            <a:spAutoFit/>
          </a:bodyPr>
          <a:lstStyle/>
          <a:p>
            <a:r>
              <a:rPr lang="en-US" dirty="0"/>
              <a:t>https://</a:t>
            </a:r>
            <a:r>
              <a:rPr lang="en-US" dirty="0" err="1"/>
              <a:t>www.gov.cn</a:t>
            </a:r>
            <a:r>
              <a:rPr lang="en-US" dirty="0"/>
              <a:t>/</a:t>
            </a:r>
            <a:r>
              <a:rPr lang="en-US" dirty="0" err="1"/>
              <a:t>zhengce</a:t>
            </a:r>
            <a:r>
              <a:rPr lang="en-US" dirty="0"/>
              <a:t>/</a:t>
            </a:r>
            <a:r>
              <a:rPr lang="en-US" dirty="0" err="1"/>
              <a:t>zhengceku</a:t>
            </a:r>
            <a:r>
              <a:rPr lang="en-US" dirty="0"/>
              <a:t>/202307/content_6891752.htm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6CBC5-1A5D-A88C-8E02-D8171F75A3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09001E-074A-4A47-6D01-1423E39471C0}"/>
              </a:ext>
            </a:extLst>
          </p:cNvPr>
          <p:cNvSpPr txBox="1"/>
          <p:nvPr/>
        </p:nvSpPr>
        <p:spPr>
          <a:xfrm>
            <a:off x="2913360" y="2040838"/>
            <a:ext cx="2741456" cy="1015663"/>
          </a:xfrm>
          <a:prstGeom prst="rect">
            <a:avLst/>
          </a:prstGeom>
          <a:noFill/>
        </p:spPr>
        <p:txBody>
          <a:bodyPr wrap="none" rtlCol="0">
            <a:spAutoFit/>
          </a:bodyPr>
          <a:lstStyle/>
          <a:p>
            <a:r>
              <a:rPr lang="en-US" altLang="zh-CN" sz="3000" dirty="0"/>
              <a:t>Paper</a:t>
            </a:r>
            <a:r>
              <a:rPr lang="zh-CN" altLang="en-US" sz="3000" dirty="0"/>
              <a:t> </a:t>
            </a:r>
            <a:r>
              <a:rPr lang="en-US" altLang="zh-CN" sz="3000" dirty="0"/>
              <a:t>Sharing</a:t>
            </a:r>
            <a:r>
              <a:rPr lang="zh-CN" altLang="en-US" sz="3000" dirty="0"/>
              <a:t> </a:t>
            </a:r>
            <a:r>
              <a:rPr lang="en-US" altLang="zh-CN" sz="3000" dirty="0"/>
              <a:t>-1</a:t>
            </a:r>
          </a:p>
          <a:p>
            <a:endParaRPr lang="en-US" sz="3000" dirty="0"/>
          </a:p>
        </p:txBody>
      </p:sp>
      <p:sp>
        <p:nvSpPr>
          <p:cNvPr id="3" name="TextBox 2">
            <a:extLst>
              <a:ext uri="{FF2B5EF4-FFF2-40B4-BE49-F238E27FC236}">
                <a16:creationId xmlns:a16="http://schemas.microsoft.com/office/drawing/2014/main" id="{3E2F4A4D-B381-7CAD-2E4F-D3BA096CFC35}"/>
              </a:ext>
            </a:extLst>
          </p:cNvPr>
          <p:cNvSpPr txBox="1"/>
          <p:nvPr/>
        </p:nvSpPr>
        <p:spPr>
          <a:xfrm>
            <a:off x="6550592" y="44853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1583393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4">
            <a:alphaModFix amt="60000"/>
            <a:lum/>
          </a:blip>
          <a:srcRect/>
          <a:stretch>
            <a:fillRect l="-17000" r="-17000"/>
          </a:stretch>
        </a:blipFill>
        <a:effectLst/>
      </p:bgPr>
    </p:bg>
    <p:spTree>
      <p:nvGrpSpPr>
        <p:cNvPr id="1" name=""/>
        <p:cNvGrpSpPr/>
        <p:nvPr/>
      </p:nvGrpSpPr>
      <p:grpSpPr>
        <a:xfrm>
          <a:off x="0" y="0"/>
          <a:ext cx="0" cy="0"/>
          <a:chOff x="0" y="0"/>
          <a:chExt cx="0" cy="0"/>
        </a:xfrm>
      </p:grpSpPr>
      <p:sp>
        <p:nvSpPr>
          <p:cNvPr id="8" name="文本框 7"/>
          <p:cNvSpPr txBox="1"/>
          <p:nvPr/>
        </p:nvSpPr>
        <p:spPr>
          <a:xfrm>
            <a:off x="90768" y="1806322"/>
            <a:ext cx="8962465" cy="1395703"/>
          </a:xfrm>
          <a:prstGeom prst="rect">
            <a:avLst/>
          </a:prstGeom>
          <a:noFill/>
        </p:spPr>
        <p:txBody>
          <a:bodyPr wrap="square" rtlCol="0">
            <a:spAutoFit/>
          </a:bodyPr>
          <a:lstStyle/>
          <a:p>
            <a:pPr algn="ctr" defTabSz="685800">
              <a:lnSpc>
                <a:spcPct val="150000"/>
              </a:lnSpc>
            </a:pPr>
            <a:r>
              <a:rPr lang="en-US" altLang="zh-CN" sz="3000" b="1" dirty="0">
                <a:solidFill>
                  <a:srgbClr val="FFFFFF"/>
                </a:solidFill>
                <a:latin typeface="微软雅黑" panose="020B0503020204020204" pitchFamily="34" charset="-122"/>
                <a:ea typeface="微软雅黑" panose="020B0503020204020204" pitchFamily="34" charset="-122"/>
              </a:rPr>
              <a:t>Measuring Implicit Bias in Explicitly Unbiased Large Language Models</a:t>
            </a:r>
          </a:p>
        </p:txBody>
      </p:sp>
      <p:sp>
        <p:nvSpPr>
          <p:cNvPr id="13" name="文本框 12"/>
          <p:cNvSpPr txBox="1"/>
          <p:nvPr/>
        </p:nvSpPr>
        <p:spPr>
          <a:xfrm>
            <a:off x="5331759" y="3897492"/>
            <a:ext cx="3408830" cy="738664"/>
          </a:xfrm>
          <a:prstGeom prst="rect">
            <a:avLst/>
          </a:prstGeom>
          <a:noFill/>
        </p:spPr>
        <p:txBody>
          <a:bodyPr wrap="square" rtlCol="0">
            <a:spAutoFit/>
          </a:bodyPr>
          <a:lstStyle/>
          <a:p>
            <a:pPr defTabSz="685800"/>
            <a:r>
              <a:rPr lang="en-US" altLang="zh-CN" sz="2100" b="1" dirty="0">
                <a:solidFill>
                  <a:srgbClr val="013A89">
                    <a:lumMod val="100000"/>
                  </a:srgbClr>
                </a:solidFill>
                <a:latin typeface="微软雅黑" panose="020B0503020204020204" pitchFamily="34" charset="-122"/>
                <a:ea typeface="微软雅黑" panose="020B0503020204020204" pitchFamily="34" charset="-122"/>
              </a:rPr>
              <a:t>Course Name</a:t>
            </a:r>
            <a:r>
              <a:rPr lang="zh-CN" altLang="en-US" sz="2100" b="1" dirty="0">
                <a:solidFill>
                  <a:srgbClr val="013A89">
                    <a:lumMod val="100000"/>
                  </a:srgbClr>
                </a:solidFill>
                <a:latin typeface="微软雅黑" panose="020B0503020204020204" pitchFamily="34" charset="-122"/>
                <a:ea typeface="微软雅黑" panose="020B0503020204020204" pitchFamily="34" charset="-122"/>
              </a:rPr>
              <a:t>：</a:t>
            </a:r>
            <a:r>
              <a:rPr lang="en-US" altLang="zh-CN" sz="2100" b="1" dirty="0">
                <a:solidFill>
                  <a:srgbClr val="013A89">
                    <a:lumMod val="100000"/>
                  </a:srgbClr>
                </a:solidFill>
                <a:latin typeface="微软雅黑" panose="020B0503020204020204" pitchFamily="34" charset="-122"/>
                <a:ea typeface="微软雅黑" panose="020B0503020204020204" pitchFamily="34" charset="-122"/>
              </a:rPr>
              <a:t>CSS5120</a:t>
            </a:r>
          </a:p>
        </p:txBody>
      </p:sp>
      <p:sp>
        <p:nvSpPr>
          <p:cNvPr id="14" name="文本框 13"/>
          <p:cNvSpPr txBox="1"/>
          <p:nvPr/>
        </p:nvSpPr>
        <p:spPr>
          <a:xfrm>
            <a:off x="6087240" y="4354197"/>
            <a:ext cx="3056760" cy="415498"/>
          </a:xfrm>
          <a:prstGeom prst="rect">
            <a:avLst/>
          </a:prstGeom>
          <a:noFill/>
        </p:spPr>
        <p:txBody>
          <a:bodyPr wrap="square" rtlCol="0">
            <a:spAutoFit/>
          </a:bodyPr>
          <a:lstStyle/>
          <a:p>
            <a:pPr defTabSz="685800"/>
            <a:r>
              <a:rPr lang="en-US" altLang="zh-CN" sz="2100" b="1" dirty="0">
                <a:solidFill>
                  <a:srgbClr val="013A89">
                    <a:lumMod val="100000"/>
                  </a:srgbClr>
                </a:solidFill>
                <a:latin typeface="微软雅黑" panose="020B0503020204020204" pitchFamily="34" charset="-122"/>
                <a:ea typeface="微软雅黑" panose="020B0503020204020204" pitchFamily="34" charset="-122"/>
              </a:rPr>
              <a:t>WANG </a:t>
            </a:r>
            <a:r>
              <a:rPr lang="en-US" altLang="zh-CN" sz="2100" b="1" dirty="0" err="1">
                <a:solidFill>
                  <a:srgbClr val="013A89">
                    <a:lumMod val="100000"/>
                  </a:srgbClr>
                </a:solidFill>
                <a:latin typeface="微软雅黑" panose="020B0503020204020204" pitchFamily="34" charset="-122"/>
                <a:ea typeface="微软雅黑" panose="020B0503020204020204" pitchFamily="34" charset="-122"/>
              </a:rPr>
              <a:t>Bangsheng</a:t>
            </a:r>
            <a:r>
              <a:rPr lang="en-US" altLang="zh-CN" sz="2100" b="1" dirty="0">
                <a:solidFill>
                  <a:srgbClr val="013A89">
                    <a:lumMod val="100000"/>
                  </a:srgbClr>
                </a:solidFill>
                <a:latin typeface="微软雅黑" panose="020B0503020204020204" pitchFamily="34" charset="-122"/>
                <a:ea typeface="微软雅黑" panose="020B0503020204020204" pitchFamily="34" charset="-122"/>
              </a:rPr>
              <a:t>   </a:t>
            </a:r>
          </a:p>
        </p:txBody>
      </p:sp>
      <mc:AlternateContent xmlns:mc="http://schemas.openxmlformats.org/markup-compatibility/2006">
        <mc:Choice xmlns:p14="http://schemas.microsoft.com/office/powerpoint/2010/main" Requires="p14">
          <p:contentPart p14:bwMode="auto" r:id="rId5">
            <p14:nvContentPartPr>
              <p14:cNvPr id="2" name="墨迹 1">
                <a:extLst>
                  <a:ext uri="{FF2B5EF4-FFF2-40B4-BE49-F238E27FC236}">
                    <a16:creationId xmlns:a16="http://schemas.microsoft.com/office/drawing/2014/main" id="{8D1DE1E7-16F1-0C4E-F167-D9438D5B698A}"/>
                  </a:ext>
                </a:extLst>
              </p14:cNvPr>
              <p14:cNvContentPartPr/>
              <p14:nvPr/>
            </p14:nvContentPartPr>
            <p14:xfrm>
              <a:off x="4200660" y="4404240"/>
              <a:ext cx="270" cy="270"/>
            </p14:xfrm>
          </p:contentPart>
        </mc:Choice>
        <mc:Fallback>
          <p:pic>
            <p:nvPicPr>
              <p:cNvPr id="2" name="墨迹 1">
                <a:extLst>
                  <a:ext uri="{FF2B5EF4-FFF2-40B4-BE49-F238E27FC236}">
                    <a16:creationId xmlns:a16="http://schemas.microsoft.com/office/drawing/2014/main" id="{8D1DE1E7-16F1-0C4E-F167-D9438D5B698A}"/>
                  </a:ext>
                </a:extLst>
              </p:cNvPr>
              <p:cNvPicPr/>
              <p:nvPr/>
            </p:nvPicPr>
            <p:blipFill>
              <a:blip r:embed="rId6"/>
              <a:stretch>
                <a:fillRect/>
              </a:stretch>
            </p:blipFill>
            <p:spPr>
              <a:xfrm>
                <a:off x="4193640" y="4397220"/>
                <a:ext cx="14310" cy="1431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advTm="1246"/>
    </mc:Choice>
    <mc:Fallback xmlns="">
      <p:transition spd="slow" advTm="124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07058" y="553248"/>
            <a:ext cx="2212658" cy="577081"/>
          </a:xfrm>
          <a:prstGeom prst="rect">
            <a:avLst/>
          </a:prstGeom>
          <a:noFill/>
        </p:spPr>
        <p:txBody>
          <a:bodyPr wrap="square" rtlCol="0">
            <a:spAutoFit/>
          </a:bodyPr>
          <a:lstStyle/>
          <a:p>
            <a:pPr algn="ctr" defTabSz="685800"/>
            <a:r>
              <a:rPr lang="en-US" altLang="zh-CN" sz="3150" b="1" dirty="0">
                <a:solidFill>
                  <a:srgbClr val="013A89">
                    <a:lumMod val="100000"/>
                  </a:srgbClr>
                </a:solidFill>
                <a:latin typeface="微软雅黑" panose="020B0503020204020204" pitchFamily="34" charset="-122"/>
                <a:ea typeface="微软雅黑" panose="020B0503020204020204" pitchFamily="34" charset="-122"/>
              </a:rPr>
              <a:t>CONTENT</a:t>
            </a:r>
          </a:p>
        </p:txBody>
      </p:sp>
      <p:grpSp>
        <p:nvGrpSpPr>
          <p:cNvPr id="12" name="组合 11"/>
          <p:cNvGrpSpPr/>
          <p:nvPr/>
        </p:nvGrpSpPr>
        <p:grpSpPr>
          <a:xfrm>
            <a:off x="216164" y="1577121"/>
            <a:ext cx="5560037" cy="415498"/>
            <a:chOff x="629920" y="1897542"/>
            <a:chExt cx="7413382" cy="553997"/>
          </a:xfrm>
        </p:grpSpPr>
        <p:grpSp>
          <p:nvGrpSpPr>
            <p:cNvPr id="10" name="组合 9"/>
            <p:cNvGrpSpPr/>
            <p:nvPr/>
          </p:nvGrpSpPr>
          <p:grpSpPr>
            <a:xfrm>
              <a:off x="629920" y="1938030"/>
              <a:ext cx="575257" cy="436880"/>
              <a:chOff x="802640" y="2235200"/>
              <a:chExt cx="575257" cy="436880"/>
            </a:xfrm>
          </p:grpSpPr>
          <p:sp>
            <p:nvSpPr>
              <p:cNvPr id="9" name="菱形 8"/>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FFFFFF"/>
                  </a:solidFill>
                  <a:latin typeface="等线"/>
                  <a:ea typeface="等线" panose="02010600030101010101" pitchFamily="2" charset="-122"/>
                </a:endParaRPr>
              </a:p>
            </p:txBody>
          </p:sp>
          <p:sp>
            <p:nvSpPr>
              <p:cNvPr id="8" name="菱形 7"/>
              <p:cNvSpPr/>
              <p:nvPr/>
            </p:nvSpPr>
            <p:spPr>
              <a:xfrm>
                <a:off x="802640" y="2235200"/>
                <a:ext cx="436880" cy="436880"/>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等线"/>
                  <a:ea typeface="等线" panose="02010600030101010101" pitchFamily="2" charset="-122"/>
                </a:endParaRPr>
              </a:p>
            </p:txBody>
          </p:sp>
        </p:grpSp>
        <p:sp>
          <p:nvSpPr>
            <p:cNvPr id="11" name="文本框 10"/>
            <p:cNvSpPr txBox="1"/>
            <p:nvPr/>
          </p:nvSpPr>
          <p:spPr>
            <a:xfrm>
              <a:off x="1306831" y="1897542"/>
              <a:ext cx="6736471" cy="553997"/>
            </a:xfrm>
            <a:prstGeom prst="rect">
              <a:avLst/>
            </a:prstGeom>
            <a:noFill/>
          </p:spPr>
          <p:txBody>
            <a:bodyPr wrap="square" rtlCol="0">
              <a:spAutoFit/>
            </a:bodyPr>
            <a:lstStyle/>
            <a:p>
              <a:pPr defTabSz="685800"/>
              <a:r>
                <a:rPr lang="en-US" altLang="zh-CN" sz="2100" b="1" dirty="0">
                  <a:solidFill>
                    <a:srgbClr val="013A89">
                      <a:lumMod val="100000"/>
                    </a:srgbClr>
                  </a:solidFill>
                  <a:latin typeface="微软雅黑" panose="020B0503020204020204" pitchFamily="34" charset="-122"/>
                  <a:ea typeface="微软雅黑" panose="020B0503020204020204" pitchFamily="34" charset="-122"/>
                </a:rPr>
                <a:t>Research Background and Review</a:t>
              </a:r>
              <a:endParaRPr lang="zh-CN" altLang="en-US" sz="2100" b="1" dirty="0">
                <a:solidFill>
                  <a:srgbClr val="013A89">
                    <a:lumMod val="100000"/>
                  </a:srgb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95304" y="2341746"/>
            <a:ext cx="5613585" cy="415498"/>
            <a:chOff x="629920" y="1894860"/>
            <a:chExt cx="7484780" cy="553997"/>
          </a:xfrm>
        </p:grpSpPr>
        <p:grpSp>
          <p:nvGrpSpPr>
            <p:cNvPr id="24" name="组合 23"/>
            <p:cNvGrpSpPr/>
            <p:nvPr/>
          </p:nvGrpSpPr>
          <p:grpSpPr>
            <a:xfrm>
              <a:off x="629920" y="1938030"/>
              <a:ext cx="575257" cy="436880"/>
              <a:chOff x="802640" y="2235200"/>
              <a:chExt cx="575257" cy="436880"/>
            </a:xfrm>
          </p:grpSpPr>
          <p:sp>
            <p:nvSpPr>
              <p:cNvPr id="26" name="菱形 25"/>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等线"/>
                  <a:ea typeface="等线" panose="02010600030101010101" pitchFamily="2" charset="-122"/>
                </a:endParaRPr>
              </a:p>
            </p:txBody>
          </p:sp>
          <p:sp>
            <p:nvSpPr>
              <p:cNvPr id="27" name="菱形 26"/>
              <p:cNvSpPr/>
              <p:nvPr/>
            </p:nvSpPr>
            <p:spPr>
              <a:xfrm>
                <a:off x="802640" y="2235200"/>
                <a:ext cx="436880" cy="436880"/>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等线"/>
                  <a:ea typeface="等线" panose="02010600030101010101" pitchFamily="2" charset="-122"/>
                </a:endParaRPr>
              </a:p>
            </p:txBody>
          </p:sp>
        </p:grpSp>
        <p:sp>
          <p:nvSpPr>
            <p:cNvPr id="25" name="文本框 24"/>
            <p:cNvSpPr txBox="1"/>
            <p:nvPr/>
          </p:nvSpPr>
          <p:spPr>
            <a:xfrm>
              <a:off x="1306829" y="1894860"/>
              <a:ext cx="6807871" cy="553997"/>
            </a:xfrm>
            <a:prstGeom prst="rect">
              <a:avLst/>
            </a:prstGeom>
            <a:noFill/>
          </p:spPr>
          <p:txBody>
            <a:bodyPr wrap="square" rtlCol="0">
              <a:spAutoFit/>
            </a:bodyPr>
            <a:lstStyle/>
            <a:p>
              <a:pPr defTabSz="685800"/>
              <a:r>
                <a:rPr lang="en-US" altLang="zh-CN" sz="2100" b="1" dirty="0">
                  <a:solidFill>
                    <a:srgbClr val="013A89">
                      <a:lumMod val="100000"/>
                    </a:srgbClr>
                  </a:solidFill>
                  <a:latin typeface="微软雅黑" panose="020B0503020204020204" pitchFamily="34" charset="-122"/>
                  <a:ea typeface="微软雅黑" panose="020B0503020204020204" pitchFamily="34" charset="-122"/>
                </a:rPr>
                <a:t>Experimental Design and Results</a:t>
              </a:r>
            </a:p>
          </p:txBody>
        </p:sp>
      </p:grpSp>
      <p:grpSp>
        <p:nvGrpSpPr>
          <p:cNvPr id="33" name="组合 32"/>
          <p:cNvGrpSpPr/>
          <p:nvPr/>
        </p:nvGrpSpPr>
        <p:grpSpPr>
          <a:xfrm>
            <a:off x="216164" y="3173140"/>
            <a:ext cx="5838104" cy="415498"/>
            <a:chOff x="629920" y="1894860"/>
            <a:chExt cx="7784138" cy="553997"/>
          </a:xfrm>
        </p:grpSpPr>
        <p:grpSp>
          <p:nvGrpSpPr>
            <p:cNvPr id="34" name="组合 33"/>
            <p:cNvGrpSpPr/>
            <p:nvPr/>
          </p:nvGrpSpPr>
          <p:grpSpPr>
            <a:xfrm>
              <a:off x="629920" y="1938030"/>
              <a:ext cx="575257" cy="436880"/>
              <a:chOff x="802640" y="2235200"/>
              <a:chExt cx="575257" cy="436880"/>
            </a:xfrm>
          </p:grpSpPr>
          <p:sp>
            <p:nvSpPr>
              <p:cNvPr id="36" name="菱形 35"/>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等线"/>
                  <a:ea typeface="等线" panose="02010600030101010101" pitchFamily="2" charset="-122"/>
                </a:endParaRPr>
              </a:p>
            </p:txBody>
          </p:sp>
          <p:sp>
            <p:nvSpPr>
              <p:cNvPr id="37" name="菱形 36"/>
              <p:cNvSpPr/>
              <p:nvPr/>
            </p:nvSpPr>
            <p:spPr>
              <a:xfrm>
                <a:off x="802640" y="2235200"/>
                <a:ext cx="436880" cy="436880"/>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等线"/>
                  <a:ea typeface="等线" panose="02010600030101010101" pitchFamily="2" charset="-122"/>
                </a:endParaRPr>
              </a:p>
            </p:txBody>
          </p:sp>
        </p:grpSp>
        <p:sp>
          <p:nvSpPr>
            <p:cNvPr id="35" name="文本框 34"/>
            <p:cNvSpPr txBox="1"/>
            <p:nvPr/>
          </p:nvSpPr>
          <p:spPr>
            <a:xfrm>
              <a:off x="1306831" y="1894860"/>
              <a:ext cx="7107227" cy="553997"/>
            </a:xfrm>
            <a:prstGeom prst="rect">
              <a:avLst/>
            </a:prstGeom>
            <a:noFill/>
          </p:spPr>
          <p:txBody>
            <a:bodyPr wrap="square" rtlCol="0">
              <a:spAutoFit/>
            </a:bodyPr>
            <a:lstStyle/>
            <a:p>
              <a:pPr defTabSz="685800"/>
              <a:r>
                <a:rPr lang="en-US" altLang="zh-CN" sz="2100" b="1" dirty="0">
                  <a:solidFill>
                    <a:srgbClr val="013A89">
                      <a:lumMod val="100000"/>
                    </a:srgbClr>
                  </a:solidFill>
                  <a:latin typeface="微软雅黑" panose="020B0503020204020204" pitchFamily="34" charset="-122"/>
                  <a:ea typeface="微软雅黑" panose="020B0503020204020204" pitchFamily="34" charset="-122"/>
                </a:rPr>
                <a:t>Experimental Design and Results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524" y="160256"/>
            <a:ext cx="9148190" cy="1323439"/>
          </a:xfrm>
          <a:prstGeom prst="rect">
            <a:avLst/>
          </a:prstGeom>
          <a:noFill/>
        </p:spPr>
        <p:txBody>
          <a:bodyPr wrap="square" rtlCol="0">
            <a:spAutoFit/>
          </a:bodyPr>
          <a:lstStyle/>
          <a:p>
            <a:r>
              <a:rPr lang="en-US" altLang="zh-CN" sz="4000" dirty="0">
                <a:sym typeface="+mn-ea"/>
              </a:rPr>
              <a:t>Logistics</a:t>
            </a:r>
          </a:p>
          <a:p>
            <a:endParaRPr lang="en-US" altLang="zh-CN" sz="4000" dirty="0">
              <a:sym typeface="+mn-ea"/>
            </a:endParaRPr>
          </a:p>
        </p:txBody>
      </p:sp>
      <p:pic>
        <p:nvPicPr>
          <p:cNvPr id="5" name="Picture 4" descr="A white text on a white background&#10;&#10;AI-generated content may be incorrect."/>
          <p:cNvPicPr>
            <a:picLocks noChangeAspect="1"/>
          </p:cNvPicPr>
          <p:nvPr/>
        </p:nvPicPr>
        <p:blipFill>
          <a:blip r:embed="rId3"/>
          <a:stretch>
            <a:fillRect/>
          </a:stretch>
        </p:blipFill>
        <p:spPr>
          <a:xfrm>
            <a:off x="2336509" y="0"/>
            <a:ext cx="6214722"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14351" y="3093244"/>
            <a:ext cx="8319407" cy="646331"/>
          </a:xfrm>
          <a:prstGeom prst="rect">
            <a:avLst/>
          </a:prstGeom>
          <a:noFill/>
        </p:spPr>
        <p:txBody>
          <a:bodyPr wrap="square" rtlCol="0">
            <a:spAutoFit/>
          </a:bodyPr>
          <a:lstStyle/>
          <a:p>
            <a:pPr algn="ctr" defTabSz="685800"/>
            <a:r>
              <a:rPr lang="en-US" altLang="zh-CN" sz="3600" b="1" dirty="0">
                <a:solidFill>
                  <a:srgbClr val="013A89">
                    <a:lumMod val="100000"/>
                  </a:srgbClr>
                </a:solidFill>
                <a:latin typeface="微软雅黑" panose="020B0503020204020204" pitchFamily="34" charset="-122"/>
                <a:ea typeface="微软雅黑" panose="020B0503020204020204" pitchFamily="34" charset="-122"/>
              </a:rPr>
              <a:t> Research Background and Review</a:t>
            </a:r>
            <a:endParaRPr lang="zh-CN" altLang="en-US" sz="3600" b="1" dirty="0">
              <a:solidFill>
                <a:srgbClr val="013A89">
                  <a:lumMod val="100000"/>
                </a:srgb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212759" y="2212509"/>
            <a:ext cx="718483" cy="718483"/>
            <a:chOff x="5617011" y="2950011"/>
            <a:chExt cx="957977" cy="957977"/>
          </a:xfrm>
        </p:grpSpPr>
        <p:sp>
          <p:nvSpPr>
            <p:cNvPr id="12" name="菱形 11"/>
            <p:cNvSpPr/>
            <p:nvPr/>
          </p:nvSpPr>
          <p:spPr>
            <a:xfrm>
              <a:off x="5617011" y="2950011"/>
              <a:ext cx="957977" cy="957977"/>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FFFFFF"/>
                </a:solidFill>
                <a:latin typeface="等线"/>
                <a:ea typeface="等线" panose="02010600030101010101" pitchFamily="2" charset="-122"/>
              </a:endParaRPr>
            </a:p>
          </p:txBody>
        </p:sp>
        <p:sp>
          <p:nvSpPr>
            <p:cNvPr id="14" name="文本框 13"/>
            <p:cNvSpPr txBox="1"/>
            <p:nvPr/>
          </p:nvSpPr>
          <p:spPr>
            <a:xfrm>
              <a:off x="5668334" y="3136612"/>
              <a:ext cx="855330" cy="677108"/>
            </a:xfrm>
            <a:prstGeom prst="rect">
              <a:avLst/>
            </a:prstGeom>
            <a:noFill/>
          </p:spPr>
          <p:txBody>
            <a:bodyPr wrap="square" rtlCol="0">
              <a:spAutoFit/>
            </a:bodyPr>
            <a:lstStyle/>
            <a:p>
              <a:pPr algn="ctr" defTabSz="685800"/>
              <a:r>
                <a:rPr lang="en-US" altLang="zh-CN" sz="2700" b="1" dirty="0">
                  <a:solidFill>
                    <a:srgbClr val="FFFFFF"/>
                  </a:solidFill>
                  <a:latin typeface="微软雅黑" panose="020B0503020204020204" pitchFamily="34" charset="-122"/>
                  <a:ea typeface="微软雅黑" panose="020B0503020204020204" pitchFamily="34" charset="-122"/>
                </a:rPr>
                <a:t>01</a:t>
              </a:r>
              <a:endParaRPr lang="zh-CN" altLang="en-US" sz="2700" b="1" dirty="0">
                <a:solidFill>
                  <a:srgbClr val="FFFFFF"/>
                </a:solidFill>
                <a:latin typeface="微软雅黑" panose="020B0503020204020204" pitchFamily="34" charset="-122"/>
                <a:ea typeface="微软雅黑" panose="020B0503020204020204" pitchFamily="34" charset="-122"/>
              </a:endParaRPr>
            </a:p>
          </p:txBody>
        </p:sp>
      </p:grpSp>
      <p:sp>
        <p:nvSpPr>
          <p:cNvPr id="17" name="矩形 27"/>
          <p:cNvSpPr>
            <a:spLocks noChangeArrowheads="1"/>
          </p:cNvSpPr>
          <p:nvPr/>
        </p:nvSpPr>
        <p:spPr bwMode="auto">
          <a:xfrm>
            <a:off x="1287778" y="3994227"/>
            <a:ext cx="6568445" cy="78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itchFamily="2" charset="-122"/>
              </a:defRPr>
            </a:lvl9pPr>
          </a:lstStyle>
          <a:p>
            <a:pPr algn="just" defTabSz="685800">
              <a:lnSpc>
                <a:spcPct val="150000"/>
              </a:lnSpc>
              <a:spcBef>
                <a:spcPts val="750"/>
              </a:spcBef>
              <a:buNone/>
              <a:defRPr/>
            </a:pPr>
            <a:endParaRPr lang="zh-CN" altLang="en-US" sz="1350" dirty="0">
              <a:solidFill>
                <a:srgbClr val="E7E6E6">
                  <a:lumMod val="50000"/>
                </a:srgbClr>
              </a:solidFill>
              <a:latin typeface="微软雅黑" panose="020B0503020204020204" pitchFamily="34" charset="-122"/>
              <a:ea typeface="微软雅黑" panose="020B0503020204020204" pitchFamily="34" charset="-122"/>
            </a:endParaRPr>
          </a:p>
          <a:p>
            <a:pPr algn="just" defTabSz="685800">
              <a:lnSpc>
                <a:spcPct val="150000"/>
              </a:lnSpc>
              <a:spcBef>
                <a:spcPts val="750"/>
              </a:spcBef>
              <a:defRPr/>
            </a:pPr>
            <a:endParaRPr lang="zh-CN" altLang="en-US" sz="1350" dirty="0">
              <a:solidFill>
                <a:srgbClr val="013A89">
                  <a:lumMod val="100000"/>
                </a:srgbClr>
              </a:solidFill>
              <a:latin typeface="微软雅黑" panose="020B0503020204020204" pitchFamily="34" charset="-122"/>
              <a:ea typeface="微软雅黑" panose="020B0503020204020204" pitchFamily="34" charset="-122"/>
              <a:cs typeface="Arial" panose="020B060402020209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rcRect r="5685"/>
          <a:stretch>
            <a:fillRect/>
          </a:stretch>
        </p:blipFill>
        <p:spPr>
          <a:xfrm>
            <a:off x="533098" y="1309618"/>
            <a:ext cx="2025919" cy="2058938"/>
          </a:xfrm>
          <a:custGeom>
            <a:avLst/>
            <a:gdLst>
              <a:gd name="connsiteX0" fmla="*/ 0 w 3485377"/>
              <a:gd name="connsiteY0" fmla="*/ 0 h 4216474"/>
              <a:gd name="connsiteX1" fmla="*/ 3485377 w 3485377"/>
              <a:gd name="connsiteY1" fmla="*/ 0 h 4216474"/>
              <a:gd name="connsiteX2" fmla="*/ 3485377 w 3485377"/>
              <a:gd name="connsiteY2" fmla="*/ 4216474 h 4216474"/>
              <a:gd name="connsiteX3" fmla="*/ 0 w 3485377"/>
              <a:gd name="connsiteY3" fmla="*/ 4216474 h 4216474"/>
            </a:gdLst>
            <a:ahLst/>
            <a:cxnLst>
              <a:cxn ang="0">
                <a:pos x="connsiteX0" y="connsiteY0"/>
              </a:cxn>
              <a:cxn ang="0">
                <a:pos x="connsiteX1" y="connsiteY1"/>
              </a:cxn>
              <a:cxn ang="0">
                <a:pos x="connsiteX2" y="connsiteY2"/>
              </a:cxn>
              <a:cxn ang="0">
                <a:pos x="connsiteX3" y="connsiteY3"/>
              </a:cxn>
            </a:cxnLst>
            <a:rect l="l" t="t" r="r" b="b"/>
            <a:pathLst>
              <a:path w="3485377" h="4216474">
                <a:moveTo>
                  <a:pt x="0" y="0"/>
                </a:moveTo>
                <a:lnTo>
                  <a:pt x="3485377" y="0"/>
                </a:lnTo>
                <a:lnTo>
                  <a:pt x="3485377" y="4216474"/>
                </a:lnTo>
                <a:lnTo>
                  <a:pt x="0" y="4216474"/>
                </a:lnTo>
                <a:close/>
              </a:path>
            </a:pathLst>
          </a:custGeom>
          <a:ln>
            <a:solidFill>
              <a:srgbClr val="1F2B37"/>
            </a:solidFill>
          </a:ln>
        </p:spPr>
      </p:pic>
      <p:cxnSp>
        <p:nvCxnSpPr>
          <p:cNvPr id="9" name="出自【趣你的PPT】(微信:qunideppt)：最优质的PPT资源库"/>
          <p:cNvCxnSpPr/>
          <p:nvPr/>
        </p:nvCxnSpPr>
        <p:spPr>
          <a:xfrm>
            <a:off x="3087000" y="1652966"/>
            <a:ext cx="1485000" cy="0"/>
          </a:xfrm>
          <a:prstGeom prst="line">
            <a:avLst/>
          </a:prstGeom>
          <a:ln w="19050">
            <a:solidFill>
              <a:srgbClr val="1F2B37"/>
            </a:solidFill>
            <a:prstDash val="sysDash"/>
          </a:ln>
        </p:spPr>
        <p:style>
          <a:lnRef idx="1">
            <a:schemeClr val="accent1"/>
          </a:lnRef>
          <a:fillRef idx="0">
            <a:schemeClr val="accent1"/>
          </a:fillRef>
          <a:effectRef idx="0">
            <a:schemeClr val="accent1"/>
          </a:effectRef>
          <a:fontRef idx="minor">
            <a:schemeClr val="tx1"/>
          </a:fontRef>
        </p:style>
      </p:cxnSp>
      <p:sp>
        <p:nvSpPr>
          <p:cNvPr id="23" name="出自【趣你的PPT】(微信:qunideppt)：最优质的PPT资源库"/>
          <p:cNvSpPr txBox="1"/>
          <p:nvPr/>
        </p:nvSpPr>
        <p:spPr>
          <a:xfrm>
            <a:off x="661593" y="3662639"/>
            <a:ext cx="8231074" cy="968150"/>
          </a:xfrm>
          <a:prstGeom prst="rect">
            <a:avLst/>
          </a:prstGeom>
          <a:noFill/>
        </p:spPr>
        <p:txBody>
          <a:bodyPr wrap="square" lIns="0" tIns="0" rIns="0" bIns="0" rtlCol="0" anchor="t" anchorCtr="0">
            <a:spAutoFit/>
          </a:bodyPr>
          <a:lstStyle/>
          <a:p>
            <a:pPr algn="just" defTabSz="912495">
              <a:lnSpc>
                <a:spcPct val="120000"/>
              </a:lnSpc>
              <a:spcBef>
                <a:spcPct val="20000"/>
              </a:spcBef>
              <a:defRPr/>
            </a:pPr>
            <a:r>
              <a:rPr lang="en-US" altLang="zh-CN"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rPr>
              <a:t>For example, even if a model performs well on explicit bias tests, it may still exhibit implicit preferences or discrimination against certain groups when handling specific tasks, which may affect its fairness and reliability.</a:t>
            </a:r>
            <a:endParaRPr lang="en-US" altLang="zh-CN"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26" name="出自【趣你的PPT】(微信:qunideppt)：最优质的PPT资源库"/>
          <p:cNvSpPr txBox="1"/>
          <p:nvPr/>
        </p:nvSpPr>
        <p:spPr>
          <a:xfrm>
            <a:off x="3109060" y="1195398"/>
            <a:ext cx="1570966" cy="303353"/>
          </a:xfrm>
          <a:prstGeom prst="rect">
            <a:avLst/>
          </a:prstGeom>
          <a:noFill/>
        </p:spPr>
        <p:txBody>
          <a:bodyPr wrap="square" lIns="0" tIns="0" rIns="0" bIns="0" rtlCol="0" anchor="t" anchorCtr="0">
            <a:spAutoFit/>
          </a:bodyPr>
          <a:lstStyle/>
          <a:p>
            <a:pPr defTabSz="912495">
              <a:lnSpc>
                <a:spcPct val="120000"/>
              </a:lnSpc>
              <a:spcBef>
                <a:spcPct val="20000"/>
              </a:spcBef>
              <a:defRPr/>
            </a:pPr>
            <a:r>
              <a:rPr lang="en-US" altLang="zh-CN"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rPr>
              <a:t>Key Questions</a:t>
            </a:r>
            <a:endParaRPr lang="en-US" altLang="zh-CN"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34" name="出自【趣你的PPT】(微信:qunideppt)：最优质的PPT资源库"/>
          <p:cNvSpPr/>
          <p:nvPr/>
        </p:nvSpPr>
        <p:spPr>
          <a:xfrm>
            <a:off x="3109060" y="1648029"/>
            <a:ext cx="5964016" cy="1689758"/>
          </a:xfrm>
          <a:prstGeom prst="rect">
            <a:avLst/>
          </a:prstGeom>
          <a:noFill/>
        </p:spPr>
        <p:txBody>
          <a:bodyPr wrap="square" lIns="0" tIns="0" rIns="0" bIns="0" rtlCol="0" anchor="t" anchorCtr="0">
            <a:spAutoFit/>
          </a:bodyPr>
          <a:lstStyle/>
          <a:p>
            <a:pPr marL="257175" indent="-257175" defTabSz="685800" fontAlgn="base">
              <a:lnSpc>
                <a:spcPct val="150000"/>
              </a:lnSpc>
              <a:buFont typeface="Wingdings" panose="05000000000000000000" pitchFamily="2" charset="2"/>
              <a:buChar char="Ø"/>
            </a:pPr>
            <a:r>
              <a:rPr lang="en-US" altLang="zh-CN" sz="15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Although large language models (LLMs) are aligned before deployment to reduce explicit bias, implicit bias can still exist.</a:t>
            </a:r>
            <a:endParaRPr lang="en-US" altLang="zh-CN" sz="15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pPr marL="257175" indent="-257175" defTabSz="685800" fontAlgn="base">
              <a:lnSpc>
                <a:spcPct val="150000"/>
              </a:lnSpc>
              <a:buFont typeface="Wingdings" panose="05000000000000000000" pitchFamily="2" charset="2"/>
              <a:buChar char="Ø"/>
            </a:pPr>
            <a:r>
              <a:rPr lang="en-US" altLang="zh-CN" sz="15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Implicit bias is automated, unconscious, and not the same as explicit bias. This bias can have an impact on the model's actual decisions, so it needs to be measured.</a:t>
            </a:r>
            <a:endParaRPr lang="en-US" altLang="zh-CN" sz="15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 name="文本框 1"/>
          <p:cNvSpPr txBox="1"/>
          <p:nvPr/>
        </p:nvSpPr>
        <p:spPr>
          <a:xfrm>
            <a:off x="393906" y="623119"/>
            <a:ext cx="5964015" cy="415498"/>
          </a:xfrm>
          <a:prstGeom prst="rect">
            <a:avLst/>
          </a:prstGeom>
          <a:noFill/>
        </p:spPr>
        <p:txBody>
          <a:bodyPr wrap="square" rtlCol="0">
            <a:spAutoFit/>
          </a:bodyPr>
          <a:lstStyle/>
          <a:p>
            <a:pPr defTabSz="685800"/>
            <a:r>
              <a:rPr lang="en-US" altLang="zh-CN" sz="2100"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rPr>
              <a:t>Definition and Importance of Implicit Bias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75D98-67FF-150A-159D-4AED7E891931}"/>
            </a:ext>
          </a:extLst>
        </p:cNvPr>
        <p:cNvGrpSpPr/>
        <p:nvPr/>
      </p:nvGrpSpPr>
      <p:grpSpPr>
        <a:xfrm>
          <a:off x="0" y="0"/>
          <a:ext cx="0" cy="0"/>
          <a:chOff x="0" y="0"/>
          <a:chExt cx="0" cy="0"/>
        </a:xfrm>
      </p:grpSpPr>
      <p:sp>
        <p:nvSpPr>
          <p:cNvPr id="34" name="出自【趣你的PPT】(微信:qunideppt)：最优质的PPT资源库">
            <a:extLst>
              <a:ext uri="{FF2B5EF4-FFF2-40B4-BE49-F238E27FC236}">
                <a16:creationId xmlns:a16="http://schemas.microsoft.com/office/drawing/2014/main" id="{C28D6500-6EA1-2713-5A84-74495184F188}"/>
              </a:ext>
            </a:extLst>
          </p:cNvPr>
          <p:cNvSpPr/>
          <p:nvPr/>
        </p:nvSpPr>
        <p:spPr>
          <a:xfrm>
            <a:off x="437850" y="1185748"/>
            <a:ext cx="5056128" cy="3074752"/>
          </a:xfrm>
          <a:prstGeom prst="rect">
            <a:avLst/>
          </a:prstGeom>
          <a:noFill/>
        </p:spPr>
        <p:txBody>
          <a:bodyPr wrap="square" lIns="0" tIns="0" rIns="0" bIns="0" rtlCol="0" anchor="t" anchorCtr="0">
            <a:spAutoFit/>
          </a:bodyPr>
          <a:lstStyle/>
          <a:p>
            <a:pPr marL="257175" indent="-257175" algn="just" defTabSz="685800" fontAlgn="base">
              <a:lnSpc>
                <a:spcPct val="150000"/>
              </a:lnSpc>
              <a:buFont typeface="Wingdings" panose="05000000000000000000" pitchFamily="2" charset="2"/>
              <a:buChar char="Ø"/>
            </a:pPr>
            <a:r>
              <a:rPr lang="en-US" altLang="zh-CN" sz="15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In order to assess the bias profile of LLMs more comprehensively, new measurement methods need to be developed that can reveal the implicit bias of the model and detect its impact in real-world decision-making tasks. </a:t>
            </a:r>
          </a:p>
          <a:p>
            <a:pPr marL="257175" indent="-257175" algn="just" defTabSz="685800" fontAlgn="base">
              <a:lnSpc>
                <a:spcPct val="150000"/>
              </a:lnSpc>
              <a:buFont typeface="Wingdings" panose="05000000000000000000" pitchFamily="2" charset="2"/>
              <a:buChar char="Ø"/>
            </a:pPr>
            <a:r>
              <a:rPr lang="en-US" altLang="zh-CN" sz="15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The two new methods proposed in this study—LLM implicit bias and LLM decision bias—are based on this need and aim to fill the gaps in existing research and evaluation methods and provide new perspectives and tools for bias measurement in LLMs.</a:t>
            </a:r>
          </a:p>
        </p:txBody>
      </p:sp>
      <p:sp>
        <p:nvSpPr>
          <p:cNvPr id="2" name="文本框 1">
            <a:extLst>
              <a:ext uri="{FF2B5EF4-FFF2-40B4-BE49-F238E27FC236}">
                <a16:creationId xmlns:a16="http://schemas.microsoft.com/office/drawing/2014/main" id="{3E1C95AD-8884-07FF-D322-76BC2A0DFCB6}"/>
              </a:ext>
            </a:extLst>
          </p:cNvPr>
          <p:cNvSpPr txBox="1"/>
          <p:nvPr/>
        </p:nvSpPr>
        <p:spPr>
          <a:xfrm>
            <a:off x="393906" y="623119"/>
            <a:ext cx="5964015" cy="415498"/>
          </a:xfrm>
          <a:prstGeom prst="rect">
            <a:avLst/>
          </a:prstGeom>
          <a:noFill/>
        </p:spPr>
        <p:txBody>
          <a:bodyPr wrap="square" rtlCol="0">
            <a:spAutoFit/>
          </a:bodyPr>
          <a:lstStyle/>
          <a:p>
            <a:pPr defTabSz="685800"/>
            <a:r>
              <a:rPr lang="en-US" altLang="zh-CN" sz="2100"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rPr>
              <a:t>Motivation for New Measures</a:t>
            </a:r>
          </a:p>
        </p:txBody>
      </p:sp>
      <p:sp>
        <p:nvSpPr>
          <p:cNvPr id="4" name="文本框 3">
            <a:extLst>
              <a:ext uri="{FF2B5EF4-FFF2-40B4-BE49-F238E27FC236}">
                <a16:creationId xmlns:a16="http://schemas.microsoft.com/office/drawing/2014/main" id="{5644075E-C1A5-0219-2E54-E37427E9D04A}"/>
              </a:ext>
            </a:extLst>
          </p:cNvPr>
          <p:cNvSpPr txBox="1"/>
          <p:nvPr/>
        </p:nvSpPr>
        <p:spPr>
          <a:xfrm>
            <a:off x="6247979" y="1987744"/>
            <a:ext cx="2875814" cy="1435842"/>
          </a:xfrm>
          <a:prstGeom prst="rect">
            <a:avLst/>
          </a:prstGeom>
          <a:noFill/>
        </p:spPr>
        <p:txBody>
          <a:bodyPr wrap="square">
            <a:spAutoFit/>
          </a:bodyPr>
          <a:lstStyle/>
          <a:p>
            <a:pPr algn="just" defTabSz="685800">
              <a:lnSpc>
                <a:spcPct val="150000"/>
              </a:lnSpc>
            </a:pPr>
            <a:r>
              <a:rPr lang="en-US" altLang="zh-CN" sz="15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better understand the behavior of the model, provide a basis for the improvement and optimization of the model.</a:t>
            </a:r>
            <a:endParaRPr lang="zh-CN" altLang="en-US" sz="15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右大括号 4">
            <a:extLst>
              <a:ext uri="{FF2B5EF4-FFF2-40B4-BE49-F238E27FC236}">
                <a16:creationId xmlns:a16="http://schemas.microsoft.com/office/drawing/2014/main" id="{AF3C637E-A256-B729-2C0E-8E228DF046A6}"/>
              </a:ext>
            </a:extLst>
          </p:cNvPr>
          <p:cNvSpPr/>
          <p:nvPr/>
        </p:nvSpPr>
        <p:spPr>
          <a:xfrm>
            <a:off x="5603858" y="1329922"/>
            <a:ext cx="644122" cy="278487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zh-CN" altLang="en-US" sz="1350">
              <a:solidFill>
                <a:srgbClr val="000000"/>
              </a:solidFill>
              <a:latin typeface="等线"/>
              <a:ea typeface="等线" panose="02010600030101010101" pitchFamily="2" charset="-122"/>
            </a:endParaRPr>
          </a:p>
        </p:txBody>
      </p:sp>
    </p:spTree>
    <p:extLst>
      <p:ext uri="{BB962C8B-B14F-4D97-AF65-F5344CB8AC3E}">
        <p14:creationId xmlns:p14="http://schemas.microsoft.com/office/powerpoint/2010/main" val="4044227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A68A-D9CF-D61F-98B5-4315B3A936B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CCE0A2C-83EE-6BAF-70FF-5657838F984B}"/>
              </a:ext>
            </a:extLst>
          </p:cNvPr>
          <p:cNvSpPr txBox="1"/>
          <p:nvPr/>
        </p:nvSpPr>
        <p:spPr>
          <a:xfrm>
            <a:off x="393906" y="623119"/>
            <a:ext cx="5964015" cy="415498"/>
          </a:xfrm>
          <a:prstGeom prst="rect">
            <a:avLst/>
          </a:prstGeom>
          <a:noFill/>
        </p:spPr>
        <p:txBody>
          <a:bodyPr wrap="square" rtlCol="0">
            <a:spAutoFit/>
          </a:bodyPr>
          <a:lstStyle/>
          <a:p>
            <a:pPr defTabSz="685800"/>
            <a:r>
              <a:rPr lang="en-US" altLang="zh-CN" sz="2100"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rPr>
              <a:t>Introduction to Implicit Bias in LLMs</a:t>
            </a:r>
          </a:p>
        </p:txBody>
      </p:sp>
      <p:pic>
        <p:nvPicPr>
          <p:cNvPr id="6" name="图片 5">
            <a:extLst>
              <a:ext uri="{FF2B5EF4-FFF2-40B4-BE49-F238E27FC236}">
                <a16:creationId xmlns:a16="http://schemas.microsoft.com/office/drawing/2014/main" id="{9D3079EC-0DF3-738A-C959-757055574696}"/>
              </a:ext>
            </a:extLst>
          </p:cNvPr>
          <p:cNvPicPr>
            <a:picLocks noChangeAspect="1"/>
          </p:cNvPicPr>
          <p:nvPr/>
        </p:nvPicPr>
        <p:blipFill>
          <a:blip r:embed="rId3"/>
          <a:srcRect l="3357" t="6754" r="4125" b="2229"/>
          <a:stretch/>
        </p:blipFill>
        <p:spPr>
          <a:xfrm>
            <a:off x="1242775" y="1111389"/>
            <a:ext cx="6289658" cy="3368377"/>
          </a:xfrm>
          <a:prstGeom prst="rect">
            <a:avLst/>
          </a:prstGeom>
        </p:spPr>
      </p:pic>
      <p:sp>
        <p:nvSpPr>
          <p:cNvPr id="9" name="文本框 8">
            <a:extLst>
              <a:ext uri="{FF2B5EF4-FFF2-40B4-BE49-F238E27FC236}">
                <a16:creationId xmlns:a16="http://schemas.microsoft.com/office/drawing/2014/main" id="{66A29B8D-C053-A155-BA0C-105F5A652902}"/>
              </a:ext>
            </a:extLst>
          </p:cNvPr>
          <p:cNvSpPr txBox="1"/>
          <p:nvPr/>
        </p:nvSpPr>
        <p:spPr>
          <a:xfrm>
            <a:off x="1520634" y="4491133"/>
            <a:ext cx="5852665" cy="397096"/>
          </a:xfrm>
          <a:prstGeom prst="rect">
            <a:avLst/>
          </a:prstGeom>
          <a:noFill/>
        </p:spPr>
        <p:txBody>
          <a:bodyPr wrap="square">
            <a:spAutoFit/>
          </a:bodyPr>
          <a:lstStyle/>
          <a:p>
            <a:pPr algn="just" defTabSz="685800">
              <a:lnSpc>
                <a:spcPct val="150000"/>
              </a:lnSpc>
            </a:pPr>
            <a:r>
              <a:rPr lang="en-US" altLang="zh-CN" sz="15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Example of implicit bias and decision bias in explicitly unbiased LLMs</a:t>
            </a:r>
          </a:p>
        </p:txBody>
      </p:sp>
      <p:sp>
        <p:nvSpPr>
          <p:cNvPr id="10" name="矩形 9">
            <a:extLst>
              <a:ext uri="{FF2B5EF4-FFF2-40B4-BE49-F238E27FC236}">
                <a16:creationId xmlns:a16="http://schemas.microsoft.com/office/drawing/2014/main" id="{692F30BF-805F-6C5E-EE1A-51F70A46E478}"/>
              </a:ext>
            </a:extLst>
          </p:cNvPr>
          <p:cNvSpPr/>
          <p:nvPr/>
        </p:nvSpPr>
        <p:spPr>
          <a:xfrm>
            <a:off x="1928575" y="3985976"/>
            <a:ext cx="1292033" cy="200815"/>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等线"/>
              <a:ea typeface="等线" panose="02010600030101010101" pitchFamily="2" charset="-122"/>
            </a:endParaRPr>
          </a:p>
        </p:txBody>
      </p:sp>
      <p:sp>
        <p:nvSpPr>
          <p:cNvPr id="11" name="矩形 10">
            <a:extLst>
              <a:ext uri="{FF2B5EF4-FFF2-40B4-BE49-F238E27FC236}">
                <a16:creationId xmlns:a16="http://schemas.microsoft.com/office/drawing/2014/main" id="{E8265F23-172C-752F-EEA7-62C3E84C3AF9}"/>
              </a:ext>
            </a:extLst>
          </p:cNvPr>
          <p:cNvSpPr/>
          <p:nvPr/>
        </p:nvSpPr>
        <p:spPr>
          <a:xfrm>
            <a:off x="3375913" y="4319567"/>
            <a:ext cx="1292033" cy="200815"/>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等线"/>
              <a:ea typeface="等线" panose="02010600030101010101" pitchFamily="2" charset="-122"/>
            </a:endParaRPr>
          </a:p>
        </p:txBody>
      </p:sp>
      <p:sp>
        <p:nvSpPr>
          <p:cNvPr id="12" name="矩形 11">
            <a:extLst>
              <a:ext uri="{FF2B5EF4-FFF2-40B4-BE49-F238E27FC236}">
                <a16:creationId xmlns:a16="http://schemas.microsoft.com/office/drawing/2014/main" id="{58A9A0D2-1901-2E23-6374-F4AEB5103E00}"/>
              </a:ext>
            </a:extLst>
          </p:cNvPr>
          <p:cNvSpPr/>
          <p:nvPr/>
        </p:nvSpPr>
        <p:spPr>
          <a:xfrm>
            <a:off x="6357921" y="4219159"/>
            <a:ext cx="1292033" cy="200815"/>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等线"/>
              <a:ea typeface="等线" panose="02010600030101010101" pitchFamily="2" charset="-122"/>
            </a:endParaRPr>
          </a:p>
        </p:txBody>
      </p:sp>
    </p:spTree>
    <p:extLst>
      <p:ext uri="{BB962C8B-B14F-4D97-AF65-F5344CB8AC3E}">
        <p14:creationId xmlns:p14="http://schemas.microsoft.com/office/powerpoint/2010/main" val="3152596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77599" y="3237548"/>
            <a:ext cx="7830299" cy="646331"/>
          </a:xfrm>
          <a:prstGeom prst="rect">
            <a:avLst/>
          </a:prstGeom>
          <a:noFill/>
        </p:spPr>
        <p:txBody>
          <a:bodyPr wrap="square" rtlCol="0">
            <a:spAutoFit/>
          </a:bodyPr>
          <a:lstStyle/>
          <a:p>
            <a:pPr algn="ctr" defTabSz="685800"/>
            <a:r>
              <a:rPr lang="en-US" altLang="zh-CN" sz="3600" b="1" dirty="0">
                <a:solidFill>
                  <a:srgbClr val="013A89">
                    <a:lumMod val="100000"/>
                  </a:srgbClr>
                </a:solidFill>
                <a:latin typeface="微软雅黑" panose="020B0503020204020204" pitchFamily="34" charset="-122"/>
                <a:ea typeface="微软雅黑" panose="020B0503020204020204" pitchFamily="34" charset="-122"/>
                <a:sym typeface="+mn-ea"/>
              </a:rPr>
              <a:t>Experimental Design and Results</a:t>
            </a:r>
          </a:p>
        </p:txBody>
      </p:sp>
      <p:grpSp>
        <p:nvGrpSpPr>
          <p:cNvPr id="15" name="组合 14"/>
          <p:cNvGrpSpPr/>
          <p:nvPr/>
        </p:nvGrpSpPr>
        <p:grpSpPr>
          <a:xfrm>
            <a:off x="4212759" y="2212509"/>
            <a:ext cx="718483" cy="718483"/>
            <a:chOff x="5617011" y="2950011"/>
            <a:chExt cx="957977" cy="957977"/>
          </a:xfrm>
        </p:grpSpPr>
        <p:sp>
          <p:nvSpPr>
            <p:cNvPr id="12" name="菱形 11"/>
            <p:cNvSpPr/>
            <p:nvPr/>
          </p:nvSpPr>
          <p:spPr>
            <a:xfrm>
              <a:off x="5617011" y="2950011"/>
              <a:ext cx="957977" cy="957977"/>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FFFFFF"/>
                </a:solidFill>
                <a:latin typeface="等线"/>
                <a:ea typeface="等线" panose="02010600030101010101" pitchFamily="2" charset="-122"/>
              </a:endParaRPr>
            </a:p>
          </p:txBody>
        </p:sp>
        <p:sp>
          <p:nvSpPr>
            <p:cNvPr id="14" name="文本框 13"/>
            <p:cNvSpPr txBox="1"/>
            <p:nvPr/>
          </p:nvSpPr>
          <p:spPr>
            <a:xfrm>
              <a:off x="5668334" y="3136612"/>
              <a:ext cx="855330" cy="677108"/>
            </a:xfrm>
            <a:prstGeom prst="rect">
              <a:avLst/>
            </a:prstGeom>
            <a:noFill/>
          </p:spPr>
          <p:txBody>
            <a:bodyPr wrap="square" rtlCol="0">
              <a:spAutoFit/>
            </a:bodyPr>
            <a:lstStyle/>
            <a:p>
              <a:pPr algn="ctr" defTabSz="685800"/>
              <a:r>
                <a:rPr lang="en-US" altLang="zh-CN" sz="2700" b="1" dirty="0">
                  <a:solidFill>
                    <a:srgbClr val="FFFFFF"/>
                  </a:solidFill>
                  <a:latin typeface="微软雅黑" panose="020B0503020204020204" pitchFamily="34" charset="-122"/>
                  <a:ea typeface="微软雅黑" panose="020B0503020204020204" pitchFamily="34" charset="-122"/>
                </a:rPr>
                <a:t>02</a:t>
              </a:r>
              <a:endParaRPr lang="zh-CN" altLang="en-US" sz="27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9E22F-7E4D-654F-B26C-8D09A17968A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69B5FA4-F733-44B5-E814-60B50AD50609}"/>
              </a:ext>
            </a:extLst>
          </p:cNvPr>
          <p:cNvSpPr txBox="1"/>
          <p:nvPr/>
        </p:nvSpPr>
        <p:spPr>
          <a:xfrm>
            <a:off x="393906" y="623119"/>
            <a:ext cx="5964015" cy="415498"/>
          </a:xfrm>
          <a:prstGeom prst="rect">
            <a:avLst/>
          </a:prstGeom>
          <a:noFill/>
        </p:spPr>
        <p:txBody>
          <a:bodyPr wrap="square" rtlCol="0">
            <a:spAutoFit/>
          </a:bodyPr>
          <a:lstStyle/>
          <a:p>
            <a:pPr defTabSz="685800"/>
            <a:r>
              <a:rPr lang="en-US" altLang="zh-CN" sz="2100"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rPr>
              <a:t>Experimental Setup and Models</a:t>
            </a:r>
          </a:p>
        </p:txBody>
      </p:sp>
      <p:sp>
        <p:nvSpPr>
          <p:cNvPr id="25" name="文本框 24">
            <a:extLst>
              <a:ext uri="{FF2B5EF4-FFF2-40B4-BE49-F238E27FC236}">
                <a16:creationId xmlns:a16="http://schemas.microsoft.com/office/drawing/2014/main" id="{7812A845-1714-9790-0796-B906EF68E2CE}"/>
              </a:ext>
            </a:extLst>
          </p:cNvPr>
          <p:cNvSpPr txBox="1"/>
          <p:nvPr/>
        </p:nvSpPr>
        <p:spPr>
          <a:xfrm>
            <a:off x="302171" y="1106616"/>
            <a:ext cx="4334860" cy="4106124"/>
          </a:xfrm>
          <a:prstGeom prst="rect">
            <a:avLst/>
          </a:prstGeom>
          <a:noFill/>
        </p:spPr>
        <p:txBody>
          <a:bodyPr wrap="square">
            <a:spAutoFit/>
          </a:bodyPr>
          <a:lstStyle/>
          <a:p>
            <a:pPr marL="214313" indent="-214313" defTabSz="685800">
              <a:lnSpc>
                <a:spcPct val="150000"/>
              </a:lnSpc>
              <a:buFont typeface="Wingdings" panose="05000000000000000000" pitchFamily="2" charset="2"/>
              <a:buChar char="Ø"/>
            </a:pPr>
            <a:r>
              <a:rPr lang="en-US" altLang="zh-CN"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8 LLMs in8 panels</a:t>
            </a:r>
            <a:r>
              <a:rPr lang="zh-CN" altLang="en-US"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such as OpenAI's GPT model and </a:t>
            </a:r>
            <a:r>
              <a:rPr lang="en-US" altLang="zh-CN" sz="1350" b="1" i="1" dirty="0" err="1">
                <a:solidFill>
                  <a:srgbClr val="013A89"/>
                </a:solidFill>
                <a:latin typeface="Times New Roman" panose="02020603050405020304" pitchFamily="18" charset="0"/>
                <a:ea typeface="等线" panose="02010600030101010101" pitchFamily="2" charset="-122"/>
                <a:cs typeface="Times New Roman" panose="02020603050405020304" pitchFamily="18" charset="0"/>
              </a:rPr>
              <a:t>Anthropic's</a:t>
            </a:r>
            <a:r>
              <a:rPr lang="en-US" altLang="zh-CN"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 Claude model.</a:t>
            </a:r>
          </a:p>
          <a:p>
            <a:pPr marL="214313" indent="-214313" defTabSz="685800">
              <a:lnSpc>
                <a:spcPct val="150000"/>
              </a:lnSpc>
              <a:buFont typeface="Wingdings" panose="05000000000000000000" pitchFamily="2" charset="2"/>
              <a:buChar char="Ø"/>
            </a:pPr>
            <a:r>
              <a:rPr lang="en-US" altLang="zh-CN"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21 stereotypes across four social categories (9in race, 4in gender, 3in religion, and 5in health) on the horizontal axis. </a:t>
            </a:r>
            <a:r>
              <a:rPr lang="zh-CN" altLang="en-US"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https://www.millisecond.com/download/library/iat </a:t>
            </a:r>
            <a:r>
              <a:rPr lang="zh-CN" altLang="en-US"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a:t>
            </a:r>
            <a:endParaRPr lang="en-US" altLang="zh-CN"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endParaRPr>
          </a:p>
          <a:p>
            <a:pPr marL="214313" indent="-214313" defTabSz="685800">
              <a:lnSpc>
                <a:spcPct val="150000"/>
              </a:lnSpc>
              <a:buFont typeface="Wingdings" panose="05000000000000000000" pitchFamily="2" charset="2"/>
              <a:buChar char="Ø"/>
            </a:pPr>
            <a:r>
              <a:rPr lang="en-US" altLang="zh-CN"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LLM Implicit Bias scores on the vertical axis</a:t>
            </a:r>
          </a:p>
          <a:p>
            <a:pPr marL="214313" indent="-214313" defTabSz="685800">
              <a:lnSpc>
                <a:spcPct val="150000"/>
              </a:lnSpc>
              <a:buFont typeface="Wingdings" panose="05000000000000000000" pitchFamily="2" charset="2"/>
              <a:buChar char="Ø"/>
            </a:pPr>
            <a:r>
              <a:rPr lang="en-US" altLang="zh-CN"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4 social categories coded in 4 colors</a:t>
            </a:r>
          </a:p>
          <a:p>
            <a:pPr marL="214313" indent="-214313" defTabSz="685800">
              <a:lnSpc>
                <a:spcPct val="150000"/>
              </a:lnSpc>
              <a:buFont typeface="Wingdings" panose="05000000000000000000" pitchFamily="2" charset="2"/>
              <a:buChar char="Ø"/>
            </a:pPr>
            <a:r>
              <a:rPr lang="en-US" altLang="zh-CN"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Areas shaded in gray indicate high levels of stereotypical bias. </a:t>
            </a:r>
          </a:p>
          <a:p>
            <a:pPr marL="214313" indent="-214313" defTabSz="685800">
              <a:lnSpc>
                <a:spcPct val="150000"/>
              </a:lnSpc>
              <a:buFont typeface="Wingdings" panose="05000000000000000000" pitchFamily="2" charset="2"/>
              <a:buChar char="Ø"/>
            </a:pPr>
            <a:r>
              <a:rPr lang="en-US" altLang="zh-CN" sz="13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Red dotted horizontal lines indicate unbiased responses.</a:t>
            </a:r>
          </a:p>
        </p:txBody>
      </p:sp>
      <p:pic>
        <p:nvPicPr>
          <p:cNvPr id="35" name="图片 34">
            <a:extLst>
              <a:ext uri="{FF2B5EF4-FFF2-40B4-BE49-F238E27FC236}">
                <a16:creationId xmlns:a16="http://schemas.microsoft.com/office/drawing/2014/main" id="{55453CD6-3A01-0F32-005B-054E850A21A9}"/>
              </a:ext>
            </a:extLst>
          </p:cNvPr>
          <p:cNvPicPr>
            <a:picLocks noChangeAspect="1"/>
          </p:cNvPicPr>
          <p:nvPr/>
        </p:nvPicPr>
        <p:blipFill>
          <a:blip r:embed="rId3"/>
          <a:srcRect l="5089" t="11296" r="6345" b="6889"/>
          <a:stretch/>
        </p:blipFill>
        <p:spPr>
          <a:xfrm>
            <a:off x="4606718" y="2610794"/>
            <a:ext cx="4327628" cy="1426089"/>
          </a:xfrm>
          <a:prstGeom prst="rect">
            <a:avLst/>
          </a:prstGeom>
        </p:spPr>
      </p:pic>
      <p:pic>
        <p:nvPicPr>
          <p:cNvPr id="37" name="图片 36">
            <a:extLst>
              <a:ext uri="{FF2B5EF4-FFF2-40B4-BE49-F238E27FC236}">
                <a16:creationId xmlns:a16="http://schemas.microsoft.com/office/drawing/2014/main" id="{996DBF37-81EF-5EE2-701D-CC6B4297AE50}"/>
              </a:ext>
            </a:extLst>
          </p:cNvPr>
          <p:cNvPicPr>
            <a:picLocks noChangeAspect="1"/>
          </p:cNvPicPr>
          <p:nvPr/>
        </p:nvPicPr>
        <p:blipFill>
          <a:blip r:embed="rId4"/>
          <a:srcRect l="4516"/>
          <a:stretch/>
        </p:blipFill>
        <p:spPr>
          <a:xfrm>
            <a:off x="5004060" y="4036884"/>
            <a:ext cx="4041218" cy="467622"/>
          </a:xfrm>
          <a:prstGeom prst="rect">
            <a:avLst/>
          </a:prstGeom>
        </p:spPr>
      </p:pic>
      <p:pic>
        <p:nvPicPr>
          <p:cNvPr id="4" name="图片 3">
            <a:extLst>
              <a:ext uri="{FF2B5EF4-FFF2-40B4-BE49-F238E27FC236}">
                <a16:creationId xmlns:a16="http://schemas.microsoft.com/office/drawing/2014/main" id="{35547969-FB09-D79B-9411-A4E59B1AB2FE}"/>
              </a:ext>
            </a:extLst>
          </p:cNvPr>
          <p:cNvPicPr>
            <a:picLocks noChangeAspect="1"/>
          </p:cNvPicPr>
          <p:nvPr/>
        </p:nvPicPr>
        <p:blipFill>
          <a:blip r:embed="rId5"/>
          <a:srcRect l="3525"/>
          <a:stretch/>
        </p:blipFill>
        <p:spPr>
          <a:xfrm>
            <a:off x="4524007" y="1425148"/>
            <a:ext cx="4619993" cy="355658"/>
          </a:xfrm>
          <a:prstGeom prst="rect">
            <a:avLst/>
          </a:prstGeom>
        </p:spPr>
      </p:pic>
      <p:sp>
        <p:nvSpPr>
          <p:cNvPr id="6" name="文本框 5">
            <a:extLst>
              <a:ext uri="{FF2B5EF4-FFF2-40B4-BE49-F238E27FC236}">
                <a16:creationId xmlns:a16="http://schemas.microsoft.com/office/drawing/2014/main" id="{2F16A785-1017-735A-6313-A9DA939AF712}"/>
              </a:ext>
            </a:extLst>
          </p:cNvPr>
          <p:cNvSpPr txBox="1"/>
          <p:nvPr/>
        </p:nvSpPr>
        <p:spPr>
          <a:xfrm>
            <a:off x="4474429" y="1694587"/>
            <a:ext cx="4592207" cy="900246"/>
          </a:xfrm>
          <a:prstGeom prst="rect">
            <a:avLst/>
          </a:prstGeom>
          <a:noFill/>
        </p:spPr>
        <p:txBody>
          <a:bodyPr wrap="square">
            <a:spAutoFit/>
          </a:bodyPr>
          <a:lstStyle/>
          <a:p>
            <a:pPr algn="just" defTabSz="685800"/>
            <a:r>
              <a:rPr lang="en-US" altLang="zh-CN" sz="10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where N (s, X ) is the number of words from X paired with the word s. </a:t>
            </a:r>
          </a:p>
          <a:p>
            <a:pPr algn="just" defTabSz="685800"/>
            <a:endParaRPr lang="en-US" altLang="zh-CN" sz="10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endParaRPr>
          </a:p>
          <a:p>
            <a:pPr algn="just" defTabSz="685800"/>
            <a:r>
              <a:rPr lang="en-US" altLang="zh-CN" sz="10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F</a:t>
            </a:r>
            <a:r>
              <a:rPr lang="zh-CN" altLang="en-US" sz="10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or example, when Julia is assigned to wedding-related words 3 out of 7 times and Ben isassigned to office-related words 6 out of 7 times, with a bias value of 3/7 + 6/7 − 1 = </a:t>
            </a:r>
            <a:r>
              <a:rPr lang="en-US" altLang="zh-CN" sz="10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0</a:t>
            </a:r>
            <a:r>
              <a:rPr lang="zh-CN" altLang="en-US" sz="105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.29</a:t>
            </a:r>
          </a:p>
        </p:txBody>
      </p:sp>
    </p:spTree>
    <p:extLst>
      <p:ext uri="{BB962C8B-B14F-4D97-AF65-F5344CB8AC3E}">
        <p14:creationId xmlns:p14="http://schemas.microsoft.com/office/powerpoint/2010/main" val="130142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EABAC-CDC2-115C-9AFE-63BC18CC083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367B943-AD3A-B590-617F-D474366BF64F}"/>
              </a:ext>
            </a:extLst>
          </p:cNvPr>
          <p:cNvSpPr txBox="1"/>
          <p:nvPr/>
        </p:nvSpPr>
        <p:spPr>
          <a:xfrm>
            <a:off x="393906" y="623119"/>
            <a:ext cx="5964015" cy="415498"/>
          </a:xfrm>
          <a:prstGeom prst="rect">
            <a:avLst/>
          </a:prstGeom>
          <a:noFill/>
        </p:spPr>
        <p:txBody>
          <a:bodyPr wrap="square" rtlCol="0">
            <a:spAutoFit/>
          </a:bodyPr>
          <a:lstStyle/>
          <a:p>
            <a:pPr defTabSz="685800"/>
            <a:r>
              <a:rPr lang="en-US" altLang="zh-CN" sz="2100"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rPr>
              <a:t>LLM Implicit Bias: Prompt-Based Approach</a:t>
            </a:r>
          </a:p>
        </p:txBody>
      </p:sp>
      <p:pic>
        <p:nvPicPr>
          <p:cNvPr id="7" name="图片 6">
            <a:extLst>
              <a:ext uri="{FF2B5EF4-FFF2-40B4-BE49-F238E27FC236}">
                <a16:creationId xmlns:a16="http://schemas.microsoft.com/office/drawing/2014/main" id="{459457C9-2979-786C-1AF9-25A2BE137E88}"/>
              </a:ext>
            </a:extLst>
          </p:cNvPr>
          <p:cNvPicPr>
            <a:picLocks noChangeAspect="1"/>
          </p:cNvPicPr>
          <p:nvPr/>
        </p:nvPicPr>
        <p:blipFill>
          <a:blip r:embed="rId3"/>
          <a:srcRect t="1695"/>
          <a:stretch/>
        </p:blipFill>
        <p:spPr>
          <a:xfrm>
            <a:off x="287962" y="1095007"/>
            <a:ext cx="4443242" cy="3777584"/>
          </a:xfrm>
          <a:prstGeom prst="rect">
            <a:avLst/>
          </a:prstGeom>
        </p:spPr>
      </p:pic>
      <p:sp>
        <p:nvSpPr>
          <p:cNvPr id="5" name="文本框 4">
            <a:extLst>
              <a:ext uri="{FF2B5EF4-FFF2-40B4-BE49-F238E27FC236}">
                <a16:creationId xmlns:a16="http://schemas.microsoft.com/office/drawing/2014/main" id="{4E52AE88-AA2D-8AB9-22DB-79F84AEC6465}"/>
              </a:ext>
            </a:extLst>
          </p:cNvPr>
          <p:cNvSpPr txBox="1"/>
          <p:nvPr/>
        </p:nvSpPr>
        <p:spPr>
          <a:xfrm>
            <a:off x="4619115" y="1056356"/>
            <a:ext cx="4443242" cy="3937103"/>
          </a:xfrm>
          <a:prstGeom prst="rect">
            <a:avLst/>
          </a:prstGeom>
          <a:noFill/>
        </p:spPr>
        <p:txBody>
          <a:bodyPr wrap="square">
            <a:spAutoFit/>
          </a:bodyPr>
          <a:lstStyle/>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Model Implicit Bias: Larger models (such as GPT-4, GPT-3.5-Turbo, Claude3-Opus, Claude3-Sonnet, LLaMA2Chat-70B, and 13B) show higher implicit bias. </a:t>
            </a:r>
          </a:p>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Racial bias is the most evident, followed by gender, health, and religion.</a:t>
            </a:r>
          </a:p>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Racial Bias: Links negative traits to “black” ,</a:t>
            </a:r>
            <a:r>
              <a:rPr lang="zh-CN" altLang="en-US"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and shows slight bias against Africa and the Arab world.</a:t>
            </a:r>
          </a:p>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Gender Bias: In science, careers, and leadership, there's moderate bias towards associating women with family, humanities, and powerless words.</a:t>
            </a:r>
          </a:p>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Religious Bias: All three religions studied show slight negative bias.</a:t>
            </a:r>
          </a:p>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Health Bias: Disability and age bias are more evident than for mental health, weight, or food.</a:t>
            </a:r>
          </a:p>
        </p:txBody>
      </p:sp>
    </p:spTree>
    <p:extLst>
      <p:ext uri="{BB962C8B-B14F-4D97-AF65-F5344CB8AC3E}">
        <p14:creationId xmlns:p14="http://schemas.microsoft.com/office/powerpoint/2010/main" val="2159434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945A0-15DF-39E2-3F82-ED0CD1A8982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0301263-FC0A-AE3B-6ADE-8826E3DED705}"/>
              </a:ext>
            </a:extLst>
          </p:cNvPr>
          <p:cNvSpPr txBox="1"/>
          <p:nvPr/>
        </p:nvSpPr>
        <p:spPr>
          <a:xfrm>
            <a:off x="393906" y="623119"/>
            <a:ext cx="5964015" cy="415498"/>
          </a:xfrm>
          <a:prstGeom prst="rect">
            <a:avLst/>
          </a:prstGeom>
          <a:noFill/>
        </p:spPr>
        <p:txBody>
          <a:bodyPr wrap="square" rtlCol="0">
            <a:spAutoFit/>
          </a:bodyPr>
          <a:lstStyle/>
          <a:p>
            <a:pPr defTabSz="685800"/>
            <a:r>
              <a:rPr lang="en-US" altLang="zh-CN" sz="2100"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rPr>
              <a:t>LLM Decision Bias: Relative Assessment Strategy</a:t>
            </a:r>
          </a:p>
        </p:txBody>
      </p:sp>
      <p:pic>
        <p:nvPicPr>
          <p:cNvPr id="4" name="图片 3">
            <a:extLst>
              <a:ext uri="{FF2B5EF4-FFF2-40B4-BE49-F238E27FC236}">
                <a16:creationId xmlns:a16="http://schemas.microsoft.com/office/drawing/2014/main" id="{D7C3ABBB-3E4D-8DA8-CEC9-8097EECEDFE7}"/>
              </a:ext>
            </a:extLst>
          </p:cNvPr>
          <p:cNvPicPr>
            <a:picLocks noChangeAspect="1"/>
          </p:cNvPicPr>
          <p:nvPr/>
        </p:nvPicPr>
        <p:blipFill>
          <a:blip r:embed="rId3"/>
          <a:stretch>
            <a:fillRect/>
          </a:stretch>
        </p:blipFill>
        <p:spPr>
          <a:xfrm>
            <a:off x="199273" y="1056356"/>
            <a:ext cx="4589081" cy="3724538"/>
          </a:xfrm>
          <a:prstGeom prst="rect">
            <a:avLst/>
          </a:prstGeom>
        </p:spPr>
      </p:pic>
      <p:sp>
        <p:nvSpPr>
          <p:cNvPr id="10" name="文本框 9">
            <a:extLst>
              <a:ext uri="{FF2B5EF4-FFF2-40B4-BE49-F238E27FC236}">
                <a16:creationId xmlns:a16="http://schemas.microsoft.com/office/drawing/2014/main" id="{8F46521E-C623-3390-454A-CCE96F8EF629}"/>
              </a:ext>
            </a:extLst>
          </p:cNvPr>
          <p:cNvSpPr txBox="1"/>
          <p:nvPr/>
        </p:nvSpPr>
        <p:spPr>
          <a:xfrm>
            <a:off x="4849586" y="1328404"/>
            <a:ext cx="4142428" cy="3937103"/>
          </a:xfrm>
          <a:prstGeom prst="rect">
            <a:avLst/>
          </a:prstGeom>
          <a:noFill/>
        </p:spPr>
        <p:txBody>
          <a:bodyPr wrap="square">
            <a:spAutoFit/>
          </a:bodyPr>
          <a:lstStyle/>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Model Performance: Claude3-Sonnet and Claude3-Opus have the highest bias levels, while Alpaca7B and LLaMA2Chat-7B have lower bias levels.</a:t>
            </a:r>
          </a:p>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Race Bias: The strongest bias, especially in hiring decisions.</a:t>
            </a:r>
          </a:p>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Gender Bias: Significant in workplace decisions, manifested as men in leadership and science fields.</a:t>
            </a:r>
          </a:p>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Religion Bias: Slight Christian bias exists, with prejudice against Muslims and Jewish believers.</a:t>
            </a:r>
          </a:p>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Health Bias: Unfavorable decisions are made for the elderly, people with mental illnesses, and disabled individuals.</a:t>
            </a:r>
          </a:p>
          <a:p>
            <a:pPr marL="214313" indent="-214313" defTabSz="685800">
              <a:lnSpc>
                <a:spcPct val="150000"/>
              </a:lnSpc>
              <a:buFont typeface="Wingdings" panose="05000000000000000000" pitchFamily="2" charset="2"/>
              <a:buChar char="Ø"/>
            </a:pPr>
            <a:r>
              <a:rPr lang="en-US" altLang="zh-CN" sz="12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No Significant Bias: No statistically significant bias is shown in Buddhism and weight categories.</a:t>
            </a:r>
          </a:p>
        </p:txBody>
      </p:sp>
    </p:spTree>
    <p:extLst>
      <p:ext uri="{BB962C8B-B14F-4D97-AF65-F5344CB8AC3E}">
        <p14:creationId xmlns:p14="http://schemas.microsoft.com/office/powerpoint/2010/main" val="3198274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644083" y="3070942"/>
            <a:ext cx="6703899" cy="646331"/>
          </a:xfrm>
          <a:prstGeom prst="rect">
            <a:avLst/>
          </a:prstGeom>
          <a:noFill/>
        </p:spPr>
        <p:txBody>
          <a:bodyPr wrap="square" rtlCol="0">
            <a:spAutoFit/>
          </a:bodyPr>
          <a:lstStyle/>
          <a:p>
            <a:pPr algn="ctr" defTabSz="685800"/>
            <a:r>
              <a:rPr lang="en-US" altLang="zh-CN" sz="3600" b="1" dirty="0">
                <a:solidFill>
                  <a:srgbClr val="1F2B37"/>
                </a:solidFill>
                <a:latin typeface="微软雅黑" panose="020B0503020204020204" pitchFamily="34" charset="-122"/>
                <a:ea typeface="微软雅黑" panose="020B0503020204020204" pitchFamily="34" charset="-122"/>
              </a:rPr>
              <a:t>Discussion and Implications</a:t>
            </a:r>
          </a:p>
        </p:txBody>
      </p:sp>
      <p:grpSp>
        <p:nvGrpSpPr>
          <p:cNvPr id="15" name="组合 14"/>
          <p:cNvGrpSpPr/>
          <p:nvPr/>
        </p:nvGrpSpPr>
        <p:grpSpPr>
          <a:xfrm>
            <a:off x="4212759" y="2212509"/>
            <a:ext cx="718483" cy="718483"/>
            <a:chOff x="5617011" y="2950011"/>
            <a:chExt cx="957977" cy="957977"/>
          </a:xfrm>
        </p:grpSpPr>
        <p:sp>
          <p:nvSpPr>
            <p:cNvPr id="12" name="菱形 11"/>
            <p:cNvSpPr/>
            <p:nvPr/>
          </p:nvSpPr>
          <p:spPr>
            <a:xfrm>
              <a:off x="5617011" y="2950011"/>
              <a:ext cx="957977" cy="957977"/>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FFFFFF"/>
                </a:solidFill>
                <a:latin typeface="等线"/>
                <a:ea typeface="等线" panose="02010600030101010101" pitchFamily="2" charset="-122"/>
              </a:endParaRPr>
            </a:p>
          </p:txBody>
        </p:sp>
        <p:sp>
          <p:nvSpPr>
            <p:cNvPr id="14" name="文本框 13"/>
            <p:cNvSpPr txBox="1"/>
            <p:nvPr/>
          </p:nvSpPr>
          <p:spPr>
            <a:xfrm>
              <a:off x="5668334" y="3136612"/>
              <a:ext cx="855330" cy="677108"/>
            </a:xfrm>
            <a:prstGeom prst="rect">
              <a:avLst/>
            </a:prstGeom>
            <a:noFill/>
          </p:spPr>
          <p:txBody>
            <a:bodyPr wrap="square" rtlCol="0">
              <a:spAutoFit/>
            </a:bodyPr>
            <a:lstStyle/>
            <a:p>
              <a:pPr algn="ctr" defTabSz="685800"/>
              <a:r>
                <a:rPr lang="en-US" altLang="zh-CN" sz="2700" b="1" dirty="0">
                  <a:solidFill>
                    <a:srgbClr val="FFFFFF"/>
                  </a:solidFill>
                  <a:latin typeface="微软雅黑" panose="020B0503020204020204" pitchFamily="34" charset="-122"/>
                  <a:ea typeface="微软雅黑" panose="020B0503020204020204" pitchFamily="34" charset="-122"/>
                </a:rPr>
                <a:t>03</a:t>
              </a:r>
              <a:endParaRPr lang="zh-CN" altLang="en-US" sz="27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34C97-2627-FA01-9711-EAD7B023414B}"/>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188F05B8-746A-9518-C614-8AB2C2190579}"/>
              </a:ext>
            </a:extLst>
          </p:cNvPr>
          <p:cNvSpPr txBox="1"/>
          <p:nvPr/>
        </p:nvSpPr>
        <p:spPr>
          <a:xfrm>
            <a:off x="410573" y="662415"/>
            <a:ext cx="6540512" cy="415498"/>
          </a:xfrm>
          <a:prstGeom prst="rect">
            <a:avLst/>
          </a:prstGeom>
          <a:noFill/>
        </p:spPr>
        <p:txBody>
          <a:bodyPr wrap="square" rtlCol="0">
            <a:spAutoFit/>
          </a:bodyPr>
          <a:lstStyle/>
          <a:p>
            <a:pPr defTabSz="685800"/>
            <a:r>
              <a:rPr lang="en-US" altLang="zh-CN" sz="2100"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rPr>
              <a:t>Discussion and Implications</a:t>
            </a:r>
          </a:p>
        </p:txBody>
      </p:sp>
      <p:sp>
        <p:nvSpPr>
          <p:cNvPr id="7" name="文本框 6">
            <a:extLst>
              <a:ext uri="{FF2B5EF4-FFF2-40B4-BE49-F238E27FC236}">
                <a16:creationId xmlns:a16="http://schemas.microsoft.com/office/drawing/2014/main" id="{96F3FE31-162D-B8A1-EF0E-2D2AFEF7AD04}"/>
              </a:ext>
            </a:extLst>
          </p:cNvPr>
          <p:cNvSpPr txBox="1"/>
          <p:nvPr/>
        </p:nvSpPr>
        <p:spPr>
          <a:xfrm>
            <a:off x="62118" y="1234733"/>
            <a:ext cx="9007923" cy="369332"/>
          </a:xfrm>
          <a:prstGeom prst="rect">
            <a:avLst/>
          </a:prstGeom>
          <a:noFill/>
        </p:spPr>
        <p:txBody>
          <a:bodyPr wrap="square" rtlCol="0">
            <a:spAutoFit/>
          </a:bodyPr>
          <a:lstStyle/>
          <a:p>
            <a:pPr marL="342900" indent="-342900" defTabSz="685800">
              <a:buFont typeface="Wingdings" panose="05000000000000000000" pitchFamily="2" charset="2"/>
              <a:buChar char="Ø"/>
            </a:pPr>
            <a:r>
              <a:rPr lang="en-US" altLang="zh-CN"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rPr>
              <a:t>Broader Implications for AI Fairness</a:t>
            </a:r>
          </a:p>
        </p:txBody>
      </p:sp>
      <p:sp>
        <p:nvSpPr>
          <p:cNvPr id="10" name="出自【趣你的PPT】(微信:qunideppt)：最优质的PPT资源库">
            <a:extLst>
              <a:ext uri="{FF2B5EF4-FFF2-40B4-BE49-F238E27FC236}">
                <a16:creationId xmlns:a16="http://schemas.microsoft.com/office/drawing/2014/main" id="{9C19A027-A5AF-4980-2383-EF2B0EB05595}"/>
              </a:ext>
            </a:extLst>
          </p:cNvPr>
          <p:cNvSpPr txBox="1"/>
          <p:nvPr/>
        </p:nvSpPr>
        <p:spPr>
          <a:xfrm>
            <a:off x="410572" y="3078979"/>
            <a:ext cx="8447678" cy="1782091"/>
          </a:xfrm>
          <a:prstGeom prst="rect">
            <a:avLst/>
          </a:prstGeom>
          <a:noFill/>
        </p:spPr>
        <p:txBody>
          <a:bodyPr wrap="square" rtlCol="0">
            <a:spAutoFit/>
          </a:bodyPr>
          <a:lstStyle/>
          <a:p>
            <a:pPr marL="257175" indent="-257175" defTabSz="685800">
              <a:lnSpc>
                <a:spcPct val="150000"/>
              </a:lnSpc>
              <a:buFont typeface="Wingdings" panose="05000000000000000000" pitchFamily="2" charset="2"/>
              <a:buChar char="ü"/>
              <a:defRPr/>
            </a:pPr>
            <a:r>
              <a:rPr lang="en-US" altLang="zh-CN" sz="15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The controversial predictive value of implicit bias, and the proposed method is not intended to directly compare human IAT and LLM implicit bias. </a:t>
            </a:r>
          </a:p>
          <a:p>
            <a:pPr marL="257175" indent="-257175" defTabSz="685800">
              <a:lnSpc>
                <a:spcPct val="150000"/>
              </a:lnSpc>
              <a:buFont typeface="Wingdings" panose="05000000000000000000" pitchFamily="2" charset="2"/>
              <a:buChar char="ü"/>
              <a:defRPr/>
            </a:pPr>
            <a:r>
              <a:rPr lang="en-US" altLang="zh-CN" sz="15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Further exploration of the mechanisms and influencing factors of implicit bias, the development of more effective bias detection and mitigation tools, and the strengthening of interdisciplinary collaboration. </a:t>
            </a:r>
            <a:endParaRPr lang="zh-CN" altLang="en-US" sz="15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A62C8A8C-102A-79C4-7464-F6ABFF661AC2}"/>
              </a:ext>
            </a:extLst>
          </p:cNvPr>
          <p:cNvSpPr txBox="1"/>
          <p:nvPr/>
        </p:nvSpPr>
        <p:spPr>
          <a:xfrm>
            <a:off x="62118" y="2732730"/>
            <a:ext cx="9007923" cy="369332"/>
          </a:xfrm>
          <a:prstGeom prst="rect">
            <a:avLst/>
          </a:prstGeom>
          <a:noFill/>
        </p:spPr>
        <p:txBody>
          <a:bodyPr wrap="square" rtlCol="0">
            <a:spAutoFit/>
          </a:bodyPr>
          <a:lstStyle/>
          <a:p>
            <a:pPr marL="342900" indent="-342900" defTabSz="685800">
              <a:buFont typeface="Wingdings" panose="05000000000000000000" pitchFamily="2" charset="2"/>
              <a:buChar char="Ø"/>
            </a:pPr>
            <a:r>
              <a:rPr lang="en-US" altLang="zh-CN" b="1" dirty="0">
                <a:solidFill>
                  <a:srgbClr val="013A89">
                    <a:lumMod val="100000"/>
                  </a:srgbClr>
                </a:solidFill>
                <a:latin typeface="Times New Roman" panose="02020603050405020304" pitchFamily="18" charset="0"/>
                <a:ea typeface="微软雅黑" panose="020B0503020204020204" pitchFamily="34" charset="-122"/>
                <a:cs typeface="Times New Roman" panose="02020603050405020304" pitchFamily="18" charset="0"/>
              </a:rPr>
              <a:t>Limitations of the Current Study</a:t>
            </a:r>
          </a:p>
        </p:txBody>
      </p:sp>
      <p:sp>
        <p:nvSpPr>
          <p:cNvPr id="13" name="出自【趣你的PPT】(微信:qunideppt)：最优质的PPT资源库">
            <a:extLst>
              <a:ext uri="{FF2B5EF4-FFF2-40B4-BE49-F238E27FC236}">
                <a16:creationId xmlns:a16="http://schemas.microsoft.com/office/drawing/2014/main" id="{D2927064-3009-6852-FB66-706F7378D4E8}"/>
              </a:ext>
            </a:extLst>
          </p:cNvPr>
          <p:cNvSpPr txBox="1"/>
          <p:nvPr/>
        </p:nvSpPr>
        <p:spPr>
          <a:xfrm>
            <a:off x="410573" y="1623609"/>
            <a:ext cx="8417421" cy="1089594"/>
          </a:xfrm>
          <a:prstGeom prst="rect">
            <a:avLst/>
          </a:prstGeom>
          <a:noFill/>
        </p:spPr>
        <p:txBody>
          <a:bodyPr wrap="square" rtlCol="0">
            <a:spAutoFit/>
          </a:bodyPr>
          <a:lstStyle/>
          <a:p>
            <a:pPr marL="257175" indent="-257175" defTabSz="685800">
              <a:lnSpc>
                <a:spcPct val="150000"/>
              </a:lnSpc>
              <a:buFont typeface="Wingdings" panose="05000000000000000000" pitchFamily="2" charset="2"/>
              <a:buChar char="ü"/>
              <a:defRPr/>
            </a:pPr>
            <a:r>
              <a:rPr lang="en-US" altLang="zh-CN" sz="1500" b="1" i="1" dirty="0">
                <a:solidFill>
                  <a:srgbClr val="013A89"/>
                </a:solidFill>
                <a:latin typeface="Times New Roman" panose="02020603050405020304" pitchFamily="18" charset="0"/>
                <a:ea typeface="等线" panose="02010600030101010101" pitchFamily="2" charset="-122"/>
                <a:cs typeface="Times New Roman" panose="02020603050405020304" pitchFamily="18" charset="0"/>
              </a:rPr>
              <a:t>The findings of this study are of great significance for the study of fairness in artificial intelligence. By revealing the implicit bias of LLMs, we can better understand the behavior of the model and take appropriate steps to reduce the impact of bias.</a:t>
            </a:r>
            <a:endParaRPr lang="en-US" altLang="zh-CN" sz="15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7959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7522" y="358714"/>
            <a:ext cx="9148190" cy="1323439"/>
          </a:xfrm>
          <a:prstGeom prst="rect">
            <a:avLst/>
          </a:prstGeom>
          <a:noFill/>
        </p:spPr>
        <p:txBody>
          <a:bodyPr wrap="square" rtlCol="0">
            <a:spAutoFit/>
          </a:bodyPr>
          <a:lstStyle/>
          <a:p>
            <a:r>
              <a:rPr lang="en-US" altLang="zh-CN" sz="4000" dirty="0">
                <a:sym typeface="+mn-ea"/>
              </a:rPr>
              <a:t>Logistics</a:t>
            </a:r>
          </a:p>
          <a:p>
            <a:endParaRPr lang="en-US" altLang="zh-CN" sz="4000" dirty="0">
              <a:sym typeface="+mn-ea"/>
            </a:endParaRPr>
          </a:p>
        </p:txBody>
      </p:sp>
      <p:sp>
        <p:nvSpPr>
          <p:cNvPr id="5" name="TextBox 4"/>
          <p:cNvSpPr txBox="1"/>
          <p:nvPr/>
        </p:nvSpPr>
        <p:spPr>
          <a:xfrm>
            <a:off x="354054" y="1602254"/>
            <a:ext cx="8300670" cy="3046988"/>
          </a:xfrm>
          <a:prstGeom prst="rect">
            <a:avLst/>
          </a:prstGeom>
          <a:noFill/>
        </p:spPr>
        <p:txBody>
          <a:bodyPr wrap="none" rtlCol="0">
            <a:spAutoFit/>
          </a:bodyPr>
          <a:lstStyle/>
          <a:p>
            <a:pPr marL="285750" indent="-285750">
              <a:buFont typeface="Arial" panose="020B0604020202090204" pitchFamily="34" charset="0"/>
              <a:buChar char="•"/>
            </a:pPr>
            <a:r>
              <a:rPr lang="en-US" altLang="zh-CN" sz="2400" dirty="0"/>
              <a:t>Class</a:t>
            </a:r>
            <a:r>
              <a:rPr lang="zh-CN" altLang="en-US" sz="2400" dirty="0"/>
              <a:t> </a:t>
            </a:r>
            <a:r>
              <a:rPr lang="en-US" altLang="zh-CN" sz="2400" dirty="0"/>
              <a:t>project</a:t>
            </a:r>
            <a:r>
              <a:rPr lang="zh-CN" altLang="en-US" sz="2400" dirty="0"/>
              <a:t> </a:t>
            </a:r>
            <a:r>
              <a:rPr lang="en-US" altLang="zh-CN" sz="2400" dirty="0"/>
              <a:t>–</a:t>
            </a:r>
            <a:r>
              <a:rPr lang="zh-CN" altLang="en-US" sz="2400" dirty="0"/>
              <a:t> </a:t>
            </a:r>
            <a:r>
              <a:rPr lang="en-US" altLang="zh-CN" sz="2400" dirty="0"/>
              <a:t>Final</a:t>
            </a:r>
            <a:r>
              <a:rPr lang="zh-CN" altLang="en-US" sz="2400" dirty="0"/>
              <a:t> </a:t>
            </a:r>
            <a:r>
              <a:rPr lang="en-US" altLang="zh-CN" sz="2400" dirty="0"/>
              <a:t>report</a:t>
            </a:r>
            <a:r>
              <a:rPr lang="zh-CN" altLang="en-US" sz="2400" dirty="0"/>
              <a:t> </a:t>
            </a:r>
            <a:r>
              <a:rPr lang="en-US" altLang="zh-CN" sz="2400" dirty="0"/>
              <a:t>and</a:t>
            </a:r>
            <a:r>
              <a:rPr lang="zh-CN" altLang="en-US" sz="2400" dirty="0"/>
              <a:t> </a:t>
            </a:r>
            <a:r>
              <a:rPr lang="en-US" altLang="zh-CN" sz="2400" dirty="0"/>
              <a:t>presentation:</a:t>
            </a:r>
            <a:r>
              <a:rPr lang="zh-CN" altLang="en-US" sz="2400" dirty="0"/>
              <a:t> </a:t>
            </a:r>
            <a:r>
              <a:rPr lang="en-US" altLang="zh-CN" sz="2400" b="1" dirty="0">
                <a:solidFill>
                  <a:srgbClr val="7030A0"/>
                </a:solidFill>
              </a:rPr>
              <a:t>20</a:t>
            </a:r>
            <a:r>
              <a:rPr lang="zh-CN" altLang="en-US" sz="2400" b="1" dirty="0">
                <a:solidFill>
                  <a:srgbClr val="7030A0"/>
                </a:solidFill>
              </a:rPr>
              <a:t> </a:t>
            </a:r>
            <a:r>
              <a:rPr lang="en-US" altLang="zh-CN" sz="2400" b="1" dirty="0">
                <a:solidFill>
                  <a:srgbClr val="7030A0"/>
                </a:solidFill>
              </a:rPr>
              <a:t>points</a:t>
            </a:r>
            <a:r>
              <a:rPr lang="zh-CN" altLang="en-US" sz="2400" b="1" dirty="0">
                <a:solidFill>
                  <a:srgbClr val="7030A0"/>
                </a:solidFill>
              </a:rPr>
              <a:t> </a:t>
            </a:r>
            <a:r>
              <a:rPr lang="en-US" altLang="zh-CN" sz="2400" b="1" dirty="0">
                <a:solidFill>
                  <a:srgbClr val="7030A0"/>
                </a:solidFill>
              </a:rPr>
              <a:t>in</a:t>
            </a:r>
            <a:r>
              <a:rPr lang="zh-CN" altLang="en-US" sz="2400" b="1" dirty="0">
                <a:solidFill>
                  <a:srgbClr val="7030A0"/>
                </a:solidFill>
              </a:rPr>
              <a:t> </a:t>
            </a:r>
            <a:r>
              <a:rPr lang="en-US" altLang="zh-CN" sz="2400" b="1" dirty="0">
                <a:solidFill>
                  <a:srgbClr val="7030A0"/>
                </a:solidFill>
              </a:rPr>
              <a:t>total</a:t>
            </a:r>
          </a:p>
          <a:p>
            <a:pPr marL="742950" lvl="1" indent="-285750">
              <a:buFont typeface="Arial" panose="020B0604020202090204" pitchFamily="34" charset="0"/>
              <a:buChar char="•"/>
            </a:pPr>
            <a:r>
              <a:rPr lang="en-US" altLang="zh-CN" sz="2400" dirty="0"/>
              <a:t>Final</a:t>
            </a:r>
            <a:r>
              <a:rPr lang="zh-CN" altLang="en-US" sz="2400" dirty="0"/>
              <a:t> </a:t>
            </a:r>
            <a:r>
              <a:rPr lang="en-US" altLang="zh-CN" sz="2400" dirty="0"/>
              <a:t>report</a:t>
            </a:r>
            <a:r>
              <a:rPr lang="zh-CN" altLang="en-US" sz="2400" dirty="0"/>
              <a:t> </a:t>
            </a:r>
            <a:r>
              <a:rPr lang="en-US" altLang="zh-CN" sz="2400" dirty="0"/>
              <a:t>due:</a:t>
            </a:r>
            <a:r>
              <a:rPr lang="zh-CN" altLang="en-US" sz="2400" dirty="0"/>
              <a:t> </a:t>
            </a:r>
            <a:r>
              <a:rPr lang="en-US" sz="2400" u="sng" dirty="0"/>
              <a:t>May 5th</a:t>
            </a:r>
            <a:r>
              <a:rPr lang="en-US" sz="2400" dirty="0"/>
              <a:t>, the end of the day </a:t>
            </a:r>
            <a:endParaRPr lang="en-US" altLang="zh-CN" sz="2400" dirty="0"/>
          </a:p>
          <a:p>
            <a:pPr marL="742950" lvl="1" indent="-285750">
              <a:buFont typeface="Arial" panose="020B0604020202090204" pitchFamily="34" charset="0"/>
              <a:buChar char="•"/>
            </a:pPr>
            <a:r>
              <a:rPr lang="en-US" altLang="zh-CN" sz="2400" dirty="0"/>
              <a:t>Final</a:t>
            </a:r>
            <a:r>
              <a:rPr lang="zh-CN" altLang="en-US" sz="2400" dirty="0"/>
              <a:t> </a:t>
            </a:r>
            <a:r>
              <a:rPr lang="en-US" altLang="zh-CN" sz="2400" dirty="0"/>
              <a:t>presentation</a:t>
            </a:r>
            <a:r>
              <a:rPr lang="zh-CN" altLang="en-US" sz="2400" dirty="0"/>
              <a:t> </a:t>
            </a:r>
            <a:r>
              <a:rPr lang="en-US" altLang="zh-CN" sz="2400" dirty="0"/>
              <a:t>due:</a:t>
            </a:r>
            <a:r>
              <a:rPr lang="zh-CN" altLang="en-US" sz="2400" dirty="0"/>
              <a:t> </a:t>
            </a:r>
            <a:endParaRPr lang="en-US" altLang="zh-CN" sz="2400" dirty="0"/>
          </a:p>
          <a:p>
            <a:pPr marL="1200150" lvl="2" indent="-285750">
              <a:buFont typeface="Arial" panose="020B0604020202090204" pitchFamily="34" charset="0"/>
              <a:buChar char="•"/>
            </a:pPr>
            <a:r>
              <a:rPr lang="en-US" sz="2400" u="sng" dirty="0"/>
              <a:t>May </a:t>
            </a:r>
            <a:r>
              <a:rPr lang="en-US" altLang="zh-CN" sz="2400" u="sng" dirty="0"/>
              <a:t>8</a:t>
            </a:r>
            <a:r>
              <a:rPr lang="en-US" sz="2400" u="sng" dirty="0"/>
              <a:t>th</a:t>
            </a:r>
            <a:r>
              <a:rPr lang="en-US" sz="2400" dirty="0"/>
              <a:t>, the end of the day</a:t>
            </a:r>
          </a:p>
          <a:p>
            <a:pPr marL="1200150" lvl="2" indent="-285750">
              <a:buFont typeface="Arial" panose="020B0604020202090204" pitchFamily="34" charset="0"/>
              <a:buChar char="•"/>
            </a:pPr>
            <a:r>
              <a:rPr lang="en-US" altLang="zh-CN" sz="2400" u="sng" dirty="0"/>
              <a:t>A</a:t>
            </a:r>
            <a:r>
              <a:rPr lang="zh-CN" altLang="en-US" sz="2400" u="sng" dirty="0"/>
              <a:t> </a:t>
            </a:r>
            <a:r>
              <a:rPr lang="en-US" altLang="zh-CN" sz="2400" u="sng" dirty="0"/>
              <a:t>portion</a:t>
            </a:r>
            <a:r>
              <a:rPr lang="zh-CN" altLang="en-US" sz="2400" u="sng" dirty="0"/>
              <a:t> </a:t>
            </a:r>
            <a:r>
              <a:rPr lang="en-US" altLang="zh-CN" sz="2400" u="sng" dirty="0"/>
              <a:t>of</a:t>
            </a:r>
            <a:r>
              <a:rPr lang="zh-CN" altLang="en-US" sz="2400" u="sng" dirty="0"/>
              <a:t> </a:t>
            </a:r>
            <a:r>
              <a:rPr lang="en-US" altLang="zh-CN" sz="2400" u="sng" dirty="0"/>
              <a:t>us</a:t>
            </a:r>
            <a:r>
              <a:rPr lang="zh-CN" altLang="en-US" sz="2400" u="sng" dirty="0"/>
              <a:t> </a:t>
            </a:r>
            <a:r>
              <a:rPr lang="en-US" altLang="zh-CN" sz="2400" u="sng" dirty="0"/>
              <a:t>will</a:t>
            </a:r>
            <a:r>
              <a:rPr lang="zh-CN" altLang="en-US" sz="2400" u="sng" dirty="0"/>
              <a:t> </a:t>
            </a:r>
            <a:r>
              <a:rPr lang="en-US" altLang="zh-CN" sz="2400" u="sng" dirty="0"/>
              <a:t>present</a:t>
            </a:r>
            <a:r>
              <a:rPr lang="zh-CN" altLang="en-US" sz="2400" u="sng" dirty="0"/>
              <a:t> </a:t>
            </a:r>
            <a:r>
              <a:rPr lang="en-US" altLang="zh-CN" sz="2400" u="sng" dirty="0"/>
              <a:t>in</a:t>
            </a:r>
            <a:r>
              <a:rPr lang="zh-CN" altLang="en-US" sz="2400" u="sng" dirty="0"/>
              <a:t> </a:t>
            </a:r>
            <a:r>
              <a:rPr lang="en-US" altLang="zh-CN" sz="2400" u="sng" dirty="0"/>
              <a:t>class</a:t>
            </a:r>
          </a:p>
          <a:p>
            <a:pPr marL="1200150" lvl="2" indent="-285750">
              <a:buFont typeface="Arial" panose="020B0604020202090204" pitchFamily="34" charset="0"/>
              <a:buChar char="•"/>
            </a:pPr>
            <a:r>
              <a:rPr lang="en-US" altLang="zh-CN" sz="2400" dirty="0"/>
              <a:t>The</a:t>
            </a:r>
            <a:r>
              <a:rPr lang="zh-CN" altLang="en-US" sz="2400" dirty="0"/>
              <a:t> </a:t>
            </a:r>
            <a:r>
              <a:rPr lang="en-US" altLang="zh-CN" sz="2400" dirty="0"/>
              <a:t>rest</a:t>
            </a:r>
            <a:r>
              <a:rPr lang="zh-CN" altLang="en-US" sz="2400" dirty="0"/>
              <a:t> </a:t>
            </a:r>
            <a:r>
              <a:rPr lang="en-US" altLang="zh-CN" sz="2400" dirty="0"/>
              <a:t>of</a:t>
            </a:r>
            <a:r>
              <a:rPr lang="zh-CN" altLang="en-US" sz="2400" dirty="0"/>
              <a:t> </a:t>
            </a:r>
            <a:r>
              <a:rPr lang="en-US" altLang="zh-CN" sz="2400" dirty="0"/>
              <a:t>us</a:t>
            </a:r>
            <a:r>
              <a:rPr lang="zh-CN" altLang="en-US" sz="2400" dirty="0"/>
              <a:t> </a:t>
            </a:r>
            <a:r>
              <a:rPr lang="en-US" altLang="zh-CN" sz="2400" dirty="0"/>
              <a:t>will</a:t>
            </a:r>
            <a:r>
              <a:rPr lang="zh-CN" altLang="en-US" sz="2400" dirty="0"/>
              <a:t> </a:t>
            </a:r>
            <a:r>
              <a:rPr lang="en-US" altLang="zh-CN" sz="2400" dirty="0"/>
              <a:t>record</a:t>
            </a:r>
            <a:r>
              <a:rPr lang="zh-CN" altLang="en-US" sz="2400" dirty="0"/>
              <a:t> </a:t>
            </a:r>
            <a:r>
              <a:rPr lang="en-US" altLang="zh-CN" sz="2400" dirty="0"/>
              <a:t>the</a:t>
            </a:r>
            <a:r>
              <a:rPr lang="zh-CN" altLang="en-US" sz="2400" dirty="0"/>
              <a:t> </a:t>
            </a:r>
            <a:r>
              <a:rPr lang="en-US" altLang="zh-CN" sz="2400" dirty="0"/>
              <a:t>presentation</a:t>
            </a:r>
            <a:r>
              <a:rPr lang="en-US" sz="2400" dirty="0"/>
              <a:t> </a:t>
            </a:r>
            <a:endParaRPr lang="en-US" altLang="zh-CN" sz="2400" dirty="0"/>
          </a:p>
          <a:p>
            <a:pPr marL="742950" lvl="1" indent="-285750">
              <a:buFont typeface="Arial" panose="020B0604020202090204" pitchFamily="34" charset="0"/>
              <a:buChar char="•"/>
            </a:pPr>
            <a:endParaRPr lang="en-US" altLang="zh-CN" sz="2400" dirty="0"/>
          </a:p>
          <a:p>
            <a:pPr marL="285750" indent="-285750">
              <a:buFont typeface="Arial" panose="020B060402020209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4">
            <a:alphaModFix amt="60000"/>
            <a:lum/>
          </a:blip>
          <a:srcRect/>
          <a:stretch>
            <a:fillRect l="-17000" r="-17000"/>
          </a:stretch>
        </a:blipFill>
        <a:effectLst/>
      </p:bgPr>
    </p:bg>
    <p:spTree>
      <p:nvGrpSpPr>
        <p:cNvPr id="1" name=""/>
        <p:cNvGrpSpPr/>
        <p:nvPr/>
      </p:nvGrpSpPr>
      <p:grpSpPr>
        <a:xfrm>
          <a:off x="0" y="0"/>
          <a:ext cx="0" cy="0"/>
          <a:chOff x="0" y="0"/>
          <a:chExt cx="0" cy="0"/>
        </a:xfrm>
      </p:grpSpPr>
      <p:sp>
        <p:nvSpPr>
          <p:cNvPr id="8" name="文本框 7"/>
          <p:cNvSpPr txBox="1"/>
          <p:nvPr/>
        </p:nvSpPr>
        <p:spPr>
          <a:xfrm>
            <a:off x="2302097" y="2318386"/>
            <a:ext cx="6330915" cy="530915"/>
          </a:xfrm>
          <a:prstGeom prst="rect">
            <a:avLst/>
          </a:prstGeom>
          <a:noFill/>
        </p:spPr>
        <p:txBody>
          <a:bodyPr wrap="square" rtlCol="0">
            <a:spAutoFit/>
          </a:bodyPr>
          <a:lstStyle/>
          <a:p>
            <a:pPr defTabSz="685800">
              <a:defRPr/>
            </a:pPr>
            <a:r>
              <a:rPr lang="en-US" altLang="zh-CN" sz="2850" b="1" dirty="0">
                <a:solidFill>
                  <a:srgbClr val="FFFFFF"/>
                </a:solidFill>
                <a:latin typeface="微软雅黑" panose="020B0503020204020204" pitchFamily="34" charset="-122"/>
                <a:ea typeface="微软雅黑" panose="020B0503020204020204" pitchFamily="34" charset="-122"/>
              </a:rPr>
              <a:t>Thank You for Your Listening!</a:t>
            </a:r>
          </a:p>
        </p:txBody>
      </p:sp>
      <p:cxnSp>
        <p:nvCxnSpPr>
          <p:cNvPr id="11" name="直接连接符 10"/>
          <p:cNvCxnSpPr/>
          <p:nvPr/>
        </p:nvCxnSpPr>
        <p:spPr>
          <a:xfrm>
            <a:off x="1906815" y="1889921"/>
            <a:ext cx="1" cy="1392593"/>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rcRect t="11080" b="11080"/>
          <a:stretch>
            <a:fillRect/>
          </a:stretch>
        </p:blipFill>
        <p:spPr>
          <a:xfrm>
            <a:off x="415814" y="1936416"/>
            <a:ext cx="1281926" cy="131295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6CBC5-1A5D-A88C-8E02-D8171F75A3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09001E-074A-4A47-6D01-1423E39471C0}"/>
              </a:ext>
            </a:extLst>
          </p:cNvPr>
          <p:cNvSpPr txBox="1"/>
          <p:nvPr/>
        </p:nvSpPr>
        <p:spPr>
          <a:xfrm>
            <a:off x="2913360" y="2040838"/>
            <a:ext cx="2741200" cy="1015663"/>
          </a:xfrm>
          <a:prstGeom prst="rect">
            <a:avLst/>
          </a:prstGeom>
          <a:noFill/>
        </p:spPr>
        <p:txBody>
          <a:bodyPr wrap="none" rtlCol="0">
            <a:spAutoFit/>
          </a:bodyPr>
          <a:lstStyle/>
          <a:p>
            <a:r>
              <a:rPr lang="en-US" altLang="zh-CN" sz="3000" dirty="0"/>
              <a:t>Paper</a:t>
            </a:r>
            <a:r>
              <a:rPr lang="zh-CN" altLang="en-US" sz="3000" dirty="0"/>
              <a:t> </a:t>
            </a:r>
            <a:r>
              <a:rPr lang="en-US" altLang="zh-CN" sz="3000" dirty="0"/>
              <a:t>Sharing</a:t>
            </a:r>
            <a:r>
              <a:rPr lang="zh-CN" altLang="en-US" sz="3000" dirty="0"/>
              <a:t> </a:t>
            </a:r>
            <a:r>
              <a:rPr lang="en-US" altLang="zh-CN" sz="3000" dirty="0"/>
              <a:t>-2</a:t>
            </a:r>
          </a:p>
          <a:p>
            <a:endParaRPr lang="en-US" sz="3000" dirty="0"/>
          </a:p>
        </p:txBody>
      </p:sp>
      <p:sp>
        <p:nvSpPr>
          <p:cNvPr id="3" name="TextBox 2">
            <a:extLst>
              <a:ext uri="{FF2B5EF4-FFF2-40B4-BE49-F238E27FC236}">
                <a16:creationId xmlns:a16="http://schemas.microsoft.com/office/drawing/2014/main" id="{3E2F4A4D-B381-7CAD-2E4F-D3BA096CFC35}"/>
              </a:ext>
            </a:extLst>
          </p:cNvPr>
          <p:cNvSpPr txBox="1"/>
          <p:nvPr/>
        </p:nvSpPr>
        <p:spPr>
          <a:xfrm>
            <a:off x="6550592" y="44853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1986397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4"/>
          <p:cNvSpPr txBox="1"/>
          <p:nvPr/>
        </p:nvSpPr>
        <p:spPr>
          <a:xfrm>
            <a:off x="89115" y="733068"/>
            <a:ext cx="9054885" cy="1448468"/>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600" dirty="0">
                <a:solidFill>
                  <a:schemeClr val="tx1"/>
                </a:solidFill>
                <a:latin typeface="Times New Roman" panose="02020603050405020304" pitchFamily="18" charset="0"/>
                <a:cs typeface="Times New Roman" panose="02020603050405020304" pitchFamily="18" charset="0"/>
              </a:rPr>
              <a:t>《Explicitly unbiased large language models still form biased associations》</a:t>
            </a:r>
            <a:endParaRPr lang="zh-CN" altLang="en-US" sz="3600" dirty="0">
              <a:solidFill>
                <a:schemeClr val="tx1"/>
              </a:solidFill>
              <a:latin typeface="Times New Roman" panose="02020603050405020304" pitchFamily="18" charset="0"/>
              <a:cs typeface="Times New Roman" panose="02020603050405020304" pitchFamily="18" charset="0"/>
            </a:endParaRPr>
          </a:p>
        </p:txBody>
      </p:sp>
      <p:sp>
        <p:nvSpPr>
          <p:cNvPr id="10" name="平行四边形 9"/>
          <p:cNvSpPr/>
          <p:nvPr/>
        </p:nvSpPr>
        <p:spPr>
          <a:xfrm>
            <a:off x="4980399" y="2742509"/>
            <a:ext cx="1719710" cy="28787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Calibri" panose="020F0502020204030204"/>
              <a:ea typeface="宋体" panose="02010600030101010101" pitchFamily="2" charset="-122"/>
            </a:endParaRPr>
          </a:p>
        </p:txBody>
      </p:sp>
      <p:sp>
        <p:nvSpPr>
          <p:cNvPr id="15" name="文本占位符 30"/>
          <p:cNvSpPr txBox="1"/>
          <p:nvPr/>
        </p:nvSpPr>
        <p:spPr>
          <a:xfrm>
            <a:off x="2341449" y="4525397"/>
            <a:ext cx="1957388" cy="22240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defRPr/>
            </a:pPr>
            <a:endParaRPr lang="zh-CN" altLang="en-US" sz="1350" dirty="0">
              <a:solidFill>
                <a:sysClr val="window" lastClr="FFFFFF"/>
              </a:solidFill>
            </a:endParaRPr>
          </a:p>
        </p:txBody>
      </p:sp>
      <p:sp>
        <p:nvSpPr>
          <p:cNvPr id="16" name="文本占位符 31"/>
          <p:cNvSpPr txBox="1"/>
          <p:nvPr/>
        </p:nvSpPr>
        <p:spPr>
          <a:xfrm>
            <a:off x="4845367" y="4525328"/>
            <a:ext cx="1989773" cy="22240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defRPr/>
            </a:pPr>
            <a:endParaRPr lang="zh-CN" altLang="en-US" sz="1350" dirty="0">
              <a:solidFill>
                <a:sysClr val="window" lastClr="FFFFFF"/>
              </a:solidFill>
            </a:endParaRPr>
          </a:p>
        </p:txBody>
      </p:sp>
      <p:sp>
        <p:nvSpPr>
          <p:cNvPr id="17" name="文本占位符 32"/>
          <p:cNvSpPr txBox="1"/>
          <p:nvPr/>
        </p:nvSpPr>
        <p:spPr>
          <a:xfrm>
            <a:off x="7472929" y="4688046"/>
            <a:ext cx="1957388" cy="222409"/>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Tx/>
              <a:buNone/>
              <a:defRPr sz="180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defRPr/>
            </a:pPr>
            <a:r>
              <a:rPr lang="en-US" altLang="zh-CN" sz="1350" dirty="0"/>
              <a:t>06\05\2025</a:t>
            </a:r>
          </a:p>
        </p:txBody>
      </p:sp>
      <p:cxnSp>
        <p:nvCxnSpPr>
          <p:cNvPr id="31" name="直接连接符 30"/>
          <p:cNvCxnSpPr/>
          <p:nvPr/>
        </p:nvCxnSpPr>
        <p:spPr>
          <a:xfrm>
            <a:off x="1655676" y="3517224"/>
            <a:ext cx="57246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0719E74-CC1B-2EE3-14DC-D7D8CB95D863}"/>
              </a:ext>
            </a:extLst>
          </p:cNvPr>
          <p:cNvSpPr txBox="1"/>
          <p:nvPr/>
        </p:nvSpPr>
        <p:spPr>
          <a:xfrm>
            <a:off x="1127563" y="2415384"/>
            <a:ext cx="7341434" cy="1015663"/>
          </a:xfrm>
          <a:prstGeom prst="rect">
            <a:avLst/>
          </a:prstGeom>
          <a:noFill/>
        </p:spPr>
        <p:txBody>
          <a:bodyPr wrap="square" rtlCol="0">
            <a:spAutoFit/>
          </a:bodyPr>
          <a:lstStyle/>
          <a:p>
            <a:r>
              <a:rPr lang="en-US" altLang="zh-CN" sz="1500" dirty="0">
                <a:latin typeface="Times New Roman" panose="02020603050405020304" pitchFamily="18" charset="0"/>
                <a:cs typeface="Times New Roman" panose="02020603050405020304" pitchFamily="18" charset="0"/>
              </a:rPr>
              <a:t>Authors</a:t>
            </a:r>
            <a:r>
              <a:rPr lang="zh-CN" altLang="en-US" sz="1500" dirty="0">
                <a:latin typeface="Times New Roman" panose="02020603050405020304" pitchFamily="18" charset="0"/>
                <a:cs typeface="Times New Roman" panose="02020603050405020304" pitchFamily="18" charset="0"/>
              </a:rPr>
              <a:t>：</a:t>
            </a:r>
            <a:r>
              <a:rPr lang="en-US" altLang="zh-CN" sz="1500" dirty="0" err="1">
                <a:latin typeface="Times New Roman" panose="02020603050405020304" pitchFamily="18" charset="0"/>
                <a:cs typeface="Times New Roman" panose="02020603050405020304" pitchFamily="18" charset="0"/>
              </a:rPr>
              <a:t>Xuechunzi</a:t>
            </a:r>
            <a:r>
              <a:rPr lang="en-US" altLang="zh-CN" sz="1500" dirty="0">
                <a:latin typeface="Times New Roman" panose="02020603050405020304" pitchFamily="18" charset="0"/>
                <a:cs typeface="Times New Roman" panose="02020603050405020304" pitchFamily="18" charset="0"/>
              </a:rPr>
              <a:t> Baia , Angelina </a:t>
            </a:r>
            <a:r>
              <a:rPr lang="en-US" altLang="zh-CN" sz="1500" dirty="0" err="1">
                <a:latin typeface="Times New Roman" panose="02020603050405020304" pitchFamily="18" charset="0"/>
                <a:cs typeface="Times New Roman" panose="02020603050405020304" pitchFamily="18" charset="0"/>
              </a:rPr>
              <a:t>Wangb</a:t>
            </a:r>
            <a:r>
              <a:rPr lang="en-US" altLang="zh-CN" sz="1500" dirty="0">
                <a:latin typeface="Times New Roman" panose="02020603050405020304" pitchFamily="18" charset="0"/>
                <a:cs typeface="Times New Roman" panose="02020603050405020304" pitchFamily="18" charset="0"/>
              </a:rPr>
              <a:t> , Ilia </a:t>
            </a:r>
            <a:r>
              <a:rPr lang="en-US" altLang="zh-CN" sz="1500" dirty="0" err="1">
                <a:latin typeface="Times New Roman" panose="02020603050405020304" pitchFamily="18" charset="0"/>
                <a:cs typeface="Times New Roman" panose="02020603050405020304" pitchFamily="18" charset="0"/>
              </a:rPr>
              <a:t>Sucholutskyc</a:t>
            </a:r>
            <a:r>
              <a:rPr lang="en-US" altLang="zh-CN" sz="1500" dirty="0">
                <a:latin typeface="Times New Roman" panose="02020603050405020304" pitchFamily="18" charset="0"/>
                <a:cs typeface="Times New Roman" panose="02020603050405020304" pitchFamily="18" charset="0"/>
              </a:rPr>
              <a:t>, and Thomas L. </a:t>
            </a:r>
            <a:r>
              <a:rPr lang="en-US" altLang="zh-CN" sz="1500" dirty="0" err="1">
                <a:latin typeface="Times New Roman" panose="02020603050405020304" pitchFamily="18" charset="0"/>
                <a:cs typeface="Times New Roman" panose="02020603050405020304" pitchFamily="18" charset="0"/>
              </a:rPr>
              <a:t>Griffithsd</a:t>
            </a:r>
            <a:endParaRPr lang="en-US" altLang="zh-CN" sz="1500" dirty="0">
              <a:latin typeface="Times New Roman" panose="02020603050405020304" pitchFamily="18" charset="0"/>
              <a:cs typeface="Times New Roman" panose="02020603050405020304" pitchFamily="18" charset="0"/>
            </a:endParaRPr>
          </a:p>
          <a:p>
            <a:endParaRPr lang="en-US" altLang="zh-CN" sz="1500" dirty="0">
              <a:latin typeface="Times New Roman" panose="02020603050405020304" pitchFamily="18" charset="0"/>
              <a:cs typeface="Times New Roman" panose="02020603050405020304" pitchFamily="18" charset="0"/>
            </a:endParaRPr>
          </a:p>
          <a:p>
            <a:pPr algn="ctr"/>
            <a:r>
              <a:rPr lang="en-US" altLang="zh-CN" sz="1500" dirty="0">
                <a:latin typeface="Times New Roman" panose="02020603050405020304" pitchFamily="18" charset="0"/>
                <a:cs typeface="Times New Roman" panose="02020603050405020304" pitchFamily="18" charset="0"/>
              </a:rPr>
              <a:t>Paper </a:t>
            </a:r>
            <a:r>
              <a:rPr lang="en-US" altLang="zh-CN" sz="1500" dirty="0" err="1">
                <a:latin typeface="Times New Roman" panose="02020603050405020304" pitchFamily="18" charset="0"/>
                <a:cs typeface="Times New Roman" panose="02020603050405020304" pitchFamily="18" charset="0"/>
              </a:rPr>
              <a:t>link:https</a:t>
            </a:r>
            <a:r>
              <a:rPr lang="en-US" altLang="zh-CN" sz="1500" dirty="0">
                <a:latin typeface="Times New Roman" panose="02020603050405020304" pitchFamily="18" charset="0"/>
                <a:cs typeface="Times New Roman" panose="02020603050405020304" pitchFamily="18" charset="0"/>
              </a:rPr>
              <a:t>://www.pnas.org/doi/10.1073/pnas.2416228122</a:t>
            </a:r>
          </a:p>
          <a:p>
            <a:pPr algn="ctr"/>
            <a:endParaRPr lang="en-US" altLang="zh-CN" sz="1500"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81986A65-F165-2E63-EDC4-6EC30FFC2A71}"/>
              </a:ext>
            </a:extLst>
          </p:cNvPr>
          <p:cNvGrpSpPr/>
          <p:nvPr/>
        </p:nvGrpSpPr>
        <p:grpSpPr>
          <a:xfrm>
            <a:off x="3440942" y="3475602"/>
            <a:ext cx="5213141" cy="1062164"/>
            <a:chOff x="3065638" y="4651803"/>
            <a:chExt cx="6950854" cy="1416219"/>
          </a:xfrm>
        </p:grpSpPr>
        <p:sp>
          <p:nvSpPr>
            <p:cNvPr id="4" name="矩形 3">
              <a:extLst>
                <a:ext uri="{FF2B5EF4-FFF2-40B4-BE49-F238E27FC236}">
                  <a16:creationId xmlns:a16="http://schemas.microsoft.com/office/drawing/2014/main" id="{410EA815-2B2C-38DD-B22E-C98DAD4D8687}"/>
                </a:ext>
              </a:extLst>
            </p:cNvPr>
            <p:cNvSpPr/>
            <p:nvPr/>
          </p:nvSpPr>
          <p:spPr>
            <a:xfrm>
              <a:off x="7445801" y="5381265"/>
              <a:ext cx="2570691" cy="686757"/>
            </a:xfrm>
            <a:prstGeom prst="rect">
              <a:avLst/>
            </a:prstGeom>
            <a:solidFill>
              <a:srgbClr val="9B6A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a:extLst>
                <a:ext uri="{FF2B5EF4-FFF2-40B4-BE49-F238E27FC236}">
                  <a16:creationId xmlns:a16="http://schemas.microsoft.com/office/drawing/2014/main" id="{75EE303C-DF10-E99E-393D-092986565B57}"/>
                </a:ext>
              </a:extLst>
            </p:cNvPr>
            <p:cNvSpPr txBox="1"/>
            <p:nvPr/>
          </p:nvSpPr>
          <p:spPr>
            <a:xfrm>
              <a:off x="3065638" y="4651803"/>
              <a:ext cx="1809782" cy="246221"/>
            </a:xfrm>
            <a:prstGeom prst="rect">
              <a:avLst/>
            </a:prstGeom>
            <a:noFill/>
          </p:spPr>
          <p:txBody>
            <a:bodyPr wrap="square" lIns="0" tIns="0" rIns="0" bIns="0" rtlCol="0">
              <a:spAutoFit/>
            </a:bodyPr>
            <a:lstStyle/>
            <a:p>
              <a:pPr algn="dist" defTabSz="685800">
                <a:defRPr/>
              </a:pPr>
              <a:r>
                <a:rPr lang="zh-CN" altLang="en-US" sz="1200">
                  <a:solidFill>
                    <a:schemeClr val="bg1"/>
                  </a:solidFill>
                  <a:latin typeface="微软雅黑 Light" panose="020B0502040204020203" pitchFamily="34" charset="-122"/>
                  <a:ea typeface="微软雅黑 Light" panose="020B0502040204020203" pitchFamily="34" charset="-122"/>
                </a:rPr>
                <a:t>导   师：关于设计</a:t>
              </a:r>
            </a:p>
          </p:txBody>
        </p:sp>
        <p:sp>
          <p:nvSpPr>
            <p:cNvPr id="6" name="文本框 5">
              <a:extLst>
                <a:ext uri="{FF2B5EF4-FFF2-40B4-BE49-F238E27FC236}">
                  <a16:creationId xmlns:a16="http://schemas.microsoft.com/office/drawing/2014/main" id="{7B093D47-0359-7A42-C2E1-9392B40D35C7}"/>
                </a:ext>
              </a:extLst>
            </p:cNvPr>
            <p:cNvSpPr txBox="1"/>
            <p:nvPr/>
          </p:nvSpPr>
          <p:spPr>
            <a:xfrm>
              <a:off x="7592264" y="5466809"/>
              <a:ext cx="2424228" cy="492443"/>
            </a:xfrm>
            <a:prstGeom prst="rect">
              <a:avLst/>
            </a:prstGeom>
            <a:noFill/>
          </p:spPr>
          <p:txBody>
            <a:bodyPr wrap="square" lIns="0" tIns="0" rIns="0" bIns="0" rtlCol="0">
              <a:spAutoFit/>
            </a:bodyPr>
            <a:lstStyle/>
            <a:p>
              <a:pPr defTabSz="685800">
                <a:defRPr/>
              </a:pPr>
              <a:r>
                <a:rPr lang="en-US" altLang="zh-CN" sz="12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PRESENTER:</a:t>
              </a:r>
            </a:p>
            <a:p>
              <a:pPr defTabSz="685800">
                <a:defRPr/>
              </a:pPr>
              <a:r>
                <a:rPr lang="en-US" altLang="zh-CN" sz="12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224030202 </a:t>
              </a:r>
              <a:r>
                <a:rPr lang="en-US" altLang="zh-CN" sz="1200" dirty="0" err="1">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wuzhangchi</a:t>
              </a:r>
              <a:endParaRPr lang="en-US" altLang="zh-CN" sz="1200"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16900E6-E500-F28F-9CDC-F2C92D7E4671}"/>
              </a:ext>
            </a:extLst>
          </p:cNvPr>
          <p:cNvSpPr txBox="1"/>
          <p:nvPr/>
        </p:nvSpPr>
        <p:spPr>
          <a:xfrm rot="21347748">
            <a:off x="321547" y="214050"/>
            <a:ext cx="3099461" cy="553998"/>
          </a:xfrm>
          <a:prstGeom prst="rect">
            <a:avLst/>
          </a:prstGeom>
          <a:noFill/>
        </p:spPr>
        <p:txBody>
          <a:bodyPr wrap="square" rtlCol="0">
            <a:spAutoFit/>
          </a:bodyPr>
          <a:lstStyle/>
          <a:p>
            <a:r>
              <a:rPr lang="en-US" altLang="zh-CN" sz="3000" dirty="0"/>
              <a:t>Background</a:t>
            </a:r>
            <a:endParaRPr lang="zh-CN" altLang="en-US" sz="3000" dirty="0"/>
          </a:p>
        </p:txBody>
      </p:sp>
      <p:grpSp>
        <p:nvGrpSpPr>
          <p:cNvPr id="7" name="组合 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43F2CBB-DEEE-F71A-48D6-5B9E80459A5D}"/>
              </a:ext>
            </a:extLst>
          </p:cNvPr>
          <p:cNvGrpSpPr>
            <a:grpSpLocks noChangeAspect="1"/>
          </p:cNvGrpSpPr>
          <p:nvPr/>
        </p:nvGrpSpPr>
        <p:grpSpPr>
          <a:xfrm>
            <a:off x="5100354" y="739081"/>
            <a:ext cx="4395781" cy="3429170"/>
            <a:chOff x="3165480" y="1142887"/>
            <a:chExt cx="5861041" cy="4572226"/>
          </a:xfrm>
        </p:grpSpPr>
        <p:sp>
          <p:nvSpPr>
            <p:cNvPr id="8" name="ïS1ïďe">
              <a:extLst>
                <a:ext uri="{FF2B5EF4-FFF2-40B4-BE49-F238E27FC236}">
                  <a16:creationId xmlns:a16="http://schemas.microsoft.com/office/drawing/2014/main" id="{70150B86-8EE2-0271-D6BD-EA732CC998FB}"/>
                </a:ext>
              </a:extLst>
            </p:cNvPr>
            <p:cNvSpPr/>
            <p:nvPr/>
          </p:nvSpPr>
          <p:spPr bwMode="auto">
            <a:xfrm>
              <a:off x="8599706" y="4441641"/>
              <a:ext cx="426815" cy="797838"/>
            </a:xfrm>
            <a:custGeom>
              <a:avLst/>
              <a:gdLst>
                <a:gd name="T0" fmla="*/ 0 w 147"/>
                <a:gd name="T1" fmla="*/ 264 h 276"/>
                <a:gd name="T2" fmla="*/ 104 w 147"/>
                <a:gd name="T3" fmla="*/ 5 h 276"/>
                <a:gd name="T4" fmla="*/ 31 w 147"/>
                <a:gd name="T5" fmla="*/ 276 h 276"/>
                <a:gd name="T6" fmla="*/ 0 w 147"/>
                <a:gd name="T7" fmla="*/ 264 h 276"/>
              </a:gdLst>
              <a:ahLst/>
              <a:cxnLst>
                <a:cxn ang="0">
                  <a:pos x="T0" y="T1"/>
                </a:cxn>
                <a:cxn ang="0">
                  <a:pos x="T2" y="T3"/>
                </a:cxn>
                <a:cxn ang="0">
                  <a:pos x="T4" y="T5"/>
                </a:cxn>
                <a:cxn ang="0">
                  <a:pos x="T6" y="T7"/>
                </a:cxn>
              </a:cxnLst>
              <a:rect l="0" t="0" r="r" b="b"/>
              <a:pathLst>
                <a:path w="147" h="276">
                  <a:moveTo>
                    <a:pt x="0" y="264"/>
                  </a:moveTo>
                  <a:cubicBezTo>
                    <a:pt x="0" y="264"/>
                    <a:pt x="61" y="0"/>
                    <a:pt x="104" y="5"/>
                  </a:cubicBezTo>
                  <a:cubicBezTo>
                    <a:pt x="147" y="10"/>
                    <a:pt x="31" y="276"/>
                    <a:pt x="31" y="276"/>
                  </a:cubicBezTo>
                  <a:lnTo>
                    <a:pt x="0" y="264"/>
                  </a:lnTo>
                  <a:close/>
                </a:path>
              </a:pathLst>
            </a:custGeom>
            <a:solidFill>
              <a:srgbClr val="52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 name="iṩľiḋè">
              <a:extLst>
                <a:ext uri="{FF2B5EF4-FFF2-40B4-BE49-F238E27FC236}">
                  <a16:creationId xmlns:a16="http://schemas.microsoft.com/office/drawing/2014/main" id="{A251A334-370C-400E-AFBA-1B46F661EC7E}"/>
                </a:ext>
              </a:extLst>
            </p:cNvPr>
            <p:cNvSpPr/>
            <p:nvPr/>
          </p:nvSpPr>
          <p:spPr bwMode="auto">
            <a:xfrm>
              <a:off x="3479314" y="3760968"/>
              <a:ext cx="239909" cy="1219074"/>
            </a:xfrm>
            <a:custGeom>
              <a:avLst/>
              <a:gdLst>
                <a:gd name="T0" fmla="*/ 44 w 83"/>
                <a:gd name="T1" fmla="*/ 421 h 421"/>
                <a:gd name="T2" fmla="*/ 41 w 83"/>
                <a:gd name="T3" fmla="*/ 17 h 421"/>
                <a:gd name="T4" fmla="*/ 78 w 83"/>
                <a:gd name="T5" fmla="*/ 421 h 421"/>
                <a:gd name="T6" fmla="*/ 44 w 83"/>
                <a:gd name="T7" fmla="*/ 421 h 421"/>
              </a:gdLst>
              <a:ahLst/>
              <a:cxnLst>
                <a:cxn ang="0">
                  <a:pos x="T0" y="T1"/>
                </a:cxn>
                <a:cxn ang="0">
                  <a:pos x="T2" y="T3"/>
                </a:cxn>
                <a:cxn ang="0">
                  <a:pos x="T4" y="T5"/>
                </a:cxn>
                <a:cxn ang="0">
                  <a:pos x="T6" y="T7"/>
                </a:cxn>
              </a:cxnLst>
              <a:rect l="0" t="0" r="r" b="b"/>
              <a:pathLst>
                <a:path w="83" h="421">
                  <a:moveTo>
                    <a:pt x="44" y="421"/>
                  </a:moveTo>
                  <a:cubicBezTo>
                    <a:pt x="44" y="421"/>
                    <a:pt x="0" y="34"/>
                    <a:pt x="41" y="17"/>
                  </a:cubicBezTo>
                  <a:cubicBezTo>
                    <a:pt x="83" y="0"/>
                    <a:pt x="78" y="421"/>
                    <a:pt x="78" y="421"/>
                  </a:cubicBezTo>
                  <a:lnTo>
                    <a:pt x="44" y="421"/>
                  </a:lnTo>
                  <a:close/>
                </a:path>
              </a:pathLst>
            </a:custGeom>
            <a:solidFill>
              <a:srgbClr val="52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 name="ïSľîďè">
              <a:extLst>
                <a:ext uri="{FF2B5EF4-FFF2-40B4-BE49-F238E27FC236}">
                  <a16:creationId xmlns:a16="http://schemas.microsoft.com/office/drawing/2014/main" id="{0AE45A5D-5522-607D-6F06-F0F764716664}"/>
                </a:ext>
              </a:extLst>
            </p:cNvPr>
            <p:cNvSpPr/>
            <p:nvPr/>
          </p:nvSpPr>
          <p:spPr bwMode="auto">
            <a:xfrm>
              <a:off x="6345674" y="3998088"/>
              <a:ext cx="239909" cy="1221864"/>
            </a:xfrm>
            <a:custGeom>
              <a:avLst/>
              <a:gdLst>
                <a:gd name="T0" fmla="*/ 45 w 83"/>
                <a:gd name="T1" fmla="*/ 422 h 422"/>
                <a:gd name="T2" fmla="*/ 42 w 83"/>
                <a:gd name="T3" fmla="*/ 18 h 422"/>
                <a:gd name="T4" fmla="*/ 78 w 83"/>
                <a:gd name="T5" fmla="*/ 421 h 422"/>
                <a:gd name="T6" fmla="*/ 45 w 83"/>
                <a:gd name="T7" fmla="*/ 422 h 422"/>
              </a:gdLst>
              <a:ahLst/>
              <a:cxnLst>
                <a:cxn ang="0">
                  <a:pos x="T0" y="T1"/>
                </a:cxn>
                <a:cxn ang="0">
                  <a:pos x="T2" y="T3"/>
                </a:cxn>
                <a:cxn ang="0">
                  <a:pos x="T4" y="T5"/>
                </a:cxn>
                <a:cxn ang="0">
                  <a:pos x="T6" y="T7"/>
                </a:cxn>
              </a:cxnLst>
              <a:rect l="0" t="0" r="r" b="b"/>
              <a:pathLst>
                <a:path w="83" h="422">
                  <a:moveTo>
                    <a:pt x="45" y="422"/>
                  </a:moveTo>
                  <a:cubicBezTo>
                    <a:pt x="45" y="422"/>
                    <a:pt x="0" y="35"/>
                    <a:pt x="42" y="18"/>
                  </a:cubicBezTo>
                  <a:cubicBezTo>
                    <a:pt x="83" y="0"/>
                    <a:pt x="78" y="421"/>
                    <a:pt x="78" y="421"/>
                  </a:cubicBezTo>
                  <a:lnTo>
                    <a:pt x="45" y="422"/>
                  </a:lnTo>
                  <a:close/>
                </a:path>
              </a:pathLst>
            </a:custGeom>
            <a:solidFill>
              <a:srgbClr val="52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 name="ïṡ1iďe">
              <a:extLst>
                <a:ext uri="{FF2B5EF4-FFF2-40B4-BE49-F238E27FC236}">
                  <a16:creationId xmlns:a16="http://schemas.microsoft.com/office/drawing/2014/main" id="{FF1107BC-7F1C-5080-E1BD-D3B6F8C146A6}"/>
                </a:ext>
              </a:extLst>
            </p:cNvPr>
            <p:cNvSpPr/>
            <p:nvPr/>
          </p:nvSpPr>
          <p:spPr bwMode="auto">
            <a:xfrm>
              <a:off x="3165480" y="3936716"/>
              <a:ext cx="2640398" cy="1288815"/>
            </a:xfrm>
            <a:custGeom>
              <a:avLst/>
              <a:gdLst>
                <a:gd name="T0" fmla="*/ 8 w 911"/>
                <a:gd name="T1" fmla="*/ 445 h 445"/>
                <a:gd name="T2" fmla="*/ 911 w 911"/>
                <a:gd name="T3" fmla="*/ 445 h 445"/>
                <a:gd name="T4" fmla="*/ 844 w 911"/>
                <a:gd name="T5" fmla="*/ 273 h 445"/>
                <a:gd name="T6" fmla="*/ 782 w 911"/>
                <a:gd name="T7" fmla="*/ 359 h 445"/>
                <a:gd name="T8" fmla="*/ 714 w 911"/>
                <a:gd name="T9" fmla="*/ 185 h 445"/>
                <a:gd name="T10" fmla="*/ 639 w 911"/>
                <a:gd name="T11" fmla="*/ 294 h 445"/>
                <a:gd name="T12" fmla="*/ 550 w 911"/>
                <a:gd name="T13" fmla="*/ 93 h 445"/>
                <a:gd name="T14" fmla="*/ 460 w 911"/>
                <a:gd name="T15" fmla="*/ 171 h 445"/>
                <a:gd name="T16" fmla="*/ 366 w 911"/>
                <a:gd name="T17" fmla="*/ 4 h 445"/>
                <a:gd name="T18" fmla="*/ 212 w 911"/>
                <a:gd name="T19" fmla="*/ 281 h 445"/>
                <a:gd name="T20" fmla="*/ 139 w 911"/>
                <a:gd name="T21" fmla="*/ 218 h 445"/>
                <a:gd name="T22" fmla="*/ 84 w 911"/>
                <a:gd name="T23" fmla="*/ 335 h 445"/>
                <a:gd name="T24" fmla="*/ 23 w 911"/>
                <a:gd name="T25" fmla="*/ 314 h 445"/>
                <a:gd name="T26" fmla="*/ 8 w 911"/>
                <a:gd name="T27"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1" h="445">
                  <a:moveTo>
                    <a:pt x="8" y="445"/>
                  </a:moveTo>
                  <a:cubicBezTo>
                    <a:pt x="911" y="445"/>
                    <a:pt x="911" y="445"/>
                    <a:pt x="911" y="445"/>
                  </a:cubicBezTo>
                  <a:cubicBezTo>
                    <a:pt x="911" y="445"/>
                    <a:pt x="887" y="280"/>
                    <a:pt x="844" y="273"/>
                  </a:cubicBezTo>
                  <a:cubicBezTo>
                    <a:pt x="802" y="266"/>
                    <a:pt x="782" y="359"/>
                    <a:pt x="782" y="359"/>
                  </a:cubicBezTo>
                  <a:cubicBezTo>
                    <a:pt x="782" y="359"/>
                    <a:pt x="773" y="178"/>
                    <a:pt x="714" y="185"/>
                  </a:cubicBezTo>
                  <a:cubicBezTo>
                    <a:pt x="655" y="192"/>
                    <a:pt x="666" y="291"/>
                    <a:pt x="639" y="294"/>
                  </a:cubicBezTo>
                  <a:cubicBezTo>
                    <a:pt x="612" y="298"/>
                    <a:pt x="610" y="99"/>
                    <a:pt x="550" y="93"/>
                  </a:cubicBezTo>
                  <a:cubicBezTo>
                    <a:pt x="491" y="88"/>
                    <a:pt x="484" y="172"/>
                    <a:pt x="460" y="171"/>
                  </a:cubicBezTo>
                  <a:cubicBezTo>
                    <a:pt x="436" y="170"/>
                    <a:pt x="465" y="0"/>
                    <a:pt x="366" y="4"/>
                  </a:cubicBezTo>
                  <a:cubicBezTo>
                    <a:pt x="267" y="8"/>
                    <a:pt x="243" y="295"/>
                    <a:pt x="212" y="281"/>
                  </a:cubicBezTo>
                  <a:cubicBezTo>
                    <a:pt x="181" y="267"/>
                    <a:pt x="163" y="206"/>
                    <a:pt x="139" y="218"/>
                  </a:cubicBezTo>
                  <a:cubicBezTo>
                    <a:pt x="115" y="229"/>
                    <a:pt x="112" y="339"/>
                    <a:pt x="84" y="335"/>
                  </a:cubicBezTo>
                  <a:cubicBezTo>
                    <a:pt x="55" y="331"/>
                    <a:pt x="46" y="297"/>
                    <a:pt x="23" y="314"/>
                  </a:cubicBezTo>
                  <a:cubicBezTo>
                    <a:pt x="0" y="331"/>
                    <a:pt x="8" y="445"/>
                    <a:pt x="8" y="445"/>
                  </a:cubicBezTo>
                  <a:close/>
                </a:path>
              </a:pathLst>
            </a:custGeom>
            <a:solidFill>
              <a:srgbClr val="428F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 name="ïšľïḍê">
              <a:extLst>
                <a:ext uri="{FF2B5EF4-FFF2-40B4-BE49-F238E27FC236}">
                  <a16:creationId xmlns:a16="http://schemas.microsoft.com/office/drawing/2014/main" id="{4197A2F3-C289-52D1-B138-1A28C600A98A}"/>
                </a:ext>
              </a:extLst>
            </p:cNvPr>
            <p:cNvSpPr/>
            <p:nvPr/>
          </p:nvSpPr>
          <p:spPr bwMode="auto">
            <a:xfrm>
              <a:off x="5996968" y="3936716"/>
              <a:ext cx="2640398" cy="1288815"/>
            </a:xfrm>
            <a:custGeom>
              <a:avLst/>
              <a:gdLst>
                <a:gd name="T0" fmla="*/ 8 w 911"/>
                <a:gd name="T1" fmla="*/ 445 h 445"/>
                <a:gd name="T2" fmla="*/ 911 w 911"/>
                <a:gd name="T3" fmla="*/ 445 h 445"/>
                <a:gd name="T4" fmla="*/ 844 w 911"/>
                <a:gd name="T5" fmla="*/ 273 h 445"/>
                <a:gd name="T6" fmla="*/ 782 w 911"/>
                <a:gd name="T7" fmla="*/ 359 h 445"/>
                <a:gd name="T8" fmla="*/ 714 w 911"/>
                <a:gd name="T9" fmla="*/ 185 h 445"/>
                <a:gd name="T10" fmla="*/ 639 w 911"/>
                <a:gd name="T11" fmla="*/ 294 h 445"/>
                <a:gd name="T12" fmla="*/ 550 w 911"/>
                <a:gd name="T13" fmla="*/ 93 h 445"/>
                <a:gd name="T14" fmla="*/ 490 w 911"/>
                <a:gd name="T15" fmla="*/ 132 h 445"/>
                <a:gd name="T16" fmla="*/ 459 w 911"/>
                <a:gd name="T17" fmla="*/ 171 h 445"/>
                <a:gd name="T18" fmla="*/ 366 w 911"/>
                <a:gd name="T19" fmla="*/ 4 h 445"/>
                <a:gd name="T20" fmla="*/ 212 w 911"/>
                <a:gd name="T21" fmla="*/ 281 h 445"/>
                <a:gd name="T22" fmla="*/ 138 w 911"/>
                <a:gd name="T23" fmla="*/ 218 h 445"/>
                <a:gd name="T24" fmla="*/ 83 w 911"/>
                <a:gd name="T25" fmla="*/ 335 h 445"/>
                <a:gd name="T26" fmla="*/ 23 w 911"/>
                <a:gd name="T27" fmla="*/ 314 h 445"/>
                <a:gd name="T28" fmla="*/ 8 w 911"/>
                <a:gd name="T29"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1" h="445">
                  <a:moveTo>
                    <a:pt x="8" y="445"/>
                  </a:moveTo>
                  <a:cubicBezTo>
                    <a:pt x="911" y="445"/>
                    <a:pt x="911" y="445"/>
                    <a:pt x="911" y="445"/>
                  </a:cubicBezTo>
                  <a:cubicBezTo>
                    <a:pt x="911" y="445"/>
                    <a:pt x="886" y="280"/>
                    <a:pt x="844" y="273"/>
                  </a:cubicBezTo>
                  <a:cubicBezTo>
                    <a:pt x="801" y="266"/>
                    <a:pt x="782" y="359"/>
                    <a:pt x="782" y="359"/>
                  </a:cubicBezTo>
                  <a:cubicBezTo>
                    <a:pt x="782" y="359"/>
                    <a:pt x="773" y="178"/>
                    <a:pt x="714" y="185"/>
                  </a:cubicBezTo>
                  <a:cubicBezTo>
                    <a:pt x="654" y="192"/>
                    <a:pt x="666" y="291"/>
                    <a:pt x="639" y="294"/>
                  </a:cubicBezTo>
                  <a:cubicBezTo>
                    <a:pt x="612" y="298"/>
                    <a:pt x="609" y="99"/>
                    <a:pt x="550" y="93"/>
                  </a:cubicBezTo>
                  <a:cubicBezTo>
                    <a:pt x="519" y="90"/>
                    <a:pt x="503" y="111"/>
                    <a:pt x="490" y="132"/>
                  </a:cubicBezTo>
                  <a:cubicBezTo>
                    <a:pt x="479" y="152"/>
                    <a:pt x="471" y="172"/>
                    <a:pt x="459" y="171"/>
                  </a:cubicBezTo>
                  <a:cubicBezTo>
                    <a:pt x="435" y="170"/>
                    <a:pt x="465" y="0"/>
                    <a:pt x="366" y="4"/>
                  </a:cubicBezTo>
                  <a:cubicBezTo>
                    <a:pt x="267" y="8"/>
                    <a:pt x="243" y="295"/>
                    <a:pt x="212" y="281"/>
                  </a:cubicBezTo>
                  <a:cubicBezTo>
                    <a:pt x="181" y="267"/>
                    <a:pt x="163" y="206"/>
                    <a:pt x="138" y="218"/>
                  </a:cubicBezTo>
                  <a:cubicBezTo>
                    <a:pt x="114" y="229"/>
                    <a:pt x="112" y="339"/>
                    <a:pt x="83" y="335"/>
                  </a:cubicBezTo>
                  <a:cubicBezTo>
                    <a:pt x="55" y="331"/>
                    <a:pt x="45" y="297"/>
                    <a:pt x="23" y="314"/>
                  </a:cubicBezTo>
                  <a:cubicBezTo>
                    <a:pt x="0" y="331"/>
                    <a:pt x="8" y="445"/>
                    <a:pt x="8" y="445"/>
                  </a:cubicBezTo>
                </a:path>
              </a:pathLst>
            </a:custGeom>
            <a:solidFill>
              <a:srgbClr val="428F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 name="iṥḷïḑe">
              <a:extLst>
                <a:ext uri="{FF2B5EF4-FFF2-40B4-BE49-F238E27FC236}">
                  <a16:creationId xmlns:a16="http://schemas.microsoft.com/office/drawing/2014/main" id="{C8319D90-67CE-3484-CFB2-054FF861B47E}"/>
                </a:ext>
              </a:extLst>
            </p:cNvPr>
            <p:cNvSpPr/>
            <p:nvPr/>
          </p:nvSpPr>
          <p:spPr bwMode="auto">
            <a:xfrm>
              <a:off x="6525605" y="3621486"/>
              <a:ext cx="318019" cy="1604045"/>
            </a:xfrm>
            <a:custGeom>
              <a:avLst/>
              <a:gdLst>
                <a:gd name="T0" fmla="*/ 55 w 110"/>
                <a:gd name="T1" fmla="*/ 554 h 554"/>
                <a:gd name="T2" fmla="*/ 55 w 110"/>
                <a:gd name="T3" fmla="*/ 22 h 554"/>
                <a:gd name="T4" fmla="*/ 99 w 110"/>
                <a:gd name="T5" fmla="*/ 554 h 554"/>
                <a:gd name="T6" fmla="*/ 55 w 110"/>
                <a:gd name="T7" fmla="*/ 554 h 554"/>
              </a:gdLst>
              <a:ahLst/>
              <a:cxnLst>
                <a:cxn ang="0">
                  <a:pos x="T0" y="T1"/>
                </a:cxn>
                <a:cxn ang="0">
                  <a:pos x="T2" y="T3"/>
                </a:cxn>
                <a:cxn ang="0">
                  <a:pos x="T4" y="T5"/>
                </a:cxn>
                <a:cxn ang="0">
                  <a:pos x="T6" y="T7"/>
                </a:cxn>
              </a:cxnLst>
              <a:rect l="0" t="0" r="r" b="b"/>
              <a:pathLst>
                <a:path w="110" h="554">
                  <a:moveTo>
                    <a:pt x="55" y="554"/>
                  </a:moveTo>
                  <a:cubicBezTo>
                    <a:pt x="55" y="554"/>
                    <a:pt x="0" y="45"/>
                    <a:pt x="55" y="22"/>
                  </a:cubicBezTo>
                  <a:cubicBezTo>
                    <a:pt x="110" y="0"/>
                    <a:pt x="99" y="554"/>
                    <a:pt x="99" y="554"/>
                  </a:cubicBezTo>
                  <a:lnTo>
                    <a:pt x="55" y="554"/>
                  </a:lnTo>
                  <a:close/>
                </a:path>
              </a:pathLst>
            </a:custGeom>
            <a:solidFill>
              <a:srgbClr val="52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 name="ïṡľïḑe">
              <a:extLst>
                <a:ext uri="{FF2B5EF4-FFF2-40B4-BE49-F238E27FC236}">
                  <a16:creationId xmlns:a16="http://schemas.microsoft.com/office/drawing/2014/main" id="{27522CFD-7FA7-5842-1C5E-17E9E194A5CC}"/>
                </a:ext>
              </a:extLst>
            </p:cNvPr>
            <p:cNvSpPr/>
            <p:nvPr/>
          </p:nvSpPr>
          <p:spPr bwMode="auto">
            <a:xfrm>
              <a:off x="8087806" y="3783285"/>
              <a:ext cx="398919" cy="1581728"/>
            </a:xfrm>
            <a:custGeom>
              <a:avLst/>
              <a:gdLst>
                <a:gd name="T0" fmla="*/ 0 w 138"/>
                <a:gd name="T1" fmla="*/ 539 h 546"/>
                <a:gd name="T2" fmla="*/ 80 w 138"/>
                <a:gd name="T3" fmla="*/ 13 h 546"/>
                <a:gd name="T4" fmla="*/ 44 w 138"/>
                <a:gd name="T5" fmla="*/ 546 h 546"/>
                <a:gd name="T6" fmla="*/ 0 w 138"/>
                <a:gd name="T7" fmla="*/ 539 h 546"/>
              </a:gdLst>
              <a:ahLst/>
              <a:cxnLst>
                <a:cxn ang="0">
                  <a:pos x="T0" y="T1"/>
                </a:cxn>
                <a:cxn ang="0">
                  <a:pos x="T2" y="T3"/>
                </a:cxn>
                <a:cxn ang="0">
                  <a:pos x="T4" y="T5"/>
                </a:cxn>
                <a:cxn ang="0">
                  <a:pos x="T6" y="T7"/>
                </a:cxn>
              </a:cxnLst>
              <a:rect l="0" t="0" r="r" b="b"/>
              <a:pathLst>
                <a:path w="138" h="546">
                  <a:moveTo>
                    <a:pt x="0" y="539"/>
                  </a:moveTo>
                  <a:cubicBezTo>
                    <a:pt x="0" y="539"/>
                    <a:pt x="23" y="27"/>
                    <a:pt x="80" y="13"/>
                  </a:cubicBezTo>
                  <a:cubicBezTo>
                    <a:pt x="138" y="0"/>
                    <a:pt x="44" y="546"/>
                    <a:pt x="44" y="546"/>
                  </a:cubicBezTo>
                  <a:lnTo>
                    <a:pt x="0" y="539"/>
                  </a:lnTo>
                  <a:close/>
                </a:path>
              </a:pathLst>
            </a:custGeom>
            <a:solidFill>
              <a:srgbClr val="52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 name="íṣ1íḓê">
              <a:extLst>
                <a:ext uri="{FF2B5EF4-FFF2-40B4-BE49-F238E27FC236}">
                  <a16:creationId xmlns:a16="http://schemas.microsoft.com/office/drawing/2014/main" id="{9B4FA219-0873-0AA6-2F53-B3FAF8763797}"/>
                </a:ext>
              </a:extLst>
            </p:cNvPr>
            <p:cNvSpPr/>
            <p:nvPr/>
          </p:nvSpPr>
          <p:spPr bwMode="auto">
            <a:xfrm>
              <a:off x="8397456" y="4154308"/>
              <a:ext cx="301281" cy="1200942"/>
            </a:xfrm>
            <a:custGeom>
              <a:avLst/>
              <a:gdLst>
                <a:gd name="T0" fmla="*/ 0 w 104"/>
                <a:gd name="T1" fmla="*/ 410 h 415"/>
                <a:gd name="T2" fmla="*/ 60 w 104"/>
                <a:gd name="T3" fmla="*/ 11 h 415"/>
                <a:gd name="T4" fmla="*/ 33 w 104"/>
                <a:gd name="T5" fmla="*/ 415 h 415"/>
                <a:gd name="T6" fmla="*/ 0 w 104"/>
                <a:gd name="T7" fmla="*/ 410 h 415"/>
              </a:gdLst>
              <a:ahLst/>
              <a:cxnLst>
                <a:cxn ang="0">
                  <a:pos x="T0" y="T1"/>
                </a:cxn>
                <a:cxn ang="0">
                  <a:pos x="T2" y="T3"/>
                </a:cxn>
                <a:cxn ang="0">
                  <a:pos x="T4" y="T5"/>
                </a:cxn>
                <a:cxn ang="0">
                  <a:pos x="T6" y="T7"/>
                </a:cxn>
              </a:cxnLst>
              <a:rect l="0" t="0" r="r" b="b"/>
              <a:pathLst>
                <a:path w="104" h="415">
                  <a:moveTo>
                    <a:pt x="0" y="410"/>
                  </a:moveTo>
                  <a:cubicBezTo>
                    <a:pt x="0" y="410"/>
                    <a:pt x="16" y="21"/>
                    <a:pt x="60" y="11"/>
                  </a:cubicBezTo>
                  <a:cubicBezTo>
                    <a:pt x="104" y="0"/>
                    <a:pt x="33" y="415"/>
                    <a:pt x="33" y="415"/>
                  </a:cubicBezTo>
                  <a:lnTo>
                    <a:pt x="0" y="410"/>
                  </a:lnTo>
                  <a:close/>
                </a:path>
              </a:pathLst>
            </a:custGeom>
            <a:solidFill>
              <a:srgbClr val="52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 name="ïs1íḍè">
              <a:extLst>
                <a:ext uri="{FF2B5EF4-FFF2-40B4-BE49-F238E27FC236}">
                  <a16:creationId xmlns:a16="http://schemas.microsoft.com/office/drawing/2014/main" id="{63E3CED1-2B57-14DB-0D76-E8AF2B2CE3E1}"/>
                </a:ext>
              </a:extLst>
            </p:cNvPr>
            <p:cNvSpPr/>
            <p:nvPr/>
          </p:nvSpPr>
          <p:spPr bwMode="auto">
            <a:xfrm>
              <a:off x="3224063" y="4073408"/>
              <a:ext cx="239909" cy="1219074"/>
            </a:xfrm>
            <a:custGeom>
              <a:avLst/>
              <a:gdLst>
                <a:gd name="T0" fmla="*/ 44 w 83"/>
                <a:gd name="T1" fmla="*/ 421 h 421"/>
                <a:gd name="T2" fmla="*/ 41 w 83"/>
                <a:gd name="T3" fmla="*/ 17 h 421"/>
                <a:gd name="T4" fmla="*/ 78 w 83"/>
                <a:gd name="T5" fmla="*/ 421 h 421"/>
                <a:gd name="T6" fmla="*/ 44 w 83"/>
                <a:gd name="T7" fmla="*/ 421 h 421"/>
              </a:gdLst>
              <a:ahLst/>
              <a:cxnLst>
                <a:cxn ang="0">
                  <a:pos x="T0" y="T1"/>
                </a:cxn>
                <a:cxn ang="0">
                  <a:pos x="T2" y="T3"/>
                </a:cxn>
                <a:cxn ang="0">
                  <a:pos x="T4" y="T5"/>
                </a:cxn>
                <a:cxn ang="0">
                  <a:pos x="T6" y="T7"/>
                </a:cxn>
              </a:cxnLst>
              <a:rect l="0" t="0" r="r" b="b"/>
              <a:pathLst>
                <a:path w="83" h="421">
                  <a:moveTo>
                    <a:pt x="44" y="421"/>
                  </a:moveTo>
                  <a:cubicBezTo>
                    <a:pt x="44" y="421"/>
                    <a:pt x="0" y="34"/>
                    <a:pt x="41" y="17"/>
                  </a:cubicBezTo>
                  <a:cubicBezTo>
                    <a:pt x="83" y="0"/>
                    <a:pt x="78" y="421"/>
                    <a:pt x="78" y="421"/>
                  </a:cubicBezTo>
                  <a:lnTo>
                    <a:pt x="44" y="421"/>
                  </a:lnTo>
                  <a:close/>
                </a:path>
              </a:pathLst>
            </a:custGeom>
            <a:solidFill>
              <a:srgbClr val="52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 name="íṧ1ïde">
              <a:extLst>
                <a:ext uri="{FF2B5EF4-FFF2-40B4-BE49-F238E27FC236}">
                  <a16:creationId xmlns:a16="http://schemas.microsoft.com/office/drawing/2014/main" id="{BB5A2E9D-54A3-755D-D4A6-D972320535EC}"/>
                </a:ext>
              </a:extLst>
            </p:cNvPr>
            <p:cNvSpPr/>
            <p:nvPr/>
          </p:nvSpPr>
          <p:spPr bwMode="auto">
            <a:xfrm>
              <a:off x="6881285" y="5558893"/>
              <a:ext cx="1191178" cy="156220"/>
            </a:xfrm>
            <a:prstGeom prst="ellipse">
              <a:avLst/>
            </a:prstGeom>
            <a:solidFill>
              <a:srgbClr val="D9A141">
                <a:alpha val="97000"/>
              </a:srgbClr>
            </a:solidFill>
            <a:ln>
              <a:noFill/>
            </a:ln>
          </p:spPr>
          <p:txBody>
            <a:bodyPr anchor="ctr"/>
            <a:lstStyle/>
            <a:p>
              <a:pPr algn="ctr"/>
              <a:endParaRPr sz="1350"/>
            </a:p>
          </p:txBody>
        </p:sp>
        <p:sp>
          <p:nvSpPr>
            <p:cNvPr id="18" name="î$1ídé">
              <a:extLst>
                <a:ext uri="{FF2B5EF4-FFF2-40B4-BE49-F238E27FC236}">
                  <a16:creationId xmlns:a16="http://schemas.microsoft.com/office/drawing/2014/main" id="{9946C0A7-3576-AB92-4BE4-C1DE5A718D88}"/>
                </a:ext>
              </a:extLst>
            </p:cNvPr>
            <p:cNvSpPr/>
            <p:nvPr/>
          </p:nvSpPr>
          <p:spPr bwMode="auto">
            <a:xfrm>
              <a:off x="3450024" y="5512864"/>
              <a:ext cx="3234592" cy="156220"/>
            </a:xfrm>
            <a:prstGeom prst="ellipse">
              <a:avLst/>
            </a:prstGeom>
            <a:solidFill>
              <a:srgbClr val="D9A141">
                <a:alpha val="97000"/>
              </a:srgbClr>
            </a:solidFill>
            <a:ln>
              <a:noFill/>
            </a:ln>
          </p:spPr>
          <p:txBody>
            <a:bodyPr anchor="ctr"/>
            <a:lstStyle/>
            <a:p>
              <a:pPr algn="ctr"/>
              <a:endParaRPr sz="1350"/>
            </a:p>
          </p:txBody>
        </p:sp>
        <p:sp>
          <p:nvSpPr>
            <p:cNvPr id="19" name="îSļiďé">
              <a:extLst>
                <a:ext uri="{FF2B5EF4-FFF2-40B4-BE49-F238E27FC236}">
                  <a16:creationId xmlns:a16="http://schemas.microsoft.com/office/drawing/2014/main" id="{EB7504DD-4687-4190-8F4D-E44ECCB931AD}"/>
                </a:ext>
              </a:extLst>
            </p:cNvPr>
            <p:cNvSpPr/>
            <p:nvPr/>
          </p:nvSpPr>
          <p:spPr bwMode="auto">
            <a:xfrm>
              <a:off x="3762464" y="1142887"/>
              <a:ext cx="2605527" cy="4448087"/>
            </a:xfrm>
            <a:prstGeom prst="rect">
              <a:avLst/>
            </a:prstGeom>
            <a:solidFill>
              <a:srgbClr val="54545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0" name="isḷiḓè">
              <a:extLst>
                <a:ext uri="{FF2B5EF4-FFF2-40B4-BE49-F238E27FC236}">
                  <a16:creationId xmlns:a16="http://schemas.microsoft.com/office/drawing/2014/main" id="{0E61B204-53EC-D703-1067-1678F2BED841}"/>
                </a:ext>
              </a:extLst>
            </p:cNvPr>
            <p:cNvSpPr/>
            <p:nvPr/>
          </p:nvSpPr>
          <p:spPr bwMode="auto">
            <a:xfrm>
              <a:off x="3762464" y="1142887"/>
              <a:ext cx="2605527" cy="44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 name="iṥ1îďe">
              <a:extLst>
                <a:ext uri="{FF2B5EF4-FFF2-40B4-BE49-F238E27FC236}">
                  <a16:creationId xmlns:a16="http://schemas.microsoft.com/office/drawing/2014/main" id="{53E3F219-A43C-C995-44B4-772085889091}"/>
                </a:ext>
              </a:extLst>
            </p:cNvPr>
            <p:cNvSpPr/>
            <p:nvPr/>
          </p:nvSpPr>
          <p:spPr bwMode="auto">
            <a:xfrm>
              <a:off x="3899156" y="1304686"/>
              <a:ext cx="2336327" cy="41495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2" name="ïṧ1íḑê">
              <a:extLst>
                <a:ext uri="{FF2B5EF4-FFF2-40B4-BE49-F238E27FC236}">
                  <a16:creationId xmlns:a16="http://schemas.microsoft.com/office/drawing/2014/main" id="{6935913B-B687-AC62-C913-049919812F2C}"/>
                </a:ext>
              </a:extLst>
            </p:cNvPr>
            <p:cNvSpPr/>
            <p:nvPr/>
          </p:nvSpPr>
          <p:spPr bwMode="auto">
            <a:xfrm>
              <a:off x="3899156" y="1304686"/>
              <a:ext cx="2336327" cy="414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3" name="išlíḋè">
              <a:extLst>
                <a:ext uri="{FF2B5EF4-FFF2-40B4-BE49-F238E27FC236}">
                  <a16:creationId xmlns:a16="http://schemas.microsoft.com/office/drawing/2014/main" id="{02AE1C67-660B-8B20-FAEE-88870E5138B3}"/>
                </a:ext>
              </a:extLst>
            </p:cNvPr>
            <p:cNvSpPr/>
            <p:nvPr/>
          </p:nvSpPr>
          <p:spPr bwMode="auto">
            <a:xfrm>
              <a:off x="3899156" y="1304686"/>
              <a:ext cx="2336327" cy="2742220"/>
            </a:xfrm>
            <a:prstGeom prst="rect">
              <a:avLst/>
            </a:prstGeom>
            <a:solidFill>
              <a:srgbClr val="D6E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4" name="ïşļîḓé">
              <a:extLst>
                <a:ext uri="{FF2B5EF4-FFF2-40B4-BE49-F238E27FC236}">
                  <a16:creationId xmlns:a16="http://schemas.microsoft.com/office/drawing/2014/main" id="{50F229F3-AB4D-480D-F8D3-2A15DAD4FE07}"/>
                </a:ext>
              </a:extLst>
            </p:cNvPr>
            <p:cNvSpPr/>
            <p:nvPr/>
          </p:nvSpPr>
          <p:spPr bwMode="auto">
            <a:xfrm>
              <a:off x="3899156" y="1304686"/>
              <a:ext cx="2336327" cy="274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5" name="íṣlíḋè">
              <a:extLst>
                <a:ext uri="{FF2B5EF4-FFF2-40B4-BE49-F238E27FC236}">
                  <a16:creationId xmlns:a16="http://schemas.microsoft.com/office/drawing/2014/main" id="{FA8B64C2-3DBB-808C-1DA2-4D88FC6E2698}"/>
                </a:ext>
              </a:extLst>
            </p:cNvPr>
            <p:cNvSpPr/>
            <p:nvPr/>
          </p:nvSpPr>
          <p:spPr bwMode="auto">
            <a:xfrm>
              <a:off x="3899156" y="1304686"/>
              <a:ext cx="2336327" cy="429605"/>
            </a:xfrm>
            <a:prstGeom prst="rect">
              <a:avLst/>
            </a:prstGeom>
            <a:solidFill>
              <a:srgbClr val="6B63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6" name="î$1îďé">
              <a:extLst>
                <a:ext uri="{FF2B5EF4-FFF2-40B4-BE49-F238E27FC236}">
                  <a16:creationId xmlns:a16="http://schemas.microsoft.com/office/drawing/2014/main" id="{5C339F39-3A22-D96B-56FB-5D0F30B43CE4}"/>
                </a:ext>
              </a:extLst>
            </p:cNvPr>
            <p:cNvSpPr/>
            <p:nvPr/>
          </p:nvSpPr>
          <p:spPr bwMode="auto">
            <a:xfrm>
              <a:off x="3899156" y="1304686"/>
              <a:ext cx="429605" cy="429605"/>
            </a:xfrm>
            <a:prstGeom prst="rect">
              <a:avLst/>
            </a:prstGeom>
            <a:solidFill>
              <a:srgbClr val="372B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7" name="islïḑè">
              <a:extLst>
                <a:ext uri="{FF2B5EF4-FFF2-40B4-BE49-F238E27FC236}">
                  <a16:creationId xmlns:a16="http://schemas.microsoft.com/office/drawing/2014/main" id="{EE20AE33-ACE2-8F06-17A4-3F6E85DADDB9}"/>
                </a:ext>
              </a:extLst>
            </p:cNvPr>
            <p:cNvSpPr/>
            <p:nvPr/>
          </p:nvSpPr>
          <p:spPr bwMode="auto">
            <a:xfrm>
              <a:off x="4047007" y="1573887"/>
              <a:ext cx="133903" cy="12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 name="íSļïde">
              <a:extLst>
                <a:ext uri="{FF2B5EF4-FFF2-40B4-BE49-F238E27FC236}">
                  <a16:creationId xmlns:a16="http://schemas.microsoft.com/office/drawing/2014/main" id="{7F81406D-E1AE-1692-B21F-64E8C935D3E4}"/>
                </a:ext>
              </a:extLst>
            </p:cNvPr>
            <p:cNvSpPr/>
            <p:nvPr/>
          </p:nvSpPr>
          <p:spPr bwMode="auto">
            <a:xfrm>
              <a:off x="4047007" y="1573887"/>
              <a:ext cx="133903" cy="12554"/>
            </a:xfrm>
            <a:custGeom>
              <a:avLst/>
              <a:gdLst>
                <a:gd name="T0" fmla="*/ 0 w 96"/>
                <a:gd name="T1" fmla="*/ 9 h 9"/>
                <a:gd name="T2" fmla="*/ 96 w 96"/>
                <a:gd name="T3" fmla="*/ 9 h 9"/>
                <a:gd name="T4" fmla="*/ 96 w 96"/>
                <a:gd name="T5" fmla="*/ 0 h 9"/>
                <a:gd name="T6" fmla="*/ 0 w 96"/>
                <a:gd name="T7" fmla="*/ 0 h 9"/>
              </a:gdLst>
              <a:ahLst/>
              <a:cxnLst>
                <a:cxn ang="0">
                  <a:pos x="T0" y="T1"/>
                </a:cxn>
                <a:cxn ang="0">
                  <a:pos x="T2" y="T3"/>
                </a:cxn>
                <a:cxn ang="0">
                  <a:pos x="T4" y="T5"/>
                </a:cxn>
                <a:cxn ang="0">
                  <a:pos x="T6" y="T7"/>
                </a:cxn>
              </a:cxnLst>
              <a:rect l="0" t="0" r="r" b="b"/>
              <a:pathLst>
                <a:path w="96" h="9">
                  <a:moveTo>
                    <a:pt x="0" y="9"/>
                  </a:moveTo>
                  <a:lnTo>
                    <a:pt x="96" y="9"/>
                  </a:lnTo>
                  <a:lnTo>
                    <a:pt x="9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9" name="íṣḻídê">
              <a:extLst>
                <a:ext uri="{FF2B5EF4-FFF2-40B4-BE49-F238E27FC236}">
                  <a16:creationId xmlns:a16="http://schemas.microsoft.com/office/drawing/2014/main" id="{16032949-EC50-9B84-6D79-AB09E075374C}"/>
                </a:ext>
              </a:extLst>
            </p:cNvPr>
            <p:cNvSpPr/>
            <p:nvPr/>
          </p:nvSpPr>
          <p:spPr bwMode="auto">
            <a:xfrm>
              <a:off x="4047007" y="1533437"/>
              <a:ext cx="133903" cy="12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0" name="îṥḷídè">
              <a:extLst>
                <a:ext uri="{FF2B5EF4-FFF2-40B4-BE49-F238E27FC236}">
                  <a16:creationId xmlns:a16="http://schemas.microsoft.com/office/drawing/2014/main" id="{A026BCDF-684A-3AF9-FB8E-A6372E14B52E}"/>
                </a:ext>
              </a:extLst>
            </p:cNvPr>
            <p:cNvSpPr/>
            <p:nvPr/>
          </p:nvSpPr>
          <p:spPr bwMode="auto">
            <a:xfrm>
              <a:off x="4047007" y="1533437"/>
              <a:ext cx="133903" cy="12554"/>
            </a:xfrm>
            <a:custGeom>
              <a:avLst/>
              <a:gdLst>
                <a:gd name="T0" fmla="*/ 0 w 96"/>
                <a:gd name="T1" fmla="*/ 9 h 9"/>
                <a:gd name="T2" fmla="*/ 96 w 96"/>
                <a:gd name="T3" fmla="*/ 9 h 9"/>
                <a:gd name="T4" fmla="*/ 96 w 96"/>
                <a:gd name="T5" fmla="*/ 0 h 9"/>
                <a:gd name="T6" fmla="*/ 0 w 96"/>
                <a:gd name="T7" fmla="*/ 0 h 9"/>
              </a:gdLst>
              <a:ahLst/>
              <a:cxnLst>
                <a:cxn ang="0">
                  <a:pos x="T0" y="T1"/>
                </a:cxn>
                <a:cxn ang="0">
                  <a:pos x="T2" y="T3"/>
                </a:cxn>
                <a:cxn ang="0">
                  <a:pos x="T4" y="T5"/>
                </a:cxn>
                <a:cxn ang="0">
                  <a:pos x="T6" y="T7"/>
                </a:cxn>
              </a:cxnLst>
              <a:rect l="0" t="0" r="r" b="b"/>
              <a:pathLst>
                <a:path w="96" h="9">
                  <a:moveTo>
                    <a:pt x="0" y="9"/>
                  </a:moveTo>
                  <a:lnTo>
                    <a:pt x="96" y="9"/>
                  </a:lnTo>
                  <a:lnTo>
                    <a:pt x="9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1" name="iśľïďè">
              <a:extLst>
                <a:ext uri="{FF2B5EF4-FFF2-40B4-BE49-F238E27FC236}">
                  <a16:creationId xmlns:a16="http://schemas.microsoft.com/office/drawing/2014/main" id="{516C12F1-41A5-00BA-AD7A-C1A92AFD4C8B}"/>
                </a:ext>
              </a:extLst>
            </p:cNvPr>
            <p:cNvSpPr/>
            <p:nvPr/>
          </p:nvSpPr>
          <p:spPr bwMode="auto">
            <a:xfrm>
              <a:off x="4047007" y="1492988"/>
              <a:ext cx="133903" cy="12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 name="îṡḻîḋe">
              <a:extLst>
                <a:ext uri="{FF2B5EF4-FFF2-40B4-BE49-F238E27FC236}">
                  <a16:creationId xmlns:a16="http://schemas.microsoft.com/office/drawing/2014/main" id="{76C9941B-1914-98EC-0604-56B727A22784}"/>
                </a:ext>
              </a:extLst>
            </p:cNvPr>
            <p:cNvSpPr/>
            <p:nvPr/>
          </p:nvSpPr>
          <p:spPr bwMode="auto">
            <a:xfrm>
              <a:off x="4047007" y="1492988"/>
              <a:ext cx="133903" cy="12554"/>
            </a:xfrm>
            <a:custGeom>
              <a:avLst/>
              <a:gdLst>
                <a:gd name="T0" fmla="*/ 0 w 96"/>
                <a:gd name="T1" fmla="*/ 9 h 9"/>
                <a:gd name="T2" fmla="*/ 96 w 96"/>
                <a:gd name="T3" fmla="*/ 9 h 9"/>
                <a:gd name="T4" fmla="*/ 96 w 96"/>
                <a:gd name="T5" fmla="*/ 0 h 9"/>
                <a:gd name="T6" fmla="*/ 0 w 96"/>
                <a:gd name="T7" fmla="*/ 0 h 9"/>
              </a:gdLst>
              <a:ahLst/>
              <a:cxnLst>
                <a:cxn ang="0">
                  <a:pos x="T0" y="T1"/>
                </a:cxn>
                <a:cxn ang="0">
                  <a:pos x="T2" y="T3"/>
                </a:cxn>
                <a:cxn ang="0">
                  <a:pos x="T4" y="T5"/>
                </a:cxn>
                <a:cxn ang="0">
                  <a:pos x="T6" y="T7"/>
                </a:cxn>
              </a:cxnLst>
              <a:rect l="0" t="0" r="r" b="b"/>
              <a:pathLst>
                <a:path w="96" h="9">
                  <a:moveTo>
                    <a:pt x="0" y="9"/>
                  </a:moveTo>
                  <a:lnTo>
                    <a:pt x="96" y="9"/>
                  </a:lnTo>
                  <a:lnTo>
                    <a:pt x="9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3" name="islídé">
              <a:extLst>
                <a:ext uri="{FF2B5EF4-FFF2-40B4-BE49-F238E27FC236}">
                  <a16:creationId xmlns:a16="http://schemas.microsoft.com/office/drawing/2014/main" id="{47E1FFA4-80E4-1422-ACEC-F82F0389AB80}"/>
                </a:ext>
              </a:extLst>
            </p:cNvPr>
            <p:cNvSpPr/>
            <p:nvPr/>
          </p:nvSpPr>
          <p:spPr bwMode="auto">
            <a:xfrm>
              <a:off x="4047007" y="1452537"/>
              <a:ext cx="133903" cy="12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 name="iṣļiḋé">
              <a:extLst>
                <a:ext uri="{FF2B5EF4-FFF2-40B4-BE49-F238E27FC236}">
                  <a16:creationId xmlns:a16="http://schemas.microsoft.com/office/drawing/2014/main" id="{119D1F9D-47B0-AFEA-AA62-543508BB8ABE}"/>
                </a:ext>
              </a:extLst>
            </p:cNvPr>
            <p:cNvSpPr/>
            <p:nvPr/>
          </p:nvSpPr>
          <p:spPr bwMode="auto">
            <a:xfrm>
              <a:off x="4047007" y="1452537"/>
              <a:ext cx="133903" cy="12554"/>
            </a:xfrm>
            <a:custGeom>
              <a:avLst/>
              <a:gdLst>
                <a:gd name="T0" fmla="*/ 0 w 96"/>
                <a:gd name="T1" fmla="*/ 9 h 9"/>
                <a:gd name="T2" fmla="*/ 96 w 96"/>
                <a:gd name="T3" fmla="*/ 9 h 9"/>
                <a:gd name="T4" fmla="*/ 96 w 96"/>
                <a:gd name="T5" fmla="*/ 0 h 9"/>
                <a:gd name="T6" fmla="*/ 0 w 96"/>
                <a:gd name="T7" fmla="*/ 0 h 9"/>
              </a:gdLst>
              <a:ahLst/>
              <a:cxnLst>
                <a:cxn ang="0">
                  <a:pos x="T0" y="T1"/>
                </a:cxn>
                <a:cxn ang="0">
                  <a:pos x="T2" y="T3"/>
                </a:cxn>
                <a:cxn ang="0">
                  <a:pos x="T4" y="T5"/>
                </a:cxn>
                <a:cxn ang="0">
                  <a:pos x="T6" y="T7"/>
                </a:cxn>
              </a:cxnLst>
              <a:rect l="0" t="0" r="r" b="b"/>
              <a:pathLst>
                <a:path w="96" h="9">
                  <a:moveTo>
                    <a:pt x="0" y="9"/>
                  </a:moveTo>
                  <a:lnTo>
                    <a:pt x="96" y="9"/>
                  </a:lnTo>
                  <a:lnTo>
                    <a:pt x="9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5" name="í$1íďè">
              <a:extLst>
                <a:ext uri="{FF2B5EF4-FFF2-40B4-BE49-F238E27FC236}">
                  <a16:creationId xmlns:a16="http://schemas.microsoft.com/office/drawing/2014/main" id="{8829C6F2-9DFD-D312-682D-D88E1D6F53D3}"/>
                </a:ext>
              </a:extLst>
            </p:cNvPr>
            <p:cNvSpPr/>
            <p:nvPr/>
          </p:nvSpPr>
          <p:spPr bwMode="auto">
            <a:xfrm>
              <a:off x="3899155" y="2095551"/>
              <a:ext cx="779705" cy="1355767"/>
            </a:xfrm>
            <a:custGeom>
              <a:avLst/>
              <a:gdLst>
                <a:gd name="connsiteX0" fmla="*/ 126999 w 898524"/>
                <a:gd name="connsiteY0" fmla="*/ 0 h 1543050"/>
                <a:gd name="connsiteX1" fmla="*/ 898524 w 898524"/>
                <a:gd name="connsiteY1" fmla="*/ 771525 h 1543050"/>
                <a:gd name="connsiteX2" fmla="*/ 126999 w 898524"/>
                <a:gd name="connsiteY2" fmla="*/ 1543050 h 1543050"/>
                <a:gd name="connsiteX3" fmla="*/ 0 w 898524"/>
                <a:gd name="connsiteY3" fmla="*/ 1530248 h 1543050"/>
                <a:gd name="connsiteX4" fmla="*/ 0 w 898524"/>
                <a:gd name="connsiteY4" fmla="*/ 12803 h 154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24" h="1543050">
                  <a:moveTo>
                    <a:pt x="126999" y="0"/>
                  </a:moveTo>
                  <a:cubicBezTo>
                    <a:pt x="553100" y="0"/>
                    <a:pt x="898524" y="345424"/>
                    <a:pt x="898524" y="771525"/>
                  </a:cubicBezTo>
                  <a:cubicBezTo>
                    <a:pt x="898524" y="1197626"/>
                    <a:pt x="553100" y="1543050"/>
                    <a:pt x="126999" y="1543050"/>
                  </a:cubicBezTo>
                  <a:lnTo>
                    <a:pt x="0" y="1530248"/>
                  </a:lnTo>
                  <a:lnTo>
                    <a:pt x="0" y="12803"/>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6" name="ïŝ1ïḓè">
              <a:extLst>
                <a:ext uri="{FF2B5EF4-FFF2-40B4-BE49-F238E27FC236}">
                  <a16:creationId xmlns:a16="http://schemas.microsoft.com/office/drawing/2014/main" id="{B1B842FA-D6F4-16E1-0B33-B0CDA85C9E60}"/>
                </a:ext>
              </a:extLst>
            </p:cNvPr>
            <p:cNvSpPr/>
            <p:nvPr/>
          </p:nvSpPr>
          <p:spPr bwMode="auto">
            <a:xfrm>
              <a:off x="3896366" y="2338250"/>
              <a:ext cx="559324" cy="1113068"/>
            </a:xfrm>
            <a:custGeom>
              <a:avLst/>
              <a:gdLst>
                <a:gd name="connsiteX0" fmla="*/ 122237 w 639762"/>
                <a:gd name="connsiteY0" fmla="*/ 0 h 1266825"/>
                <a:gd name="connsiteX1" fmla="*/ 369462 w 639762"/>
                <a:gd name="connsiteY1" fmla="*/ 303510 h 1266825"/>
                <a:gd name="connsiteX2" fmla="*/ 254091 w 639762"/>
                <a:gd name="connsiteY2" fmla="*/ 607020 h 1266825"/>
                <a:gd name="connsiteX3" fmla="*/ 260683 w 639762"/>
                <a:gd name="connsiteY3" fmla="*/ 643310 h 1266825"/>
                <a:gd name="connsiteX4" fmla="*/ 316721 w 639762"/>
                <a:gd name="connsiteY4" fmla="*/ 705991 h 1266825"/>
                <a:gd name="connsiteX5" fmla="*/ 465056 w 639762"/>
                <a:gd name="connsiteY5" fmla="*/ 748878 h 1266825"/>
                <a:gd name="connsiteX6" fmla="*/ 590317 w 639762"/>
                <a:gd name="connsiteY6" fmla="*/ 857746 h 1266825"/>
                <a:gd name="connsiteX7" fmla="*/ 639762 w 639762"/>
                <a:gd name="connsiteY7" fmla="*/ 1068884 h 1266825"/>
                <a:gd name="connsiteX8" fmla="*/ 122237 w 639762"/>
                <a:gd name="connsiteY8" fmla="*/ 1266825 h 1266825"/>
                <a:gd name="connsiteX9" fmla="*/ 0 w 639762"/>
                <a:gd name="connsiteY9" fmla="*/ 1255209 h 1266825"/>
                <a:gd name="connsiteX10" fmla="*/ 0 w 639762"/>
                <a:gd name="connsiteY10" fmla="*/ 41751 h 1266825"/>
                <a:gd name="connsiteX11" fmla="*/ 25201 w 639762"/>
                <a:gd name="connsiteY11" fmla="*/ 21908 h 1266825"/>
                <a:gd name="connsiteX12" fmla="*/ 122237 w 639762"/>
                <a:gd name="connsiteY12" fmla="*/ 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762" h="1266825">
                  <a:moveTo>
                    <a:pt x="122237" y="0"/>
                  </a:moveTo>
                  <a:cubicBezTo>
                    <a:pt x="260683" y="0"/>
                    <a:pt x="369462" y="122064"/>
                    <a:pt x="369462" y="303510"/>
                  </a:cubicBezTo>
                  <a:cubicBezTo>
                    <a:pt x="369462" y="418976"/>
                    <a:pt x="323314" y="537741"/>
                    <a:pt x="254091" y="607020"/>
                  </a:cubicBezTo>
                  <a:cubicBezTo>
                    <a:pt x="254091" y="607020"/>
                    <a:pt x="254091" y="607020"/>
                    <a:pt x="260683" y="643310"/>
                  </a:cubicBezTo>
                  <a:cubicBezTo>
                    <a:pt x="263980" y="673001"/>
                    <a:pt x="287054" y="699393"/>
                    <a:pt x="316721" y="705991"/>
                  </a:cubicBezTo>
                  <a:cubicBezTo>
                    <a:pt x="316721" y="705991"/>
                    <a:pt x="316721" y="705991"/>
                    <a:pt x="465056" y="748878"/>
                  </a:cubicBezTo>
                  <a:cubicBezTo>
                    <a:pt x="521094" y="762075"/>
                    <a:pt x="567243" y="804962"/>
                    <a:pt x="590317" y="857746"/>
                  </a:cubicBezTo>
                  <a:cubicBezTo>
                    <a:pt x="590317" y="857746"/>
                    <a:pt x="590317" y="857746"/>
                    <a:pt x="639762" y="1068884"/>
                  </a:cubicBezTo>
                  <a:cubicBezTo>
                    <a:pt x="501316" y="1190948"/>
                    <a:pt x="320017" y="1266825"/>
                    <a:pt x="122237" y="1266825"/>
                  </a:cubicBezTo>
                  <a:lnTo>
                    <a:pt x="0" y="1255209"/>
                  </a:lnTo>
                  <a:lnTo>
                    <a:pt x="0" y="41751"/>
                  </a:lnTo>
                  <a:lnTo>
                    <a:pt x="25201" y="21908"/>
                  </a:lnTo>
                  <a:cubicBezTo>
                    <a:pt x="54868" y="7629"/>
                    <a:pt x="87626" y="0"/>
                    <a:pt x="122237" y="0"/>
                  </a:cubicBez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7" name="ïŝlídé">
              <a:extLst>
                <a:ext uri="{FF2B5EF4-FFF2-40B4-BE49-F238E27FC236}">
                  <a16:creationId xmlns:a16="http://schemas.microsoft.com/office/drawing/2014/main" id="{AE46A248-4C3E-CBFD-9559-386026C0636E}"/>
                </a:ext>
              </a:extLst>
            </p:cNvPr>
            <p:cNvSpPr/>
            <p:nvPr/>
          </p:nvSpPr>
          <p:spPr bwMode="auto">
            <a:xfrm>
              <a:off x="4299470" y="2286641"/>
              <a:ext cx="379392" cy="973586"/>
            </a:xfrm>
            <a:custGeom>
              <a:avLst/>
              <a:gdLst>
                <a:gd name="T0" fmla="*/ 60 w 131"/>
                <a:gd name="T1" fmla="*/ 0 h 336"/>
                <a:gd name="T2" fmla="*/ 0 w 131"/>
                <a:gd name="T3" fmla="*/ 168 h 336"/>
                <a:gd name="T4" fmla="*/ 60 w 131"/>
                <a:gd name="T5" fmla="*/ 336 h 336"/>
                <a:gd name="T6" fmla="*/ 131 w 131"/>
                <a:gd name="T7" fmla="*/ 168 h 336"/>
                <a:gd name="T8" fmla="*/ 60 w 131"/>
                <a:gd name="T9" fmla="*/ 0 h 336"/>
              </a:gdLst>
              <a:ahLst/>
              <a:cxnLst>
                <a:cxn ang="0">
                  <a:pos x="T0" y="T1"/>
                </a:cxn>
                <a:cxn ang="0">
                  <a:pos x="T2" y="T3"/>
                </a:cxn>
                <a:cxn ang="0">
                  <a:pos x="T4" y="T5"/>
                </a:cxn>
                <a:cxn ang="0">
                  <a:pos x="T6" y="T7"/>
                </a:cxn>
                <a:cxn ang="0">
                  <a:pos x="T8" y="T9"/>
                </a:cxn>
              </a:cxnLst>
              <a:rect l="0" t="0" r="r" b="b"/>
              <a:pathLst>
                <a:path w="131" h="336">
                  <a:moveTo>
                    <a:pt x="60" y="0"/>
                  </a:moveTo>
                  <a:cubicBezTo>
                    <a:pt x="22" y="46"/>
                    <a:pt x="0" y="104"/>
                    <a:pt x="0" y="168"/>
                  </a:cubicBezTo>
                  <a:cubicBezTo>
                    <a:pt x="0" y="232"/>
                    <a:pt x="22" y="291"/>
                    <a:pt x="60" y="336"/>
                  </a:cubicBezTo>
                  <a:cubicBezTo>
                    <a:pt x="104" y="294"/>
                    <a:pt x="131" y="234"/>
                    <a:pt x="131" y="168"/>
                  </a:cubicBezTo>
                  <a:cubicBezTo>
                    <a:pt x="131" y="102"/>
                    <a:pt x="104" y="42"/>
                    <a:pt x="60" y="0"/>
                  </a:cubicBezTo>
                  <a:close/>
                </a:path>
              </a:pathLst>
            </a:custGeom>
            <a:solidFill>
              <a:srgbClr val="000000">
                <a:alpha val="20000"/>
              </a:srgbClr>
            </a:solidFill>
            <a:ln>
              <a:noFill/>
            </a:ln>
          </p:spPr>
          <p:txBody>
            <a:bodyPr anchor="ctr"/>
            <a:lstStyle/>
            <a:p>
              <a:pPr algn="ctr"/>
              <a:endParaRPr sz="1350"/>
            </a:p>
          </p:txBody>
        </p:sp>
        <p:sp>
          <p:nvSpPr>
            <p:cNvPr id="38" name="iṣlîḋê">
              <a:extLst>
                <a:ext uri="{FF2B5EF4-FFF2-40B4-BE49-F238E27FC236}">
                  <a16:creationId xmlns:a16="http://schemas.microsoft.com/office/drawing/2014/main" id="{9FED5C02-EC54-3F46-9C13-E0C0334A85ED}"/>
                </a:ext>
              </a:extLst>
            </p:cNvPr>
            <p:cNvSpPr/>
            <p:nvPr/>
          </p:nvSpPr>
          <p:spPr bwMode="auto">
            <a:xfrm>
              <a:off x="4388738" y="2095551"/>
              <a:ext cx="1357162" cy="1355767"/>
            </a:xfrm>
            <a:prstGeom prst="ellipse">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9" name="íṩľiḋè">
              <a:extLst>
                <a:ext uri="{FF2B5EF4-FFF2-40B4-BE49-F238E27FC236}">
                  <a16:creationId xmlns:a16="http://schemas.microsoft.com/office/drawing/2014/main" id="{5A61252E-5C33-6655-ADE5-A769E8EBB48B}"/>
                </a:ext>
              </a:extLst>
            </p:cNvPr>
            <p:cNvSpPr/>
            <p:nvPr/>
          </p:nvSpPr>
          <p:spPr bwMode="auto">
            <a:xfrm>
              <a:off x="4611910" y="2338250"/>
              <a:ext cx="910819" cy="1113068"/>
            </a:xfrm>
            <a:custGeom>
              <a:avLst/>
              <a:gdLst>
                <a:gd name="T0" fmla="*/ 157 w 314"/>
                <a:gd name="T1" fmla="*/ 384 h 384"/>
                <a:gd name="T2" fmla="*/ 314 w 314"/>
                <a:gd name="T3" fmla="*/ 324 h 384"/>
                <a:gd name="T4" fmla="*/ 298 w 314"/>
                <a:gd name="T5" fmla="*/ 260 h 384"/>
                <a:gd name="T6" fmla="*/ 261 w 314"/>
                <a:gd name="T7" fmla="*/ 227 h 384"/>
                <a:gd name="T8" fmla="*/ 216 w 314"/>
                <a:gd name="T9" fmla="*/ 214 h 384"/>
                <a:gd name="T10" fmla="*/ 198 w 314"/>
                <a:gd name="T11" fmla="*/ 195 h 384"/>
                <a:gd name="T12" fmla="*/ 197 w 314"/>
                <a:gd name="T13" fmla="*/ 184 h 384"/>
                <a:gd name="T14" fmla="*/ 232 w 314"/>
                <a:gd name="T15" fmla="*/ 92 h 384"/>
                <a:gd name="T16" fmla="*/ 157 w 314"/>
                <a:gd name="T17" fmla="*/ 0 h 384"/>
                <a:gd name="T18" fmla="*/ 82 w 314"/>
                <a:gd name="T19" fmla="*/ 92 h 384"/>
                <a:gd name="T20" fmla="*/ 117 w 314"/>
                <a:gd name="T21" fmla="*/ 184 h 384"/>
                <a:gd name="T22" fmla="*/ 115 w 314"/>
                <a:gd name="T23" fmla="*/ 195 h 384"/>
                <a:gd name="T24" fmla="*/ 98 w 314"/>
                <a:gd name="T25" fmla="*/ 214 h 384"/>
                <a:gd name="T26" fmla="*/ 53 w 314"/>
                <a:gd name="T27" fmla="*/ 227 h 384"/>
                <a:gd name="T28" fmla="*/ 15 w 314"/>
                <a:gd name="T29" fmla="*/ 260 h 384"/>
                <a:gd name="T30" fmla="*/ 0 w 314"/>
                <a:gd name="T31" fmla="*/ 324 h 384"/>
                <a:gd name="T32" fmla="*/ 157 w 314"/>
                <a:gd name="T33"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4" h="384">
                  <a:moveTo>
                    <a:pt x="157" y="384"/>
                  </a:moveTo>
                  <a:cubicBezTo>
                    <a:pt x="217" y="384"/>
                    <a:pt x="272" y="361"/>
                    <a:pt x="314" y="324"/>
                  </a:cubicBezTo>
                  <a:cubicBezTo>
                    <a:pt x="298" y="260"/>
                    <a:pt x="298" y="260"/>
                    <a:pt x="298" y="260"/>
                  </a:cubicBezTo>
                  <a:cubicBezTo>
                    <a:pt x="292" y="244"/>
                    <a:pt x="278" y="231"/>
                    <a:pt x="261" y="227"/>
                  </a:cubicBezTo>
                  <a:cubicBezTo>
                    <a:pt x="216" y="214"/>
                    <a:pt x="216" y="214"/>
                    <a:pt x="216" y="214"/>
                  </a:cubicBezTo>
                  <a:cubicBezTo>
                    <a:pt x="207" y="212"/>
                    <a:pt x="200" y="204"/>
                    <a:pt x="198" y="195"/>
                  </a:cubicBezTo>
                  <a:cubicBezTo>
                    <a:pt x="197" y="184"/>
                    <a:pt x="197" y="184"/>
                    <a:pt x="197" y="184"/>
                  </a:cubicBezTo>
                  <a:cubicBezTo>
                    <a:pt x="218" y="163"/>
                    <a:pt x="232" y="127"/>
                    <a:pt x="232" y="92"/>
                  </a:cubicBezTo>
                  <a:cubicBezTo>
                    <a:pt x="232" y="37"/>
                    <a:pt x="199" y="0"/>
                    <a:pt x="157" y="0"/>
                  </a:cubicBezTo>
                  <a:cubicBezTo>
                    <a:pt x="115" y="0"/>
                    <a:pt x="82" y="37"/>
                    <a:pt x="82" y="92"/>
                  </a:cubicBezTo>
                  <a:cubicBezTo>
                    <a:pt x="82" y="127"/>
                    <a:pt x="96" y="163"/>
                    <a:pt x="117" y="184"/>
                  </a:cubicBezTo>
                  <a:cubicBezTo>
                    <a:pt x="115" y="195"/>
                    <a:pt x="115" y="195"/>
                    <a:pt x="115" y="195"/>
                  </a:cubicBezTo>
                  <a:cubicBezTo>
                    <a:pt x="114" y="204"/>
                    <a:pt x="107" y="212"/>
                    <a:pt x="98" y="214"/>
                  </a:cubicBezTo>
                  <a:cubicBezTo>
                    <a:pt x="53" y="227"/>
                    <a:pt x="53" y="227"/>
                    <a:pt x="53" y="227"/>
                  </a:cubicBezTo>
                  <a:cubicBezTo>
                    <a:pt x="36" y="231"/>
                    <a:pt x="22" y="244"/>
                    <a:pt x="15" y="260"/>
                  </a:cubicBezTo>
                  <a:cubicBezTo>
                    <a:pt x="0" y="324"/>
                    <a:pt x="0" y="324"/>
                    <a:pt x="0" y="324"/>
                  </a:cubicBezTo>
                  <a:cubicBezTo>
                    <a:pt x="42" y="361"/>
                    <a:pt x="97" y="384"/>
                    <a:pt x="157" y="384"/>
                  </a:cubicBezTo>
                </a:path>
              </a:pathLst>
            </a:custGeom>
            <a:solidFill>
              <a:srgbClr val="63A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0" name="îš1ïḍé">
              <a:extLst>
                <a:ext uri="{FF2B5EF4-FFF2-40B4-BE49-F238E27FC236}">
                  <a16:creationId xmlns:a16="http://schemas.microsoft.com/office/drawing/2014/main" id="{AE966783-5571-BC60-7FC7-AEB5AB50AA3A}"/>
                </a:ext>
              </a:extLst>
            </p:cNvPr>
            <p:cNvSpPr/>
            <p:nvPr/>
          </p:nvSpPr>
          <p:spPr bwMode="auto">
            <a:xfrm>
              <a:off x="5745900" y="2758091"/>
              <a:ext cx="0" cy="29292"/>
            </a:xfrm>
            <a:custGeom>
              <a:avLst/>
              <a:gdLst>
                <a:gd name="T0" fmla="*/ 10 h 10"/>
                <a:gd name="T1" fmla="*/ 9 h 10"/>
                <a:gd name="T2" fmla="*/ 9 h 10"/>
                <a:gd name="T3" fmla="*/ 9 h 10"/>
                <a:gd name="T4" fmla="*/ 9 h 10"/>
                <a:gd name="T5" fmla="*/ 9 h 10"/>
                <a:gd name="T6" fmla="*/ 8 h 10"/>
                <a:gd name="T7" fmla="*/ 8 h 10"/>
                <a:gd name="T8" fmla="*/ 8 h 10"/>
                <a:gd name="T9" fmla="*/ 8 h 10"/>
                <a:gd name="T10" fmla="*/ 7 h 10"/>
                <a:gd name="T11" fmla="*/ 7 h 10"/>
                <a:gd name="T12" fmla="*/ 7 h 10"/>
                <a:gd name="T13" fmla="*/ 6 h 10"/>
                <a:gd name="T14" fmla="*/ 6 h 10"/>
                <a:gd name="T15" fmla="*/ 6 h 10"/>
                <a:gd name="T16" fmla="*/ 5 h 10"/>
                <a:gd name="T17" fmla="*/ 5 h 10"/>
                <a:gd name="T18" fmla="*/ 5 h 10"/>
                <a:gd name="T19" fmla="*/ 5 h 10"/>
                <a:gd name="T20" fmla="*/ 5 h 10"/>
                <a:gd name="T21" fmla="*/ 4 h 10"/>
                <a:gd name="T22" fmla="*/ 4 h 10"/>
                <a:gd name="T23" fmla="*/ 4 h 10"/>
                <a:gd name="T24" fmla="*/ 4 h 10"/>
                <a:gd name="T25" fmla="*/ 4 h 10"/>
                <a:gd name="T26" fmla="*/ 4 h 10"/>
                <a:gd name="T27" fmla="*/ 3 h 10"/>
                <a:gd name="T28" fmla="*/ 3 h 10"/>
                <a:gd name="T29" fmla="*/ 3 h 10"/>
                <a:gd name="T30" fmla="*/ 2 h 10"/>
                <a:gd name="T31" fmla="*/ 2 h 10"/>
                <a:gd name="T32" fmla="*/ 2 h 10"/>
                <a:gd name="T33" fmla="*/ 1 h 10"/>
                <a:gd name="T34" fmla="*/ 1 h 10"/>
                <a:gd name="T35" fmla="*/ 1 h 10"/>
                <a:gd name="T36" fmla="*/ 1 h 10"/>
                <a:gd name="T37" fmla="*/ 1 h 10"/>
                <a:gd name="T38" fmla="*/ 0 h 10"/>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Lst>
              <a:rect l="0" t="0" r="r" b="b"/>
              <a:pathLst>
                <a:path h="10">
                  <a:moveTo>
                    <a:pt x="0" y="10"/>
                  </a:moveTo>
                  <a:cubicBezTo>
                    <a:pt x="0" y="10"/>
                    <a:pt x="0" y="10"/>
                    <a:pt x="0" y="10"/>
                  </a:cubicBezTo>
                  <a:cubicBezTo>
                    <a:pt x="0" y="10"/>
                    <a:pt x="0" y="10"/>
                    <a:pt x="0" y="10"/>
                  </a:cubicBezTo>
                  <a:moveTo>
                    <a:pt x="0" y="9"/>
                  </a:moveTo>
                  <a:cubicBezTo>
                    <a:pt x="0" y="9"/>
                    <a:pt x="0" y="9"/>
                    <a:pt x="0" y="10"/>
                  </a:cubicBezTo>
                  <a:cubicBezTo>
                    <a:pt x="0" y="9"/>
                    <a:pt x="0" y="9"/>
                    <a:pt x="0" y="9"/>
                  </a:cubicBezTo>
                  <a:moveTo>
                    <a:pt x="0" y="9"/>
                  </a:moveTo>
                  <a:cubicBezTo>
                    <a:pt x="0" y="9"/>
                    <a:pt x="0" y="9"/>
                    <a:pt x="0" y="9"/>
                  </a:cubicBezTo>
                  <a:cubicBezTo>
                    <a:pt x="0" y="9"/>
                    <a:pt x="0" y="9"/>
                    <a:pt x="0" y="9"/>
                  </a:cubicBezTo>
                  <a:moveTo>
                    <a:pt x="0" y="9"/>
                  </a:moveTo>
                  <a:cubicBezTo>
                    <a:pt x="0" y="9"/>
                    <a:pt x="0" y="9"/>
                    <a:pt x="0" y="9"/>
                  </a:cubicBezTo>
                  <a:cubicBezTo>
                    <a:pt x="0" y="9"/>
                    <a:pt x="0" y="9"/>
                    <a:pt x="0" y="9"/>
                  </a:cubicBezTo>
                  <a:moveTo>
                    <a:pt x="0" y="8"/>
                  </a:moveTo>
                  <a:cubicBezTo>
                    <a:pt x="0" y="8"/>
                    <a:pt x="0" y="8"/>
                    <a:pt x="0" y="8"/>
                  </a:cubicBezTo>
                  <a:cubicBezTo>
                    <a:pt x="0" y="8"/>
                    <a:pt x="0" y="8"/>
                    <a:pt x="0" y="8"/>
                  </a:cubicBezTo>
                  <a:moveTo>
                    <a:pt x="0" y="8"/>
                  </a:moveTo>
                  <a:cubicBezTo>
                    <a:pt x="0" y="8"/>
                    <a:pt x="0" y="8"/>
                    <a:pt x="0" y="8"/>
                  </a:cubicBezTo>
                  <a:cubicBezTo>
                    <a:pt x="0" y="8"/>
                    <a:pt x="0" y="8"/>
                    <a:pt x="0" y="8"/>
                  </a:cubicBezTo>
                  <a:moveTo>
                    <a:pt x="0" y="7"/>
                  </a:moveTo>
                  <a:cubicBezTo>
                    <a:pt x="0" y="7"/>
                    <a:pt x="0" y="8"/>
                    <a:pt x="0" y="8"/>
                  </a:cubicBezTo>
                  <a:cubicBezTo>
                    <a:pt x="0" y="8"/>
                    <a:pt x="0" y="7"/>
                    <a:pt x="0" y="7"/>
                  </a:cubicBezTo>
                  <a:moveTo>
                    <a:pt x="0" y="7"/>
                  </a:moveTo>
                  <a:cubicBezTo>
                    <a:pt x="0" y="7"/>
                    <a:pt x="0" y="7"/>
                    <a:pt x="0" y="7"/>
                  </a:cubicBezTo>
                  <a:cubicBezTo>
                    <a:pt x="0" y="7"/>
                    <a:pt x="0" y="7"/>
                    <a:pt x="0" y="7"/>
                  </a:cubicBezTo>
                  <a:moveTo>
                    <a:pt x="0" y="7"/>
                  </a:moveTo>
                  <a:cubicBezTo>
                    <a:pt x="0" y="7"/>
                    <a:pt x="0" y="7"/>
                    <a:pt x="0" y="7"/>
                  </a:cubicBezTo>
                  <a:cubicBezTo>
                    <a:pt x="0" y="7"/>
                    <a:pt x="0" y="7"/>
                    <a:pt x="0" y="7"/>
                  </a:cubicBezTo>
                  <a:moveTo>
                    <a:pt x="0" y="6"/>
                  </a:moveTo>
                  <a:cubicBezTo>
                    <a:pt x="0" y="6"/>
                    <a:pt x="0" y="6"/>
                    <a:pt x="0" y="7"/>
                  </a:cubicBezTo>
                  <a:cubicBezTo>
                    <a:pt x="0" y="6"/>
                    <a:pt x="0" y="6"/>
                    <a:pt x="0" y="6"/>
                  </a:cubicBezTo>
                  <a:moveTo>
                    <a:pt x="0" y="6"/>
                  </a:moveTo>
                  <a:cubicBezTo>
                    <a:pt x="0" y="6"/>
                    <a:pt x="0" y="6"/>
                    <a:pt x="0" y="6"/>
                  </a:cubicBezTo>
                  <a:cubicBezTo>
                    <a:pt x="0" y="6"/>
                    <a:pt x="0" y="6"/>
                    <a:pt x="0" y="6"/>
                  </a:cubicBezTo>
                  <a:moveTo>
                    <a:pt x="0" y="5"/>
                  </a:moveTo>
                  <a:cubicBezTo>
                    <a:pt x="0" y="6"/>
                    <a:pt x="0" y="6"/>
                    <a:pt x="0" y="6"/>
                  </a:cubicBezTo>
                  <a:cubicBezTo>
                    <a:pt x="0" y="6"/>
                    <a:pt x="0" y="6"/>
                    <a:pt x="0" y="5"/>
                  </a:cubicBezTo>
                  <a:moveTo>
                    <a:pt x="0" y="5"/>
                  </a:moveTo>
                  <a:cubicBezTo>
                    <a:pt x="0" y="5"/>
                    <a:pt x="0" y="5"/>
                    <a:pt x="0" y="5"/>
                  </a:cubicBezTo>
                  <a:cubicBezTo>
                    <a:pt x="0" y="5"/>
                    <a:pt x="0" y="5"/>
                    <a:pt x="0" y="5"/>
                  </a:cubicBezTo>
                  <a:moveTo>
                    <a:pt x="0" y="5"/>
                  </a:moveTo>
                  <a:cubicBezTo>
                    <a:pt x="0" y="5"/>
                    <a:pt x="0" y="5"/>
                    <a:pt x="0" y="5"/>
                  </a:cubicBezTo>
                  <a:cubicBezTo>
                    <a:pt x="0" y="5"/>
                    <a:pt x="0" y="5"/>
                    <a:pt x="0" y="5"/>
                  </a:cubicBezTo>
                  <a:cubicBezTo>
                    <a:pt x="0" y="5"/>
                    <a:pt x="0" y="5"/>
                    <a:pt x="0" y="5"/>
                  </a:cubicBezTo>
                  <a:moveTo>
                    <a:pt x="0" y="4"/>
                  </a:moveTo>
                  <a:cubicBezTo>
                    <a:pt x="0" y="4"/>
                    <a:pt x="0" y="5"/>
                    <a:pt x="0" y="5"/>
                  </a:cubicBezTo>
                  <a:cubicBezTo>
                    <a:pt x="0" y="5"/>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3"/>
                  </a:moveTo>
                  <a:cubicBezTo>
                    <a:pt x="0" y="3"/>
                    <a:pt x="0" y="3"/>
                    <a:pt x="0" y="4"/>
                  </a:cubicBezTo>
                  <a:cubicBezTo>
                    <a:pt x="0" y="3"/>
                    <a:pt x="0" y="3"/>
                    <a:pt x="0" y="3"/>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2"/>
                    <a:pt x="0" y="2"/>
                  </a:cubicBezTo>
                  <a:cubicBezTo>
                    <a:pt x="0" y="2"/>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BFCF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1" name="iṩľîďé">
              <a:extLst>
                <a:ext uri="{FF2B5EF4-FFF2-40B4-BE49-F238E27FC236}">
                  <a16:creationId xmlns:a16="http://schemas.microsoft.com/office/drawing/2014/main" id="{7D47A629-9A48-2A57-0423-BD884E75097B}"/>
                </a:ext>
              </a:extLst>
            </p:cNvPr>
            <p:cNvSpPr/>
            <p:nvPr/>
          </p:nvSpPr>
          <p:spPr bwMode="auto">
            <a:xfrm>
              <a:off x="5313505" y="2257350"/>
              <a:ext cx="432395" cy="1019615"/>
            </a:xfrm>
            <a:custGeom>
              <a:avLst/>
              <a:gdLst>
                <a:gd name="T0" fmla="*/ 67 w 149"/>
                <a:gd name="T1" fmla="*/ 0 h 352"/>
                <a:gd name="T2" fmla="*/ 0 w 149"/>
                <a:gd name="T3" fmla="*/ 178 h 352"/>
                <a:gd name="T4" fmla="*/ 10 w 149"/>
                <a:gd name="T5" fmla="*/ 252 h 352"/>
                <a:gd name="T6" fmla="*/ 19 w 149"/>
                <a:gd name="T7" fmla="*/ 255 h 352"/>
                <a:gd name="T8" fmla="*/ 56 w 149"/>
                <a:gd name="T9" fmla="*/ 288 h 352"/>
                <a:gd name="T10" fmla="*/ 72 w 149"/>
                <a:gd name="T11" fmla="*/ 352 h 352"/>
                <a:gd name="T12" fmla="*/ 149 w 149"/>
                <a:gd name="T13" fmla="*/ 183 h 352"/>
                <a:gd name="T14" fmla="*/ 149 w 149"/>
                <a:gd name="T15" fmla="*/ 183 h 352"/>
                <a:gd name="T16" fmla="*/ 149 w 149"/>
                <a:gd name="T17" fmla="*/ 183 h 352"/>
                <a:gd name="T18" fmla="*/ 149 w 149"/>
                <a:gd name="T19" fmla="*/ 182 h 352"/>
                <a:gd name="T20" fmla="*/ 149 w 149"/>
                <a:gd name="T21" fmla="*/ 182 h 352"/>
                <a:gd name="T22" fmla="*/ 149 w 149"/>
                <a:gd name="T23" fmla="*/ 182 h 352"/>
                <a:gd name="T24" fmla="*/ 149 w 149"/>
                <a:gd name="T25" fmla="*/ 182 h 352"/>
                <a:gd name="T26" fmla="*/ 149 w 149"/>
                <a:gd name="T27" fmla="*/ 182 h 352"/>
                <a:gd name="T28" fmla="*/ 149 w 149"/>
                <a:gd name="T29" fmla="*/ 181 h 352"/>
                <a:gd name="T30" fmla="*/ 149 w 149"/>
                <a:gd name="T31" fmla="*/ 181 h 352"/>
                <a:gd name="T32" fmla="*/ 149 w 149"/>
                <a:gd name="T33" fmla="*/ 181 h 352"/>
                <a:gd name="T34" fmla="*/ 149 w 149"/>
                <a:gd name="T35" fmla="*/ 181 h 352"/>
                <a:gd name="T36" fmla="*/ 149 w 149"/>
                <a:gd name="T37" fmla="*/ 181 h 352"/>
                <a:gd name="T38" fmla="*/ 149 w 149"/>
                <a:gd name="T39" fmla="*/ 180 h 352"/>
                <a:gd name="T40" fmla="*/ 149 w 149"/>
                <a:gd name="T41" fmla="*/ 180 h 352"/>
                <a:gd name="T42" fmla="*/ 149 w 149"/>
                <a:gd name="T43" fmla="*/ 180 h 352"/>
                <a:gd name="T44" fmla="*/ 149 w 149"/>
                <a:gd name="T45" fmla="*/ 180 h 352"/>
                <a:gd name="T46" fmla="*/ 149 w 149"/>
                <a:gd name="T47" fmla="*/ 180 h 352"/>
                <a:gd name="T48" fmla="*/ 149 w 149"/>
                <a:gd name="T49" fmla="*/ 180 h 352"/>
                <a:gd name="T50" fmla="*/ 149 w 149"/>
                <a:gd name="T51" fmla="*/ 179 h 352"/>
                <a:gd name="T52" fmla="*/ 149 w 149"/>
                <a:gd name="T53" fmla="*/ 179 h 352"/>
                <a:gd name="T54" fmla="*/ 149 w 149"/>
                <a:gd name="T55" fmla="*/ 179 h 352"/>
                <a:gd name="T56" fmla="*/ 149 w 149"/>
                <a:gd name="T57" fmla="*/ 179 h 352"/>
                <a:gd name="T58" fmla="*/ 149 w 149"/>
                <a:gd name="T59" fmla="*/ 178 h 352"/>
                <a:gd name="T60" fmla="*/ 149 w 149"/>
                <a:gd name="T61" fmla="*/ 178 h 352"/>
                <a:gd name="T62" fmla="*/ 149 w 149"/>
                <a:gd name="T63" fmla="*/ 178 h 352"/>
                <a:gd name="T64" fmla="*/ 149 w 149"/>
                <a:gd name="T65" fmla="*/ 178 h 352"/>
                <a:gd name="T66" fmla="*/ 149 w 149"/>
                <a:gd name="T67" fmla="*/ 178 h 352"/>
                <a:gd name="T68" fmla="*/ 149 w 149"/>
                <a:gd name="T69" fmla="*/ 178 h 352"/>
                <a:gd name="T70" fmla="*/ 149 w 149"/>
                <a:gd name="T71" fmla="*/ 177 h 352"/>
                <a:gd name="T72" fmla="*/ 149 w 149"/>
                <a:gd name="T73" fmla="*/ 177 h 352"/>
                <a:gd name="T74" fmla="*/ 149 w 149"/>
                <a:gd name="T75" fmla="*/ 177 h 352"/>
                <a:gd name="T76" fmla="*/ 149 w 149"/>
                <a:gd name="T77" fmla="*/ 177 h 352"/>
                <a:gd name="T78" fmla="*/ 149 w 149"/>
                <a:gd name="T79" fmla="*/ 177 h 352"/>
                <a:gd name="T80" fmla="*/ 149 w 149"/>
                <a:gd name="T81" fmla="*/ 177 h 352"/>
                <a:gd name="T82" fmla="*/ 149 w 149"/>
                <a:gd name="T83" fmla="*/ 176 h 352"/>
                <a:gd name="T84" fmla="*/ 149 w 149"/>
                <a:gd name="T85" fmla="*/ 176 h 352"/>
                <a:gd name="T86" fmla="*/ 149 w 149"/>
                <a:gd name="T87" fmla="*/ 176 h 352"/>
                <a:gd name="T88" fmla="*/ 149 w 149"/>
                <a:gd name="T89" fmla="*/ 176 h 352"/>
                <a:gd name="T90" fmla="*/ 149 w 149"/>
                <a:gd name="T91" fmla="*/ 176 h 352"/>
                <a:gd name="T92" fmla="*/ 149 w 149"/>
                <a:gd name="T93" fmla="*/ 175 h 352"/>
                <a:gd name="T94" fmla="*/ 149 w 149"/>
                <a:gd name="T95" fmla="*/ 175 h 352"/>
                <a:gd name="T96" fmla="*/ 149 w 149"/>
                <a:gd name="T97" fmla="*/ 175 h 352"/>
                <a:gd name="T98" fmla="*/ 149 w 149"/>
                <a:gd name="T99" fmla="*/ 175 h 352"/>
                <a:gd name="T100" fmla="*/ 149 w 149"/>
                <a:gd name="T101" fmla="*/ 175 h 352"/>
                <a:gd name="T102" fmla="*/ 149 w 149"/>
                <a:gd name="T103" fmla="*/ 174 h 352"/>
                <a:gd name="T104" fmla="*/ 149 w 149"/>
                <a:gd name="T105" fmla="*/ 174 h 352"/>
                <a:gd name="T106" fmla="*/ 149 w 149"/>
                <a:gd name="T107" fmla="*/ 174 h 352"/>
                <a:gd name="T108" fmla="*/ 149 w 149"/>
                <a:gd name="T109" fmla="*/ 174 h 352"/>
                <a:gd name="T110" fmla="*/ 149 w 149"/>
                <a:gd name="T111" fmla="*/ 174 h 352"/>
                <a:gd name="T112" fmla="*/ 149 w 149"/>
                <a:gd name="T113" fmla="*/ 173 h 352"/>
                <a:gd name="T114" fmla="*/ 149 w 149"/>
                <a:gd name="T115" fmla="*/ 173 h 352"/>
                <a:gd name="T116" fmla="*/ 67 w 149"/>
                <a:gd name="T1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 h="352">
                  <a:moveTo>
                    <a:pt x="67" y="0"/>
                  </a:moveTo>
                  <a:cubicBezTo>
                    <a:pt x="25" y="48"/>
                    <a:pt x="0" y="110"/>
                    <a:pt x="0" y="178"/>
                  </a:cubicBezTo>
                  <a:cubicBezTo>
                    <a:pt x="0" y="204"/>
                    <a:pt x="3" y="229"/>
                    <a:pt x="10" y="252"/>
                  </a:cubicBezTo>
                  <a:cubicBezTo>
                    <a:pt x="19" y="255"/>
                    <a:pt x="19" y="255"/>
                    <a:pt x="19" y="255"/>
                  </a:cubicBezTo>
                  <a:cubicBezTo>
                    <a:pt x="36" y="259"/>
                    <a:pt x="50" y="272"/>
                    <a:pt x="56" y="288"/>
                  </a:cubicBezTo>
                  <a:cubicBezTo>
                    <a:pt x="72" y="352"/>
                    <a:pt x="72" y="352"/>
                    <a:pt x="72" y="352"/>
                  </a:cubicBezTo>
                  <a:cubicBezTo>
                    <a:pt x="118" y="310"/>
                    <a:pt x="148" y="250"/>
                    <a:pt x="149" y="183"/>
                  </a:cubicBezTo>
                  <a:cubicBezTo>
                    <a:pt x="149" y="183"/>
                    <a:pt x="149" y="183"/>
                    <a:pt x="149" y="183"/>
                  </a:cubicBezTo>
                  <a:cubicBezTo>
                    <a:pt x="149" y="183"/>
                    <a:pt x="149" y="183"/>
                    <a:pt x="149" y="183"/>
                  </a:cubicBezTo>
                  <a:cubicBezTo>
                    <a:pt x="149" y="182"/>
                    <a:pt x="149" y="182"/>
                    <a:pt x="149" y="182"/>
                  </a:cubicBezTo>
                  <a:cubicBezTo>
                    <a:pt x="149" y="182"/>
                    <a:pt x="149" y="182"/>
                    <a:pt x="149" y="182"/>
                  </a:cubicBezTo>
                  <a:cubicBezTo>
                    <a:pt x="149" y="182"/>
                    <a:pt x="149" y="182"/>
                    <a:pt x="149" y="182"/>
                  </a:cubicBezTo>
                  <a:cubicBezTo>
                    <a:pt x="149" y="182"/>
                    <a:pt x="149" y="182"/>
                    <a:pt x="149" y="182"/>
                  </a:cubicBezTo>
                  <a:cubicBezTo>
                    <a:pt x="149" y="182"/>
                    <a:pt x="149" y="182"/>
                    <a:pt x="149" y="182"/>
                  </a:cubicBezTo>
                  <a:cubicBezTo>
                    <a:pt x="149" y="182"/>
                    <a:pt x="149" y="181"/>
                    <a:pt x="149" y="181"/>
                  </a:cubicBezTo>
                  <a:cubicBezTo>
                    <a:pt x="149" y="181"/>
                    <a:pt x="149" y="181"/>
                    <a:pt x="149" y="181"/>
                  </a:cubicBezTo>
                  <a:cubicBezTo>
                    <a:pt x="149" y="181"/>
                    <a:pt x="149" y="181"/>
                    <a:pt x="149" y="181"/>
                  </a:cubicBezTo>
                  <a:cubicBezTo>
                    <a:pt x="149" y="181"/>
                    <a:pt x="149" y="181"/>
                    <a:pt x="149" y="181"/>
                  </a:cubicBezTo>
                  <a:cubicBezTo>
                    <a:pt x="149" y="181"/>
                    <a:pt x="149" y="181"/>
                    <a:pt x="149" y="181"/>
                  </a:cubicBezTo>
                  <a:cubicBezTo>
                    <a:pt x="149" y="181"/>
                    <a:pt x="149" y="180"/>
                    <a:pt x="149" y="180"/>
                  </a:cubicBezTo>
                  <a:cubicBezTo>
                    <a:pt x="149" y="180"/>
                    <a:pt x="149" y="180"/>
                    <a:pt x="149" y="180"/>
                  </a:cubicBezTo>
                  <a:cubicBezTo>
                    <a:pt x="149" y="180"/>
                    <a:pt x="149" y="180"/>
                    <a:pt x="149" y="180"/>
                  </a:cubicBezTo>
                  <a:cubicBezTo>
                    <a:pt x="149" y="180"/>
                    <a:pt x="149" y="180"/>
                    <a:pt x="149" y="180"/>
                  </a:cubicBezTo>
                  <a:cubicBezTo>
                    <a:pt x="149" y="180"/>
                    <a:pt x="149" y="180"/>
                    <a:pt x="149" y="180"/>
                  </a:cubicBezTo>
                  <a:cubicBezTo>
                    <a:pt x="149" y="180"/>
                    <a:pt x="149" y="180"/>
                    <a:pt x="149" y="180"/>
                  </a:cubicBezTo>
                  <a:cubicBezTo>
                    <a:pt x="149" y="179"/>
                    <a:pt x="149" y="179"/>
                    <a:pt x="149" y="179"/>
                  </a:cubicBezTo>
                  <a:cubicBezTo>
                    <a:pt x="149" y="179"/>
                    <a:pt x="149" y="179"/>
                    <a:pt x="149" y="179"/>
                  </a:cubicBezTo>
                  <a:cubicBezTo>
                    <a:pt x="149" y="179"/>
                    <a:pt x="149" y="179"/>
                    <a:pt x="149" y="179"/>
                  </a:cubicBezTo>
                  <a:cubicBezTo>
                    <a:pt x="149" y="179"/>
                    <a:pt x="149" y="179"/>
                    <a:pt x="149" y="179"/>
                  </a:cubicBezTo>
                  <a:cubicBezTo>
                    <a:pt x="149" y="179"/>
                    <a:pt x="149" y="179"/>
                    <a:pt x="149" y="178"/>
                  </a:cubicBezTo>
                  <a:cubicBezTo>
                    <a:pt x="149" y="178"/>
                    <a:pt x="149" y="178"/>
                    <a:pt x="149" y="178"/>
                  </a:cubicBezTo>
                  <a:cubicBezTo>
                    <a:pt x="149" y="178"/>
                    <a:pt x="149" y="178"/>
                    <a:pt x="149" y="178"/>
                  </a:cubicBezTo>
                  <a:cubicBezTo>
                    <a:pt x="149" y="178"/>
                    <a:pt x="149" y="178"/>
                    <a:pt x="149" y="178"/>
                  </a:cubicBezTo>
                  <a:cubicBezTo>
                    <a:pt x="149" y="178"/>
                    <a:pt x="149" y="178"/>
                    <a:pt x="149" y="178"/>
                  </a:cubicBezTo>
                  <a:cubicBezTo>
                    <a:pt x="149" y="178"/>
                    <a:pt x="149" y="178"/>
                    <a:pt x="149" y="178"/>
                  </a:cubicBezTo>
                  <a:cubicBezTo>
                    <a:pt x="149" y="178"/>
                    <a:pt x="149" y="177"/>
                    <a:pt x="149" y="177"/>
                  </a:cubicBezTo>
                  <a:cubicBezTo>
                    <a:pt x="149" y="177"/>
                    <a:pt x="149" y="177"/>
                    <a:pt x="149" y="177"/>
                  </a:cubicBezTo>
                  <a:cubicBezTo>
                    <a:pt x="149" y="177"/>
                    <a:pt x="149" y="177"/>
                    <a:pt x="149" y="177"/>
                  </a:cubicBezTo>
                  <a:cubicBezTo>
                    <a:pt x="149" y="177"/>
                    <a:pt x="149" y="177"/>
                    <a:pt x="149" y="177"/>
                  </a:cubicBezTo>
                  <a:cubicBezTo>
                    <a:pt x="149" y="177"/>
                    <a:pt x="149" y="177"/>
                    <a:pt x="149" y="177"/>
                  </a:cubicBezTo>
                  <a:cubicBezTo>
                    <a:pt x="149" y="177"/>
                    <a:pt x="149" y="177"/>
                    <a:pt x="149" y="177"/>
                  </a:cubicBezTo>
                  <a:cubicBezTo>
                    <a:pt x="149" y="176"/>
                    <a:pt x="149" y="176"/>
                    <a:pt x="149" y="176"/>
                  </a:cubicBezTo>
                  <a:cubicBezTo>
                    <a:pt x="149" y="176"/>
                    <a:pt x="149" y="176"/>
                    <a:pt x="149" y="176"/>
                  </a:cubicBezTo>
                  <a:cubicBezTo>
                    <a:pt x="149" y="176"/>
                    <a:pt x="149" y="176"/>
                    <a:pt x="149" y="176"/>
                  </a:cubicBezTo>
                  <a:cubicBezTo>
                    <a:pt x="149" y="176"/>
                    <a:pt x="149" y="176"/>
                    <a:pt x="149" y="176"/>
                  </a:cubicBezTo>
                  <a:cubicBezTo>
                    <a:pt x="149" y="176"/>
                    <a:pt x="149" y="176"/>
                    <a:pt x="149" y="176"/>
                  </a:cubicBezTo>
                  <a:cubicBezTo>
                    <a:pt x="149" y="175"/>
                    <a:pt x="149" y="175"/>
                    <a:pt x="149" y="175"/>
                  </a:cubicBezTo>
                  <a:cubicBezTo>
                    <a:pt x="149" y="175"/>
                    <a:pt x="149" y="175"/>
                    <a:pt x="149" y="175"/>
                  </a:cubicBezTo>
                  <a:cubicBezTo>
                    <a:pt x="149" y="175"/>
                    <a:pt x="149" y="175"/>
                    <a:pt x="149" y="175"/>
                  </a:cubicBezTo>
                  <a:cubicBezTo>
                    <a:pt x="149" y="175"/>
                    <a:pt x="149" y="175"/>
                    <a:pt x="149" y="175"/>
                  </a:cubicBezTo>
                  <a:cubicBezTo>
                    <a:pt x="149" y="175"/>
                    <a:pt x="149" y="175"/>
                    <a:pt x="149" y="175"/>
                  </a:cubicBezTo>
                  <a:cubicBezTo>
                    <a:pt x="149" y="175"/>
                    <a:pt x="149" y="174"/>
                    <a:pt x="149" y="174"/>
                  </a:cubicBezTo>
                  <a:cubicBezTo>
                    <a:pt x="149" y="174"/>
                    <a:pt x="149" y="174"/>
                    <a:pt x="149" y="174"/>
                  </a:cubicBezTo>
                  <a:cubicBezTo>
                    <a:pt x="149" y="174"/>
                    <a:pt x="149" y="174"/>
                    <a:pt x="149" y="174"/>
                  </a:cubicBezTo>
                  <a:cubicBezTo>
                    <a:pt x="149" y="174"/>
                    <a:pt x="149" y="174"/>
                    <a:pt x="149" y="174"/>
                  </a:cubicBezTo>
                  <a:cubicBezTo>
                    <a:pt x="149" y="174"/>
                    <a:pt x="149" y="174"/>
                    <a:pt x="149" y="174"/>
                  </a:cubicBezTo>
                  <a:cubicBezTo>
                    <a:pt x="149" y="174"/>
                    <a:pt x="149" y="173"/>
                    <a:pt x="149" y="173"/>
                  </a:cubicBezTo>
                  <a:cubicBezTo>
                    <a:pt x="149" y="173"/>
                    <a:pt x="149" y="173"/>
                    <a:pt x="149" y="173"/>
                  </a:cubicBezTo>
                  <a:cubicBezTo>
                    <a:pt x="148" y="104"/>
                    <a:pt x="116" y="42"/>
                    <a:pt x="67" y="0"/>
                  </a:cubicBezTo>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2" name="isľïḑè">
              <a:extLst>
                <a:ext uri="{FF2B5EF4-FFF2-40B4-BE49-F238E27FC236}">
                  <a16:creationId xmlns:a16="http://schemas.microsoft.com/office/drawing/2014/main" id="{B64F7A9B-10B5-9518-C1DA-3B1FF6F8E957}"/>
                </a:ext>
              </a:extLst>
            </p:cNvPr>
            <p:cNvSpPr/>
            <p:nvPr/>
          </p:nvSpPr>
          <p:spPr bwMode="auto">
            <a:xfrm>
              <a:off x="5342796" y="2986841"/>
              <a:ext cx="179932" cy="301282"/>
            </a:xfrm>
            <a:custGeom>
              <a:avLst/>
              <a:gdLst>
                <a:gd name="T0" fmla="*/ 0 w 62"/>
                <a:gd name="T1" fmla="*/ 0 h 104"/>
                <a:gd name="T2" fmla="*/ 57 w 62"/>
                <a:gd name="T3" fmla="*/ 104 h 104"/>
                <a:gd name="T4" fmla="*/ 62 w 62"/>
                <a:gd name="T5" fmla="*/ 100 h 104"/>
                <a:gd name="T6" fmla="*/ 46 w 62"/>
                <a:gd name="T7" fmla="*/ 36 h 104"/>
                <a:gd name="T8" fmla="*/ 9 w 62"/>
                <a:gd name="T9" fmla="*/ 3 h 104"/>
                <a:gd name="T10" fmla="*/ 0 w 62"/>
                <a:gd name="T11" fmla="*/ 0 h 104"/>
              </a:gdLst>
              <a:ahLst/>
              <a:cxnLst>
                <a:cxn ang="0">
                  <a:pos x="T0" y="T1"/>
                </a:cxn>
                <a:cxn ang="0">
                  <a:pos x="T2" y="T3"/>
                </a:cxn>
                <a:cxn ang="0">
                  <a:pos x="T4" y="T5"/>
                </a:cxn>
                <a:cxn ang="0">
                  <a:pos x="T6" y="T7"/>
                </a:cxn>
                <a:cxn ang="0">
                  <a:pos x="T8" y="T9"/>
                </a:cxn>
                <a:cxn ang="0">
                  <a:pos x="T10" y="T11"/>
                </a:cxn>
              </a:cxnLst>
              <a:rect l="0" t="0" r="r" b="b"/>
              <a:pathLst>
                <a:path w="62" h="104">
                  <a:moveTo>
                    <a:pt x="0" y="0"/>
                  </a:moveTo>
                  <a:cubicBezTo>
                    <a:pt x="11" y="39"/>
                    <a:pt x="31" y="75"/>
                    <a:pt x="57" y="104"/>
                  </a:cubicBezTo>
                  <a:cubicBezTo>
                    <a:pt x="58" y="103"/>
                    <a:pt x="60" y="101"/>
                    <a:pt x="62" y="100"/>
                  </a:cubicBezTo>
                  <a:cubicBezTo>
                    <a:pt x="46" y="36"/>
                    <a:pt x="46" y="36"/>
                    <a:pt x="46" y="36"/>
                  </a:cubicBezTo>
                  <a:cubicBezTo>
                    <a:pt x="40" y="20"/>
                    <a:pt x="26" y="7"/>
                    <a:pt x="9" y="3"/>
                  </a:cubicBezTo>
                  <a:cubicBezTo>
                    <a:pt x="0" y="0"/>
                    <a:pt x="0" y="0"/>
                    <a:pt x="0" y="0"/>
                  </a:cubicBezTo>
                </a:path>
              </a:pathLst>
            </a:custGeom>
            <a:solidFill>
              <a:srgbClr val="5894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3" name="íšļïďé">
              <a:extLst>
                <a:ext uri="{FF2B5EF4-FFF2-40B4-BE49-F238E27FC236}">
                  <a16:creationId xmlns:a16="http://schemas.microsoft.com/office/drawing/2014/main" id="{5890B3FD-60A8-3FEB-67CB-54C2E67950D5}"/>
                </a:ext>
              </a:extLst>
            </p:cNvPr>
            <p:cNvSpPr/>
            <p:nvPr/>
          </p:nvSpPr>
          <p:spPr bwMode="auto">
            <a:xfrm>
              <a:off x="4484981" y="3656356"/>
              <a:ext cx="1164677" cy="214803"/>
            </a:xfrm>
            <a:custGeom>
              <a:avLst/>
              <a:gdLst>
                <a:gd name="T0" fmla="*/ 366 w 402"/>
                <a:gd name="T1" fmla="*/ 74 h 74"/>
                <a:gd name="T2" fmla="*/ 36 w 402"/>
                <a:gd name="T3" fmla="*/ 74 h 74"/>
                <a:gd name="T4" fmla="*/ 0 w 402"/>
                <a:gd name="T5" fmla="*/ 37 h 74"/>
                <a:gd name="T6" fmla="*/ 36 w 402"/>
                <a:gd name="T7" fmla="*/ 0 h 74"/>
                <a:gd name="T8" fmla="*/ 366 w 402"/>
                <a:gd name="T9" fmla="*/ 0 h 74"/>
                <a:gd name="T10" fmla="*/ 402 w 402"/>
                <a:gd name="T11" fmla="*/ 37 h 74"/>
                <a:gd name="T12" fmla="*/ 366 w 402"/>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402" h="74">
                  <a:moveTo>
                    <a:pt x="366" y="74"/>
                  </a:moveTo>
                  <a:cubicBezTo>
                    <a:pt x="36" y="74"/>
                    <a:pt x="36" y="74"/>
                    <a:pt x="36" y="74"/>
                  </a:cubicBezTo>
                  <a:cubicBezTo>
                    <a:pt x="16" y="74"/>
                    <a:pt x="0" y="57"/>
                    <a:pt x="0" y="37"/>
                  </a:cubicBezTo>
                  <a:cubicBezTo>
                    <a:pt x="0" y="17"/>
                    <a:pt x="16" y="0"/>
                    <a:pt x="36" y="0"/>
                  </a:cubicBezTo>
                  <a:cubicBezTo>
                    <a:pt x="366" y="0"/>
                    <a:pt x="366" y="0"/>
                    <a:pt x="366" y="0"/>
                  </a:cubicBezTo>
                  <a:cubicBezTo>
                    <a:pt x="386" y="0"/>
                    <a:pt x="402" y="17"/>
                    <a:pt x="402" y="37"/>
                  </a:cubicBezTo>
                  <a:cubicBezTo>
                    <a:pt x="402" y="57"/>
                    <a:pt x="386" y="74"/>
                    <a:pt x="366"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4" name="íŝḻiḓé">
              <a:extLst>
                <a:ext uri="{FF2B5EF4-FFF2-40B4-BE49-F238E27FC236}">
                  <a16:creationId xmlns:a16="http://schemas.microsoft.com/office/drawing/2014/main" id="{CCBE40AA-27BC-5724-0144-5AD9EAE80F05}"/>
                </a:ext>
              </a:extLst>
            </p:cNvPr>
            <p:cNvSpPr/>
            <p:nvPr/>
          </p:nvSpPr>
          <p:spPr bwMode="auto">
            <a:xfrm>
              <a:off x="4047007" y="4278447"/>
              <a:ext cx="828524" cy="231540"/>
            </a:xfrm>
            <a:custGeom>
              <a:avLst/>
              <a:gdLst>
                <a:gd name="T0" fmla="*/ 246 w 286"/>
                <a:gd name="T1" fmla="*/ 80 h 80"/>
                <a:gd name="T2" fmla="*/ 40 w 286"/>
                <a:gd name="T3" fmla="*/ 80 h 80"/>
                <a:gd name="T4" fmla="*/ 0 w 286"/>
                <a:gd name="T5" fmla="*/ 40 h 80"/>
                <a:gd name="T6" fmla="*/ 40 w 286"/>
                <a:gd name="T7" fmla="*/ 0 h 80"/>
                <a:gd name="T8" fmla="*/ 246 w 286"/>
                <a:gd name="T9" fmla="*/ 0 h 80"/>
                <a:gd name="T10" fmla="*/ 286 w 286"/>
                <a:gd name="T11" fmla="*/ 40 h 80"/>
                <a:gd name="T12" fmla="*/ 246 w 28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286" h="80">
                  <a:moveTo>
                    <a:pt x="246" y="80"/>
                  </a:moveTo>
                  <a:cubicBezTo>
                    <a:pt x="40" y="80"/>
                    <a:pt x="40" y="80"/>
                    <a:pt x="40" y="80"/>
                  </a:cubicBezTo>
                  <a:cubicBezTo>
                    <a:pt x="18" y="80"/>
                    <a:pt x="0" y="62"/>
                    <a:pt x="0" y="40"/>
                  </a:cubicBezTo>
                  <a:cubicBezTo>
                    <a:pt x="0" y="18"/>
                    <a:pt x="18" y="0"/>
                    <a:pt x="40" y="0"/>
                  </a:cubicBezTo>
                  <a:cubicBezTo>
                    <a:pt x="246" y="0"/>
                    <a:pt x="246" y="0"/>
                    <a:pt x="246" y="0"/>
                  </a:cubicBezTo>
                  <a:cubicBezTo>
                    <a:pt x="268" y="0"/>
                    <a:pt x="286" y="18"/>
                    <a:pt x="286" y="40"/>
                  </a:cubicBezTo>
                  <a:cubicBezTo>
                    <a:pt x="286" y="62"/>
                    <a:pt x="268" y="80"/>
                    <a:pt x="246" y="80"/>
                  </a:cubicBezTo>
                  <a:close/>
                </a:path>
              </a:pathLst>
            </a:custGeom>
            <a:solidFill>
              <a:srgbClr val="FFBE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5" name="ïŝľîḋê">
              <a:extLst>
                <a:ext uri="{FF2B5EF4-FFF2-40B4-BE49-F238E27FC236}">
                  <a16:creationId xmlns:a16="http://schemas.microsoft.com/office/drawing/2014/main" id="{C85C1DD5-69A4-C9D6-1DDD-7FF6831A77A8}"/>
                </a:ext>
              </a:extLst>
            </p:cNvPr>
            <p:cNvSpPr/>
            <p:nvPr/>
          </p:nvSpPr>
          <p:spPr bwMode="auto">
            <a:xfrm>
              <a:off x="4197648" y="4383059"/>
              <a:ext cx="524453" cy="23712"/>
            </a:xfrm>
            <a:prstGeom prst="rect">
              <a:avLst/>
            </a:prstGeom>
            <a:solidFill>
              <a:srgbClr val="C4923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46" name="iSlîdé">
              <a:extLst>
                <a:ext uri="{FF2B5EF4-FFF2-40B4-BE49-F238E27FC236}">
                  <a16:creationId xmlns:a16="http://schemas.microsoft.com/office/drawing/2014/main" id="{236C572E-E1DA-99D9-062B-D305E99F0822}"/>
                </a:ext>
              </a:extLst>
            </p:cNvPr>
            <p:cNvSpPr/>
            <p:nvPr/>
          </p:nvSpPr>
          <p:spPr bwMode="auto">
            <a:xfrm>
              <a:off x="4197648" y="4383059"/>
              <a:ext cx="524453" cy="23712"/>
            </a:xfrm>
            <a:custGeom>
              <a:avLst/>
              <a:gdLst>
                <a:gd name="T0" fmla="*/ 0 w 376"/>
                <a:gd name="T1" fmla="*/ 17 h 17"/>
                <a:gd name="T2" fmla="*/ 376 w 376"/>
                <a:gd name="T3" fmla="*/ 17 h 17"/>
                <a:gd name="T4" fmla="*/ 376 w 376"/>
                <a:gd name="T5" fmla="*/ 0 h 17"/>
                <a:gd name="T6" fmla="*/ 0 w 376"/>
                <a:gd name="T7" fmla="*/ 0 h 17"/>
              </a:gdLst>
              <a:ahLst/>
              <a:cxnLst>
                <a:cxn ang="0">
                  <a:pos x="T0" y="T1"/>
                </a:cxn>
                <a:cxn ang="0">
                  <a:pos x="T2" y="T3"/>
                </a:cxn>
                <a:cxn ang="0">
                  <a:pos x="T4" y="T5"/>
                </a:cxn>
                <a:cxn ang="0">
                  <a:pos x="T6" y="T7"/>
                </a:cxn>
              </a:cxnLst>
              <a:rect l="0" t="0" r="r" b="b"/>
              <a:pathLst>
                <a:path w="376" h="17">
                  <a:moveTo>
                    <a:pt x="0" y="17"/>
                  </a:moveTo>
                  <a:lnTo>
                    <a:pt x="376" y="17"/>
                  </a:lnTo>
                  <a:lnTo>
                    <a:pt x="37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7" name="íṩḷîḑe">
              <a:extLst>
                <a:ext uri="{FF2B5EF4-FFF2-40B4-BE49-F238E27FC236}">
                  <a16:creationId xmlns:a16="http://schemas.microsoft.com/office/drawing/2014/main" id="{1FCF6855-6839-AB92-1169-5EED7E381D2A}"/>
                </a:ext>
              </a:extLst>
            </p:cNvPr>
            <p:cNvSpPr/>
            <p:nvPr/>
          </p:nvSpPr>
          <p:spPr bwMode="auto">
            <a:xfrm>
              <a:off x="5235395" y="4278447"/>
              <a:ext cx="828524" cy="231540"/>
            </a:xfrm>
            <a:custGeom>
              <a:avLst/>
              <a:gdLst>
                <a:gd name="T0" fmla="*/ 246 w 286"/>
                <a:gd name="T1" fmla="*/ 80 h 80"/>
                <a:gd name="T2" fmla="*/ 40 w 286"/>
                <a:gd name="T3" fmla="*/ 80 h 80"/>
                <a:gd name="T4" fmla="*/ 0 w 286"/>
                <a:gd name="T5" fmla="*/ 40 h 80"/>
                <a:gd name="T6" fmla="*/ 40 w 286"/>
                <a:gd name="T7" fmla="*/ 0 h 80"/>
                <a:gd name="T8" fmla="*/ 246 w 286"/>
                <a:gd name="T9" fmla="*/ 0 h 80"/>
                <a:gd name="T10" fmla="*/ 286 w 286"/>
                <a:gd name="T11" fmla="*/ 40 h 80"/>
                <a:gd name="T12" fmla="*/ 246 w 28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286" h="80">
                  <a:moveTo>
                    <a:pt x="246" y="80"/>
                  </a:moveTo>
                  <a:cubicBezTo>
                    <a:pt x="40" y="80"/>
                    <a:pt x="40" y="80"/>
                    <a:pt x="40" y="80"/>
                  </a:cubicBezTo>
                  <a:cubicBezTo>
                    <a:pt x="18" y="80"/>
                    <a:pt x="0" y="62"/>
                    <a:pt x="0" y="40"/>
                  </a:cubicBezTo>
                  <a:cubicBezTo>
                    <a:pt x="0" y="18"/>
                    <a:pt x="18" y="0"/>
                    <a:pt x="40" y="0"/>
                  </a:cubicBezTo>
                  <a:cubicBezTo>
                    <a:pt x="246" y="0"/>
                    <a:pt x="246" y="0"/>
                    <a:pt x="246" y="0"/>
                  </a:cubicBezTo>
                  <a:cubicBezTo>
                    <a:pt x="268" y="0"/>
                    <a:pt x="286" y="18"/>
                    <a:pt x="286" y="40"/>
                  </a:cubicBezTo>
                  <a:cubicBezTo>
                    <a:pt x="286" y="62"/>
                    <a:pt x="268" y="80"/>
                    <a:pt x="246" y="80"/>
                  </a:cubicBezTo>
                  <a:close/>
                </a:path>
              </a:pathLst>
            </a:custGeom>
            <a:solidFill>
              <a:srgbClr val="F08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8" name="îṥḻiḓè">
              <a:extLst>
                <a:ext uri="{FF2B5EF4-FFF2-40B4-BE49-F238E27FC236}">
                  <a16:creationId xmlns:a16="http://schemas.microsoft.com/office/drawing/2014/main" id="{87606108-9710-0C83-D486-536621FF63B6}"/>
                </a:ext>
              </a:extLst>
            </p:cNvPr>
            <p:cNvSpPr/>
            <p:nvPr/>
          </p:nvSpPr>
          <p:spPr bwMode="auto">
            <a:xfrm>
              <a:off x="5388826" y="4383059"/>
              <a:ext cx="524453" cy="23712"/>
            </a:xfrm>
            <a:prstGeom prst="rect">
              <a:avLst/>
            </a:prstGeom>
            <a:solidFill>
              <a:srgbClr val="BA5A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49" name="ïšḻîḍé">
              <a:extLst>
                <a:ext uri="{FF2B5EF4-FFF2-40B4-BE49-F238E27FC236}">
                  <a16:creationId xmlns:a16="http://schemas.microsoft.com/office/drawing/2014/main" id="{31F9E86E-12A4-6AE0-EF80-5AFBB56ABE00}"/>
                </a:ext>
              </a:extLst>
            </p:cNvPr>
            <p:cNvSpPr/>
            <p:nvPr/>
          </p:nvSpPr>
          <p:spPr bwMode="auto">
            <a:xfrm>
              <a:off x="5388826" y="4383059"/>
              <a:ext cx="524453" cy="23712"/>
            </a:xfrm>
            <a:custGeom>
              <a:avLst/>
              <a:gdLst>
                <a:gd name="T0" fmla="*/ 0 w 376"/>
                <a:gd name="T1" fmla="*/ 17 h 17"/>
                <a:gd name="T2" fmla="*/ 376 w 376"/>
                <a:gd name="T3" fmla="*/ 17 h 17"/>
                <a:gd name="T4" fmla="*/ 376 w 376"/>
                <a:gd name="T5" fmla="*/ 0 h 17"/>
                <a:gd name="T6" fmla="*/ 0 w 376"/>
                <a:gd name="T7" fmla="*/ 0 h 17"/>
              </a:gdLst>
              <a:ahLst/>
              <a:cxnLst>
                <a:cxn ang="0">
                  <a:pos x="T0" y="T1"/>
                </a:cxn>
                <a:cxn ang="0">
                  <a:pos x="T2" y="T3"/>
                </a:cxn>
                <a:cxn ang="0">
                  <a:pos x="T4" y="T5"/>
                </a:cxn>
                <a:cxn ang="0">
                  <a:pos x="T6" y="T7"/>
                </a:cxn>
              </a:cxnLst>
              <a:rect l="0" t="0" r="r" b="b"/>
              <a:pathLst>
                <a:path w="376" h="17">
                  <a:moveTo>
                    <a:pt x="0" y="17"/>
                  </a:moveTo>
                  <a:lnTo>
                    <a:pt x="376" y="17"/>
                  </a:lnTo>
                  <a:lnTo>
                    <a:pt x="37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0" name="îsļïḓe">
              <a:extLst>
                <a:ext uri="{FF2B5EF4-FFF2-40B4-BE49-F238E27FC236}">
                  <a16:creationId xmlns:a16="http://schemas.microsoft.com/office/drawing/2014/main" id="{5050C20F-A72F-30C6-EAC8-6845E73E28D1}"/>
                </a:ext>
              </a:extLst>
            </p:cNvPr>
            <p:cNvSpPr/>
            <p:nvPr/>
          </p:nvSpPr>
          <p:spPr bwMode="auto">
            <a:xfrm>
              <a:off x="3899156" y="4751292"/>
              <a:ext cx="2336327" cy="11159"/>
            </a:xfrm>
            <a:prstGeom prst="rect">
              <a:avLst/>
            </a:prstGeom>
            <a:solidFill>
              <a:srgbClr val="D6E8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51" name="iṩḻíḓè">
              <a:extLst>
                <a:ext uri="{FF2B5EF4-FFF2-40B4-BE49-F238E27FC236}">
                  <a16:creationId xmlns:a16="http://schemas.microsoft.com/office/drawing/2014/main" id="{4AF06043-CD6C-3BD3-F22B-69A1C46EC211}"/>
                </a:ext>
              </a:extLst>
            </p:cNvPr>
            <p:cNvSpPr/>
            <p:nvPr/>
          </p:nvSpPr>
          <p:spPr bwMode="auto">
            <a:xfrm>
              <a:off x="3899156" y="4751292"/>
              <a:ext cx="2336327" cy="11159"/>
            </a:xfrm>
            <a:custGeom>
              <a:avLst/>
              <a:gdLst>
                <a:gd name="T0" fmla="*/ 0 w 1675"/>
                <a:gd name="T1" fmla="*/ 8 h 8"/>
                <a:gd name="T2" fmla="*/ 1675 w 1675"/>
                <a:gd name="T3" fmla="*/ 8 h 8"/>
                <a:gd name="T4" fmla="*/ 1675 w 1675"/>
                <a:gd name="T5" fmla="*/ 0 h 8"/>
                <a:gd name="T6" fmla="*/ 0 w 1675"/>
                <a:gd name="T7" fmla="*/ 0 h 8"/>
              </a:gdLst>
              <a:ahLst/>
              <a:cxnLst>
                <a:cxn ang="0">
                  <a:pos x="T0" y="T1"/>
                </a:cxn>
                <a:cxn ang="0">
                  <a:pos x="T2" y="T3"/>
                </a:cxn>
                <a:cxn ang="0">
                  <a:pos x="T4" y="T5"/>
                </a:cxn>
                <a:cxn ang="0">
                  <a:pos x="T6" y="T7"/>
                </a:cxn>
              </a:cxnLst>
              <a:rect l="0" t="0" r="r" b="b"/>
              <a:pathLst>
                <a:path w="1675" h="8">
                  <a:moveTo>
                    <a:pt x="0" y="8"/>
                  </a:moveTo>
                  <a:lnTo>
                    <a:pt x="1675" y="8"/>
                  </a:lnTo>
                  <a:lnTo>
                    <a:pt x="167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2" name="iṧḻïḑé">
              <a:extLst>
                <a:ext uri="{FF2B5EF4-FFF2-40B4-BE49-F238E27FC236}">
                  <a16:creationId xmlns:a16="http://schemas.microsoft.com/office/drawing/2014/main" id="{6F63F177-5F79-9666-49E7-3D348C1F4F90}"/>
                </a:ext>
              </a:extLst>
            </p:cNvPr>
            <p:cNvSpPr/>
            <p:nvPr/>
          </p:nvSpPr>
          <p:spPr bwMode="auto">
            <a:xfrm>
              <a:off x="4186490" y="5007939"/>
              <a:ext cx="1083777" cy="23712"/>
            </a:xfrm>
            <a:custGeom>
              <a:avLst/>
              <a:gdLst>
                <a:gd name="T0" fmla="*/ 4 w 374"/>
                <a:gd name="T1" fmla="*/ 8 h 8"/>
                <a:gd name="T2" fmla="*/ 370 w 374"/>
                <a:gd name="T3" fmla="*/ 8 h 8"/>
                <a:gd name="T4" fmla="*/ 374 w 374"/>
                <a:gd name="T5" fmla="*/ 4 h 8"/>
                <a:gd name="T6" fmla="*/ 370 w 374"/>
                <a:gd name="T7" fmla="*/ 0 h 8"/>
                <a:gd name="T8" fmla="*/ 4 w 374"/>
                <a:gd name="T9" fmla="*/ 0 h 8"/>
                <a:gd name="T10" fmla="*/ 0 w 374"/>
                <a:gd name="T11" fmla="*/ 4 h 8"/>
                <a:gd name="T12" fmla="*/ 4 w 37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74" h="8">
                  <a:moveTo>
                    <a:pt x="4" y="8"/>
                  </a:moveTo>
                  <a:cubicBezTo>
                    <a:pt x="370" y="8"/>
                    <a:pt x="370" y="8"/>
                    <a:pt x="370" y="8"/>
                  </a:cubicBezTo>
                  <a:cubicBezTo>
                    <a:pt x="372" y="8"/>
                    <a:pt x="374" y="6"/>
                    <a:pt x="374" y="4"/>
                  </a:cubicBezTo>
                  <a:cubicBezTo>
                    <a:pt x="374" y="1"/>
                    <a:pt x="372" y="0"/>
                    <a:pt x="370" y="0"/>
                  </a:cubicBezTo>
                  <a:cubicBezTo>
                    <a:pt x="4" y="0"/>
                    <a:pt x="4" y="0"/>
                    <a:pt x="4" y="0"/>
                  </a:cubicBezTo>
                  <a:cubicBezTo>
                    <a:pt x="2" y="0"/>
                    <a:pt x="0" y="1"/>
                    <a:pt x="0" y="4"/>
                  </a:cubicBezTo>
                  <a:cubicBezTo>
                    <a:pt x="0" y="6"/>
                    <a:pt x="2" y="8"/>
                    <a:pt x="4" y="8"/>
                  </a:cubicBezTo>
                </a:path>
              </a:pathLst>
            </a:custGeom>
            <a:solidFill>
              <a:srgbClr val="D6E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3" name="ïṣ1ïḑè">
              <a:extLst>
                <a:ext uri="{FF2B5EF4-FFF2-40B4-BE49-F238E27FC236}">
                  <a16:creationId xmlns:a16="http://schemas.microsoft.com/office/drawing/2014/main" id="{4B5F1FCD-27EA-E4BF-FEDE-A5D3E3379B85}"/>
                </a:ext>
              </a:extLst>
            </p:cNvPr>
            <p:cNvSpPr/>
            <p:nvPr/>
          </p:nvSpPr>
          <p:spPr bwMode="auto">
            <a:xfrm>
              <a:off x="4186490" y="5144631"/>
              <a:ext cx="1083777" cy="23712"/>
            </a:xfrm>
            <a:custGeom>
              <a:avLst/>
              <a:gdLst>
                <a:gd name="T0" fmla="*/ 4 w 374"/>
                <a:gd name="T1" fmla="*/ 8 h 8"/>
                <a:gd name="T2" fmla="*/ 370 w 374"/>
                <a:gd name="T3" fmla="*/ 8 h 8"/>
                <a:gd name="T4" fmla="*/ 374 w 374"/>
                <a:gd name="T5" fmla="*/ 4 h 8"/>
                <a:gd name="T6" fmla="*/ 370 w 374"/>
                <a:gd name="T7" fmla="*/ 0 h 8"/>
                <a:gd name="T8" fmla="*/ 4 w 374"/>
                <a:gd name="T9" fmla="*/ 0 h 8"/>
                <a:gd name="T10" fmla="*/ 0 w 374"/>
                <a:gd name="T11" fmla="*/ 4 h 8"/>
                <a:gd name="T12" fmla="*/ 4 w 37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74" h="8">
                  <a:moveTo>
                    <a:pt x="4" y="8"/>
                  </a:moveTo>
                  <a:cubicBezTo>
                    <a:pt x="370" y="8"/>
                    <a:pt x="370" y="8"/>
                    <a:pt x="370" y="8"/>
                  </a:cubicBezTo>
                  <a:cubicBezTo>
                    <a:pt x="372" y="8"/>
                    <a:pt x="374" y="6"/>
                    <a:pt x="374" y="4"/>
                  </a:cubicBezTo>
                  <a:cubicBezTo>
                    <a:pt x="374" y="2"/>
                    <a:pt x="372" y="0"/>
                    <a:pt x="370" y="0"/>
                  </a:cubicBezTo>
                  <a:cubicBezTo>
                    <a:pt x="4" y="0"/>
                    <a:pt x="4" y="0"/>
                    <a:pt x="4" y="0"/>
                  </a:cubicBezTo>
                  <a:cubicBezTo>
                    <a:pt x="2" y="0"/>
                    <a:pt x="0" y="2"/>
                    <a:pt x="0" y="4"/>
                  </a:cubicBezTo>
                  <a:cubicBezTo>
                    <a:pt x="0" y="6"/>
                    <a:pt x="2" y="8"/>
                    <a:pt x="4" y="8"/>
                  </a:cubicBezTo>
                </a:path>
              </a:pathLst>
            </a:custGeom>
            <a:solidFill>
              <a:srgbClr val="D6E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4" name="îṧ1iḓè">
              <a:extLst>
                <a:ext uri="{FF2B5EF4-FFF2-40B4-BE49-F238E27FC236}">
                  <a16:creationId xmlns:a16="http://schemas.microsoft.com/office/drawing/2014/main" id="{CFA326CF-B3A0-5C1F-70ED-B953FDCF8A34}"/>
                </a:ext>
              </a:extLst>
            </p:cNvPr>
            <p:cNvSpPr/>
            <p:nvPr/>
          </p:nvSpPr>
          <p:spPr bwMode="auto">
            <a:xfrm>
              <a:off x="5606418" y="5010728"/>
              <a:ext cx="318019" cy="147851"/>
            </a:xfrm>
            <a:custGeom>
              <a:avLst/>
              <a:gdLst>
                <a:gd name="T0" fmla="*/ 103 w 110"/>
                <a:gd name="T1" fmla="*/ 1 h 51"/>
                <a:gd name="T2" fmla="*/ 55 w 110"/>
                <a:gd name="T3" fmla="*/ 42 h 51"/>
                <a:gd name="T4" fmla="*/ 7 w 110"/>
                <a:gd name="T5" fmla="*/ 1 h 51"/>
                <a:gd name="T6" fmla="*/ 2 w 110"/>
                <a:gd name="T7" fmla="*/ 2 h 51"/>
                <a:gd name="T8" fmla="*/ 2 w 110"/>
                <a:gd name="T9" fmla="*/ 7 h 51"/>
                <a:gd name="T10" fmla="*/ 53 w 110"/>
                <a:gd name="T11" fmla="*/ 50 h 51"/>
                <a:gd name="T12" fmla="*/ 58 w 110"/>
                <a:gd name="T13" fmla="*/ 50 h 51"/>
                <a:gd name="T14" fmla="*/ 108 w 110"/>
                <a:gd name="T15" fmla="*/ 7 h 51"/>
                <a:gd name="T16" fmla="*/ 109 w 110"/>
                <a:gd name="T17" fmla="*/ 2 h 51"/>
                <a:gd name="T18" fmla="*/ 103 w 110"/>
                <a:gd name="T1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51">
                  <a:moveTo>
                    <a:pt x="103" y="1"/>
                  </a:moveTo>
                  <a:cubicBezTo>
                    <a:pt x="55" y="42"/>
                    <a:pt x="55" y="42"/>
                    <a:pt x="55" y="42"/>
                  </a:cubicBezTo>
                  <a:cubicBezTo>
                    <a:pt x="7" y="1"/>
                    <a:pt x="7" y="1"/>
                    <a:pt x="7" y="1"/>
                  </a:cubicBezTo>
                  <a:cubicBezTo>
                    <a:pt x="6" y="0"/>
                    <a:pt x="3" y="0"/>
                    <a:pt x="2" y="2"/>
                  </a:cubicBezTo>
                  <a:cubicBezTo>
                    <a:pt x="0" y="3"/>
                    <a:pt x="0" y="6"/>
                    <a:pt x="2" y="7"/>
                  </a:cubicBezTo>
                  <a:cubicBezTo>
                    <a:pt x="53" y="50"/>
                    <a:pt x="53" y="50"/>
                    <a:pt x="53" y="50"/>
                  </a:cubicBezTo>
                  <a:cubicBezTo>
                    <a:pt x="54" y="51"/>
                    <a:pt x="56" y="51"/>
                    <a:pt x="58" y="50"/>
                  </a:cubicBezTo>
                  <a:cubicBezTo>
                    <a:pt x="108" y="7"/>
                    <a:pt x="108" y="7"/>
                    <a:pt x="108" y="7"/>
                  </a:cubicBezTo>
                  <a:cubicBezTo>
                    <a:pt x="110" y="6"/>
                    <a:pt x="110" y="3"/>
                    <a:pt x="109" y="2"/>
                  </a:cubicBezTo>
                  <a:cubicBezTo>
                    <a:pt x="107" y="0"/>
                    <a:pt x="105" y="0"/>
                    <a:pt x="103" y="1"/>
                  </a:cubicBezTo>
                  <a:close/>
                </a:path>
              </a:pathLst>
            </a:custGeom>
            <a:solidFill>
              <a:srgbClr val="B4C3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5" name="ïṣļîdê">
              <a:extLst>
                <a:ext uri="{FF2B5EF4-FFF2-40B4-BE49-F238E27FC236}">
                  <a16:creationId xmlns:a16="http://schemas.microsoft.com/office/drawing/2014/main" id="{4B277026-F04E-7233-1407-8E3E84882199}"/>
                </a:ext>
              </a:extLst>
            </p:cNvPr>
            <p:cNvSpPr/>
            <p:nvPr/>
          </p:nvSpPr>
          <p:spPr bwMode="auto">
            <a:xfrm>
              <a:off x="4592382" y="1435800"/>
              <a:ext cx="949874" cy="167379"/>
            </a:xfrm>
            <a:custGeom>
              <a:avLst/>
              <a:gdLst>
                <a:gd name="T0" fmla="*/ 299 w 328"/>
                <a:gd name="T1" fmla="*/ 58 h 58"/>
                <a:gd name="T2" fmla="*/ 29 w 328"/>
                <a:gd name="T3" fmla="*/ 58 h 58"/>
                <a:gd name="T4" fmla="*/ 0 w 328"/>
                <a:gd name="T5" fmla="*/ 29 h 58"/>
                <a:gd name="T6" fmla="*/ 29 w 328"/>
                <a:gd name="T7" fmla="*/ 0 h 58"/>
                <a:gd name="T8" fmla="*/ 299 w 328"/>
                <a:gd name="T9" fmla="*/ 0 h 58"/>
                <a:gd name="T10" fmla="*/ 328 w 328"/>
                <a:gd name="T11" fmla="*/ 29 h 58"/>
                <a:gd name="T12" fmla="*/ 299 w 328"/>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328" h="58">
                  <a:moveTo>
                    <a:pt x="299" y="58"/>
                  </a:moveTo>
                  <a:cubicBezTo>
                    <a:pt x="29" y="58"/>
                    <a:pt x="29" y="58"/>
                    <a:pt x="29" y="58"/>
                  </a:cubicBezTo>
                  <a:cubicBezTo>
                    <a:pt x="13" y="58"/>
                    <a:pt x="0" y="45"/>
                    <a:pt x="0" y="29"/>
                  </a:cubicBezTo>
                  <a:cubicBezTo>
                    <a:pt x="0" y="13"/>
                    <a:pt x="13" y="0"/>
                    <a:pt x="29" y="0"/>
                  </a:cubicBezTo>
                  <a:cubicBezTo>
                    <a:pt x="299" y="0"/>
                    <a:pt x="299" y="0"/>
                    <a:pt x="299" y="0"/>
                  </a:cubicBezTo>
                  <a:cubicBezTo>
                    <a:pt x="315" y="0"/>
                    <a:pt x="328" y="13"/>
                    <a:pt x="328" y="29"/>
                  </a:cubicBezTo>
                  <a:cubicBezTo>
                    <a:pt x="328" y="45"/>
                    <a:pt x="315" y="58"/>
                    <a:pt x="299" y="58"/>
                  </a:cubicBezTo>
                  <a:close/>
                </a:path>
              </a:pathLst>
            </a:custGeom>
            <a:solidFill>
              <a:srgbClr val="372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6" name="iṩļîḑe">
              <a:extLst>
                <a:ext uri="{FF2B5EF4-FFF2-40B4-BE49-F238E27FC236}">
                  <a16:creationId xmlns:a16="http://schemas.microsoft.com/office/drawing/2014/main" id="{CE6EDC9F-8DE2-0D78-27EE-E9D4807A1B90}"/>
                </a:ext>
              </a:extLst>
            </p:cNvPr>
            <p:cNvSpPr/>
            <p:nvPr/>
          </p:nvSpPr>
          <p:spPr bwMode="auto">
            <a:xfrm>
              <a:off x="5420906" y="2095551"/>
              <a:ext cx="1358556" cy="13557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7" name="ísḷídê">
              <a:extLst>
                <a:ext uri="{FF2B5EF4-FFF2-40B4-BE49-F238E27FC236}">
                  <a16:creationId xmlns:a16="http://schemas.microsoft.com/office/drawing/2014/main" id="{77D23764-C8C7-D59A-AA7F-8A8B2D77C158}"/>
                </a:ext>
              </a:extLst>
            </p:cNvPr>
            <p:cNvSpPr/>
            <p:nvPr/>
          </p:nvSpPr>
          <p:spPr bwMode="auto">
            <a:xfrm>
              <a:off x="5644078" y="2338250"/>
              <a:ext cx="909424" cy="1113068"/>
            </a:xfrm>
            <a:custGeom>
              <a:avLst/>
              <a:gdLst>
                <a:gd name="T0" fmla="*/ 157 w 314"/>
                <a:gd name="T1" fmla="*/ 384 h 384"/>
                <a:gd name="T2" fmla="*/ 314 w 314"/>
                <a:gd name="T3" fmla="*/ 324 h 384"/>
                <a:gd name="T4" fmla="*/ 299 w 314"/>
                <a:gd name="T5" fmla="*/ 260 h 384"/>
                <a:gd name="T6" fmla="*/ 262 w 314"/>
                <a:gd name="T7" fmla="*/ 227 h 384"/>
                <a:gd name="T8" fmla="*/ 216 w 314"/>
                <a:gd name="T9" fmla="*/ 214 h 384"/>
                <a:gd name="T10" fmla="*/ 199 w 314"/>
                <a:gd name="T11" fmla="*/ 195 h 384"/>
                <a:gd name="T12" fmla="*/ 197 w 314"/>
                <a:gd name="T13" fmla="*/ 184 h 384"/>
                <a:gd name="T14" fmla="*/ 233 w 314"/>
                <a:gd name="T15" fmla="*/ 92 h 384"/>
                <a:gd name="T16" fmla="*/ 157 w 314"/>
                <a:gd name="T17" fmla="*/ 0 h 384"/>
                <a:gd name="T18" fmla="*/ 82 w 314"/>
                <a:gd name="T19" fmla="*/ 92 h 384"/>
                <a:gd name="T20" fmla="*/ 117 w 314"/>
                <a:gd name="T21" fmla="*/ 184 h 384"/>
                <a:gd name="T22" fmla="*/ 116 w 314"/>
                <a:gd name="T23" fmla="*/ 195 h 384"/>
                <a:gd name="T24" fmla="*/ 99 w 314"/>
                <a:gd name="T25" fmla="*/ 214 h 384"/>
                <a:gd name="T26" fmla="*/ 53 w 314"/>
                <a:gd name="T27" fmla="*/ 227 h 384"/>
                <a:gd name="T28" fmla="*/ 16 w 314"/>
                <a:gd name="T29" fmla="*/ 260 h 384"/>
                <a:gd name="T30" fmla="*/ 0 w 314"/>
                <a:gd name="T31" fmla="*/ 324 h 384"/>
                <a:gd name="T32" fmla="*/ 157 w 314"/>
                <a:gd name="T33"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4" h="384">
                  <a:moveTo>
                    <a:pt x="157" y="384"/>
                  </a:moveTo>
                  <a:cubicBezTo>
                    <a:pt x="218" y="384"/>
                    <a:pt x="273" y="361"/>
                    <a:pt x="314" y="324"/>
                  </a:cubicBezTo>
                  <a:cubicBezTo>
                    <a:pt x="299" y="260"/>
                    <a:pt x="299" y="260"/>
                    <a:pt x="299" y="260"/>
                  </a:cubicBezTo>
                  <a:cubicBezTo>
                    <a:pt x="293" y="244"/>
                    <a:pt x="279" y="231"/>
                    <a:pt x="262" y="227"/>
                  </a:cubicBezTo>
                  <a:cubicBezTo>
                    <a:pt x="216" y="214"/>
                    <a:pt x="216" y="214"/>
                    <a:pt x="216" y="214"/>
                  </a:cubicBezTo>
                  <a:cubicBezTo>
                    <a:pt x="207" y="212"/>
                    <a:pt x="200" y="204"/>
                    <a:pt x="199" y="195"/>
                  </a:cubicBezTo>
                  <a:cubicBezTo>
                    <a:pt x="197" y="184"/>
                    <a:pt x="197" y="184"/>
                    <a:pt x="197" y="184"/>
                  </a:cubicBezTo>
                  <a:cubicBezTo>
                    <a:pt x="219" y="163"/>
                    <a:pt x="233" y="127"/>
                    <a:pt x="233" y="92"/>
                  </a:cubicBezTo>
                  <a:cubicBezTo>
                    <a:pt x="233" y="37"/>
                    <a:pt x="199" y="0"/>
                    <a:pt x="157" y="0"/>
                  </a:cubicBezTo>
                  <a:cubicBezTo>
                    <a:pt x="116" y="0"/>
                    <a:pt x="82" y="37"/>
                    <a:pt x="82" y="92"/>
                  </a:cubicBezTo>
                  <a:cubicBezTo>
                    <a:pt x="82" y="127"/>
                    <a:pt x="96" y="163"/>
                    <a:pt x="117" y="184"/>
                  </a:cubicBezTo>
                  <a:cubicBezTo>
                    <a:pt x="116" y="195"/>
                    <a:pt x="116" y="195"/>
                    <a:pt x="116" y="195"/>
                  </a:cubicBezTo>
                  <a:cubicBezTo>
                    <a:pt x="114" y="204"/>
                    <a:pt x="108" y="212"/>
                    <a:pt x="99" y="214"/>
                  </a:cubicBezTo>
                  <a:cubicBezTo>
                    <a:pt x="53" y="227"/>
                    <a:pt x="53" y="227"/>
                    <a:pt x="53" y="227"/>
                  </a:cubicBezTo>
                  <a:cubicBezTo>
                    <a:pt x="36" y="231"/>
                    <a:pt x="22" y="244"/>
                    <a:pt x="16" y="260"/>
                  </a:cubicBezTo>
                  <a:cubicBezTo>
                    <a:pt x="0" y="324"/>
                    <a:pt x="0" y="324"/>
                    <a:pt x="0" y="324"/>
                  </a:cubicBezTo>
                  <a:cubicBezTo>
                    <a:pt x="42" y="361"/>
                    <a:pt x="97" y="384"/>
                    <a:pt x="157" y="384"/>
                  </a:cubicBezTo>
                  <a:close/>
                </a:path>
              </a:pathLst>
            </a:custGeom>
            <a:solidFill>
              <a:srgbClr val="F08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8" name="íšľíḓê">
              <a:extLst>
                <a:ext uri="{FF2B5EF4-FFF2-40B4-BE49-F238E27FC236}">
                  <a16:creationId xmlns:a16="http://schemas.microsoft.com/office/drawing/2014/main" id="{CEC4FD32-A873-E593-6085-AEB16CEC5FAB}"/>
                </a:ext>
              </a:extLst>
            </p:cNvPr>
            <p:cNvSpPr/>
            <p:nvPr/>
          </p:nvSpPr>
          <p:spPr bwMode="auto">
            <a:xfrm>
              <a:off x="6679036" y="2668822"/>
              <a:ext cx="132509" cy="284544"/>
            </a:xfrm>
            <a:custGeom>
              <a:avLst/>
              <a:gdLst>
                <a:gd name="T0" fmla="*/ 31 w 46"/>
                <a:gd name="T1" fmla="*/ 98 h 98"/>
                <a:gd name="T2" fmla="*/ 20 w 46"/>
                <a:gd name="T3" fmla="*/ 65 h 98"/>
                <a:gd name="T4" fmla="*/ 22 w 46"/>
                <a:gd name="T5" fmla="*/ 34 h 98"/>
                <a:gd name="T6" fmla="*/ 4 w 46"/>
                <a:gd name="T7" fmla="*/ 8 h 98"/>
                <a:gd name="T8" fmla="*/ 36 w 46"/>
                <a:gd name="T9" fmla="*/ 28 h 98"/>
                <a:gd name="T10" fmla="*/ 46 w 46"/>
                <a:gd name="T11" fmla="*/ 59 h 98"/>
                <a:gd name="T12" fmla="*/ 31 w 46"/>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46" h="98">
                  <a:moveTo>
                    <a:pt x="31" y="98"/>
                  </a:moveTo>
                  <a:cubicBezTo>
                    <a:pt x="31" y="98"/>
                    <a:pt x="22" y="81"/>
                    <a:pt x="20" y="65"/>
                  </a:cubicBezTo>
                  <a:cubicBezTo>
                    <a:pt x="18" y="48"/>
                    <a:pt x="22" y="34"/>
                    <a:pt x="22" y="34"/>
                  </a:cubicBezTo>
                  <a:cubicBezTo>
                    <a:pt x="22" y="34"/>
                    <a:pt x="0" y="15"/>
                    <a:pt x="4" y="8"/>
                  </a:cubicBezTo>
                  <a:cubicBezTo>
                    <a:pt x="8" y="0"/>
                    <a:pt x="36" y="28"/>
                    <a:pt x="36" y="28"/>
                  </a:cubicBezTo>
                  <a:cubicBezTo>
                    <a:pt x="46" y="59"/>
                    <a:pt x="46" y="59"/>
                    <a:pt x="46" y="59"/>
                  </a:cubicBezTo>
                  <a:lnTo>
                    <a:pt x="31" y="98"/>
                  </a:lnTo>
                  <a:close/>
                </a:path>
              </a:pathLst>
            </a:custGeom>
            <a:solidFill>
              <a:srgbClr val="FFD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9" name="îṧļíḋe">
              <a:extLst>
                <a:ext uri="{FF2B5EF4-FFF2-40B4-BE49-F238E27FC236}">
                  <a16:creationId xmlns:a16="http://schemas.microsoft.com/office/drawing/2014/main" id="{87B81557-894E-DE82-F7B6-ED04E09D5911}"/>
                </a:ext>
              </a:extLst>
            </p:cNvPr>
            <p:cNvSpPr/>
            <p:nvPr/>
          </p:nvSpPr>
          <p:spPr bwMode="auto">
            <a:xfrm>
              <a:off x="6948237" y="5387330"/>
              <a:ext cx="470055" cy="313835"/>
            </a:xfrm>
            <a:custGeom>
              <a:avLst/>
              <a:gdLst>
                <a:gd name="T0" fmla="*/ 148 w 162"/>
                <a:gd name="T1" fmla="*/ 0 h 108"/>
                <a:gd name="T2" fmla="*/ 148 w 162"/>
                <a:gd name="T3" fmla="*/ 30 h 108"/>
                <a:gd name="T4" fmla="*/ 158 w 162"/>
                <a:gd name="T5" fmla="*/ 78 h 108"/>
                <a:gd name="T6" fmla="*/ 14 w 162"/>
                <a:gd name="T7" fmla="*/ 95 h 108"/>
                <a:gd name="T8" fmla="*/ 98 w 162"/>
                <a:gd name="T9" fmla="*/ 27 h 108"/>
                <a:gd name="T10" fmla="*/ 100 w 162"/>
                <a:gd name="T11" fmla="*/ 0 h 108"/>
                <a:gd name="T12" fmla="*/ 148 w 162"/>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2" h="108">
                  <a:moveTo>
                    <a:pt x="148" y="0"/>
                  </a:moveTo>
                  <a:cubicBezTo>
                    <a:pt x="148" y="30"/>
                    <a:pt x="148" y="30"/>
                    <a:pt x="148" y="30"/>
                  </a:cubicBezTo>
                  <a:cubicBezTo>
                    <a:pt x="148" y="30"/>
                    <a:pt x="162" y="69"/>
                    <a:pt x="158" y="78"/>
                  </a:cubicBezTo>
                  <a:cubicBezTo>
                    <a:pt x="155" y="88"/>
                    <a:pt x="23" y="108"/>
                    <a:pt x="14" y="95"/>
                  </a:cubicBezTo>
                  <a:cubicBezTo>
                    <a:pt x="0" y="76"/>
                    <a:pt x="89" y="49"/>
                    <a:pt x="98" y="27"/>
                  </a:cubicBezTo>
                  <a:cubicBezTo>
                    <a:pt x="100" y="0"/>
                    <a:pt x="100" y="0"/>
                    <a:pt x="100" y="0"/>
                  </a:cubicBezTo>
                  <a:cubicBezTo>
                    <a:pt x="148" y="0"/>
                    <a:pt x="148" y="0"/>
                    <a:pt x="148"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0" name="iSḷîḍe">
              <a:extLst>
                <a:ext uri="{FF2B5EF4-FFF2-40B4-BE49-F238E27FC236}">
                  <a16:creationId xmlns:a16="http://schemas.microsoft.com/office/drawing/2014/main" id="{4674CC6E-E531-39BA-1A51-13BECC143DD3}"/>
                </a:ext>
              </a:extLst>
            </p:cNvPr>
            <p:cNvSpPr/>
            <p:nvPr/>
          </p:nvSpPr>
          <p:spPr bwMode="auto">
            <a:xfrm>
              <a:off x="7483848" y="5387330"/>
              <a:ext cx="470055" cy="313835"/>
            </a:xfrm>
            <a:custGeom>
              <a:avLst/>
              <a:gdLst>
                <a:gd name="T0" fmla="*/ 148 w 162"/>
                <a:gd name="T1" fmla="*/ 0 h 108"/>
                <a:gd name="T2" fmla="*/ 148 w 162"/>
                <a:gd name="T3" fmla="*/ 30 h 108"/>
                <a:gd name="T4" fmla="*/ 158 w 162"/>
                <a:gd name="T5" fmla="*/ 78 h 108"/>
                <a:gd name="T6" fmla="*/ 14 w 162"/>
                <a:gd name="T7" fmla="*/ 95 h 108"/>
                <a:gd name="T8" fmla="*/ 97 w 162"/>
                <a:gd name="T9" fmla="*/ 27 h 108"/>
                <a:gd name="T10" fmla="*/ 99 w 162"/>
                <a:gd name="T11" fmla="*/ 0 h 108"/>
                <a:gd name="T12" fmla="*/ 148 w 162"/>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62" h="108">
                  <a:moveTo>
                    <a:pt x="148" y="0"/>
                  </a:moveTo>
                  <a:cubicBezTo>
                    <a:pt x="148" y="30"/>
                    <a:pt x="148" y="30"/>
                    <a:pt x="148" y="30"/>
                  </a:cubicBezTo>
                  <a:cubicBezTo>
                    <a:pt x="148" y="30"/>
                    <a:pt x="162" y="69"/>
                    <a:pt x="158" y="78"/>
                  </a:cubicBezTo>
                  <a:cubicBezTo>
                    <a:pt x="154" y="88"/>
                    <a:pt x="22" y="108"/>
                    <a:pt x="14" y="95"/>
                  </a:cubicBezTo>
                  <a:cubicBezTo>
                    <a:pt x="0" y="76"/>
                    <a:pt x="89" y="49"/>
                    <a:pt x="97" y="27"/>
                  </a:cubicBezTo>
                  <a:cubicBezTo>
                    <a:pt x="99" y="0"/>
                    <a:pt x="99" y="0"/>
                    <a:pt x="99" y="0"/>
                  </a:cubicBezTo>
                  <a:lnTo>
                    <a:pt x="14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1" name="ïṡḷïďe">
              <a:extLst>
                <a:ext uri="{FF2B5EF4-FFF2-40B4-BE49-F238E27FC236}">
                  <a16:creationId xmlns:a16="http://schemas.microsoft.com/office/drawing/2014/main" id="{890E1F01-ABC9-CCDD-9487-E484A373E44D}"/>
                </a:ext>
              </a:extLst>
            </p:cNvPr>
            <p:cNvSpPr/>
            <p:nvPr/>
          </p:nvSpPr>
          <p:spPr bwMode="auto">
            <a:xfrm>
              <a:off x="7223016" y="5387330"/>
              <a:ext cx="163195" cy="133903"/>
            </a:xfrm>
            <a:custGeom>
              <a:avLst/>
              <a:gdLst>
                <a:gd name="T0" fmla="*/ 5 w 56"/>
                <a:gd name="T1" fmla="*/ 0 h 46"/>
                <a:gd name="T2" fmla="*/ 3 w 56"/>
                <a:gd name="T3" fmla="*/ 27 h 46"/>
                <a:gd name="T4" fmla="*/ 0 w 56"/>
                <a:gd name="T5" fmla="*/ 32 h 46"/>
                <a:gd name="T6" fmla="*/ 56 w 56"/>
                <a:gd name="T7" fmla="*/ 38 h 46"/>
                <a:gd name="T8" fmla="*/ 53 w 56"/>
                <a:gd name="T9" fmla="*/ 30 h 46"/>
                <a:gd name="T10" fmla="*/ 53 w 56"/>
                <a:gd name="T11" fmla="*/ 0 h 46"/>
                <a:gd name="T12" fmla="*/ 5 w 5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6" h="46">
                  <a:moveTo>
                    <a:pt x="5" y="0"/>
                  </a:moveTo>
                  <a:cubicBezTo>
                    <a:pt x="3" y="27"/>
                    <a:pt x="3" y="27"/>
                    <a:pt x="3" y="27"/>
                  </a:cubicBezTo>
                  <a:cubicBezTo>
                    <a:pt x="2" y="28"/>
                    <a:pt x="1" y="30"/>
                    <a:pt x="0" y="32"/>
                  </a:cubicBezTo>
                  <a:cubicBezTo>
                    <a:pt x="14" y="38"/>
                    <a:pt x="37" y="46"/>
                    <a:pt x="56" y="38"/>
                  </a:cubicBezTo>
                  <a:cubicBezTo>
                    <a:pt x="54" y="34"/>
                    <a:pt x="53" y="30"/>
                    <a:pt x="53" y="30"/>
                  </a:cubicBezTo>
                  <a:cubicBezTo>
                    <a:pt x="53" y="0"/>
                    <a:pt x="53" y="0"/>
                    <a:pt x="53" y="0"/>
                  </a:cubicBezTo>
                  <a:cubicBezTo>
                    <a:pt x="5" y="0"/>
                    <a:pt x="5" y="0"/>
                    <a:pt x="5" y="0"/>
                  </a:cubicBezTo>
                </a:path>
              </a:pathLst>
            </a:custGeom>
            <a:solidFill>
              <a:srgbClr val="F08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2" name="ïs1ïḑè">
              <a:extLst>
                <a:ext uri="{FF2B5EF4-FFF2-40B4-BE49-F238E27FC236}">
                  <a16:creationId xmlns:a16="http://schemas.microsoft.com/office/drawing/2014/main" id="{E9D425D5-24E5-D3E2-856A-596921B9C02E}"/>
                </a:ext>
              </a:extLst>
            </p:cNvPr>
            <p:cNvSpPr/>
            <p:nvPr/>
          </p:nvSpPr>
          <p:spPr bwMode="auto">
            <a:xfrm>
              <a:off x="7741890" y="5387330"/>
              <a:ext cx="179932" cy="159010"/>
            </a:xfrm>
            <a:custGeom>
              <a:avLst/>
              <a:gdLst>
                <a:gd name="T0" fmla="*/ 10 w 62"/>
                <a:gd name="T1" fmla="*/ 0 h 55"/>
                <a:gd name="T2" fmla="*/ 8 w 62"/>
                <a:gd name="T3" fmla="*/ 27 h 55"/>
                <a:gd name="T4" fmla="*/ 0 w 62"/>
                <a:gd name="T5" fmla="*/ 37 h 55"/>
                <a:gd name="T6" fmla="*/ 62 w 62"/>
                <a:gd name="T7" fmla="*/ 41 h 55"/>
                <a:gd name="T8" fmla="*/ 59 w 62"/>
                <a:gd name="T9" fmla="*/ 30 h 55"/>
                <a:gd name="T10" fmla="*/ 59 w 62"/>
                <a:gd name="T11" fmla="*/ 0 h 55"/>
                <a:gd name="T12" fmla="*/ 10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10" y="0"/>
                  </a:moveTo>
                  <a:cubicBezTo>
                    <a:pt x="8" y="27"/>
                    <a:pt x="8" y="27"/>
                    <a:pt x="8" y="27"/>
                  </a:cubicBezTo>
                  <a:cubicBezTo>
                    <a:pt x="7" y="30"/>
                    <a:pt x="4" y="34"/>
                    <a:pt x="0" y="37"/>
                  </a:cubicBezTo>
                  <a:cubicBezTo>
                    <a:pt x="13" y="45"/>
                    <a:pt x="37" y="55"/>
                    <a:pt x="62" y="41"/>
                  </a:cubicBezTo>
                  <a:cubicBezTo>
                    <a:pt x="60" y="35"/>
                    <a:pt x="59" y="30"/>
                    <a:pt x="59" y="30"/>
                  </a:cubicBezTo>
                  <a:cubicBezTo>
                    <a:pt x="59" y="0"/>
                    <a:pt x="59" y="0"/>
                    <a:pt x="59" y="0"/>
                  </a:cubicBezTo>
                  <a:lnTo>
                    <a:pt x="10" y="0"/>
                  </a:lnTo>
                  <a:close/>
                </a:path>
              </a:pathLst>
            </a:custGeom>
            <a:solidFill>
              <a:srgbClr val="F08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3" name="î$ḷiḑê">
              <a:extLst>
                <a:ext uri="{FF2B5EF4-FFF2-40B4-BE49-F238E27FC236}">
                  <a16:creationId xmlns:a16="http://schemas.microsoft.com/office/drawing/2014/main" id="{33A1AAA2-9362-E595-D610-04D8EAB6D241}"/>
                </a:ext>
              </a:extLst>
            </p:cNvPr>
            <p:cNvSpPr/>
            <p:nvPr/>
          </p:nvSpPr>
          <p:spPr bwMode="auto">
            <a:xfrm>
              <a:off x="6751566" y="2663243"/>
              <a:ext cx="559324" cy="761573"/>
            </a:xfrm>
            <a:custGeom>
              <a:avLst/>
              <a:gdLst>
                <a:gd name="T0" fmla="*/ 5 w 193"/>
                <a:gd name="T1" fmla="*/ 0 h 263"/>
                <a:gd name="T2" fmla="*/ 22 w 193"/>
                <a:gd name="T3" fmla="*/ 62 h 263"/>
                <a:gd name="T4" fmla="*/ 106 w 193"/>
                <a:gd name="T5" fmla="*/ 185 h 263"/>
                <a:gd name="T6" fmla="*/ 131 w 193"/>
                <a:gd name="T7" fmla="*/ 126 h 263"/>
                <a:gd name="T8" fmla="*/ 193 w 193"/>
                <a:gd name="T9" fmla="*/ 132 h 263"/>
                <a:gd name="T10" fmla="*/ 116 w 193"/>
                <a:gd name="T11" fmla="*/ 262 h 263"/>
                <a:gd name="T12" fmla="*/ 0 w 193"/>
                <a:gd name="T13" fmla="*/ 105 h 263"/>
                <a:gd name="T14" fmla="*/ 5 w 193"/>
                <a:gd name="T15" fmla="*/ 0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263">
                  <a:moveTo>
                    <a:pt x="5" y="0"/>
                  </a:moveTo>
                  <a:cubicBezTo>
                    <a:pt x="21" y="18"/>
                    <a:pt x="18" y="54"/>
                    <a:pt x="22" y="62"/>
                  </a:cubicBezTo>
                  <a:cubicBezTo>
                    <a:pt x="67" y="144"/>
                    <a:pt x="106" y="185"/>
                    <a:pt x="106" y="185"/>
                  </a:cubicBezTo>
                  <a:cubicBezTo>
                    <a:pt x="128" y="147"/>
                    <a:pt x="131" y="126"/>
                    <a:pt x="131" y="126"/>
                  </a:cubicBezTo>
                  <a:cubicBezTo>
                    <a:pt x="193" y="132"/>
                    <a:pt x="193" y="132"/>
                    <a:pt x="193" y="132"/>
                  </a:cubicBezTo>
                  <a:cubicBezTo>
                    <a:pt x="193" y="132"/>
                    <a:pt x="160" y="263"/>
                    <a:pt x="116" y="262"/>
                  </a:cubicBezTo>
                  <a:cubicBezTo>
                    <a:pt x="73" y="261"/>
                    <a:pt x="23" y="182"/>
                    <a:pt x="0" y="105"/>
                  </a:cubicBezTo>
                  <a:cubicBezTo>
                    <a:pt x="5" y="0"/>
                    <a:pt x="5" y="0"/>
                    <a:pt x="5" y="0"/>
                  </a:cubicBezTo>
                </a:path>
              </a:pathLst>
            </a:custGeom>
            <a:solidFill>
              <a:srgbClr val="FFD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4" name="ïṣḻïde">
              <a:extLst>
                <a:ext uri="{FF2B5EF4-FFF2-40B4-BE49-F238E27FC236}">
                  <a16:creationId xmlns:a16="http://schemas.microsoft.com/office/drawing/2014/main" id="{DD38DB63-9129-F24D-A323-FEC03F2C8BB0}"/>
                </a:ext>
              </a:extLst>
            </p:cNvPr>
            <p:cNvSpPr/>
            <p:nvPr/>
          </p:nvSpPr>
          <p:spPr bwMode="auto">
            <a:xfrm>
              <a:off x="7112826" y="3027292"/>
              <a:ext cx="198065" cy="112981"/>
            </a:xfrm>
            <a:custGeom>
              <a:avLst/>
              <a:gdLst>
                <a:gd name="T0" fmla="*/ 0 w 68"/>
                <a:gd name="T1" fmla="*/ 18 h 39"/>
                <a:gd name="T2" fmla="*/ 58 w 68"/>
                <a:gd name="T3" fmla="*/ 39 h 39"/>
                <a:gd name="T4" fmla="*/ 68 w 68"/>
                <a:gd name="T5" fmla="*/ 6 h 39"/>
                <a:gd name="T6" fmla="*/ 6 w 68"/>
                <a:gd name="T7" fmla="*/ 0 h 39"/>
                <a:gd name="T8" fmla="*/ 0 w 68"/>
                <a:gd name="T9" fmla="*/ 18 h 39"/>
              </a:gdLst>
              <a:ahLst/>
              <a:cxnLst>
                <a:cxn ang="0">
                  <a:pos x="T0" y="T1"/>
                </a:cxn>
                <a:cxn ang="0">
                  <a:pos x="T2" y="T3"/>
                </a:cxn>
                <a:cxn ang="0">
                  <a:pos x="T4" y="T5"/>
                </a:cxn>
                <a:cxn ang="0">
                  <a:pos x="T6" y="T7"/>
                </a:cxn>
                <a:cxn ang="0">
                  <a:pos x="T8" y="T9"/>
                </a:cxn>
              </a:cxnLst>
              <a:rect l="0" t="0" r="r" b="b"/>
              <a:pathLst>
                <a:path w="68" h="39">
                  <a:moveTo>
                    <a:pt x="0" y="18"/>
                  </a:moveTo>
                  <a:cubicBezTo>
                    <a:pt x="9" y="25"/>
                    <a:pt x="29" y="36"/>
                    <a:pt x="58" y="39"/>
                  </a:cubicBezTo>
                  <a:cubicBezTo>
                    <a:pt x="64" y="20"/>
                    <a:pt x="68" y="6"/>
                    <a:pt x="68" y="6"/>
                  </a:cubicBezTo>
                  <a:cubicBezTo>
                    <a:pt x="6" y="0"/>
                    <a:pt x="6" y="0"/>
                    <a:pt x="6" y="0"/>
                  </a:cubicBezTo>
                  <a:cubicBezTo>
                    <a:pt x="6" y="0"/>
                    <a:pt x="5" y="6"/>
                    <a:pt x="0" y="18"/>
                  </a:cubicBezTo>
                </a:path>
              </a:pathLst>
            </a:custGeom>
            <a:solidFill>
              <a:srgbClr val="FFC4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5" name="íṧlîḑé">
              <a:extLst>
                <a:ext uri="{FF2B5EF4-FFF2-40B4-BE49-F238E27FC236}">
                  <a16:creationId xmlns:a16="http://schemas.microsoft.com/office/drawing/2014/main" id="{5E5B7FDD-02BE-0C66-84C9-117E85CF38F1}"/>
                </a:ext>
              </a:extLst>
            </p:cNvPr>
            <p:cNvSpPr/>
            <p:nvPr/>
          </p:nvSpPr>
          <p:spPr bwMode="auto">
            <a:xfrm>
              <a:off x="7069586" y="3685648"/>
              <a:ext cx="881527" cy="1777003"/>
            </a:xfrm>
            <a:custGeom>
              <a:avLst/>
              <a:gdLst>
                <a:gd name="T0" fmla="*/ 77 w 304"/>
                <a:gd name="T1" fmla="*/ 9 h 614"/>
                <a:gd name="T2" fmla="*/ 304 w 304"/>
                <a:gd name="T3" fmla="*/ 0 h 614"/>
                <a:gd name="T4" fmla="*/ 298 w 304"/>
                <a:gd name="T5" fmla="*/ 598 h 614"/>
                <a:gd name="T6" fmla="*/ 227 w 304"/>
                <a:gd name="T7" fmla="*/ 602 h 614"/>
                <a:gd name="T8" fmla="*/ 168 w 304"/>
                <a:gd name="T9" fmla="*/ 149 h 614"/>
                <a:gd name="T10" fmla="*/ 117 w 304"/>
                <a:gd name="T11" fmla="*/ 391 h 614"/>
                <a:gd name="T12" fmla="*/ 117 w 304"/>
                <a:gd name="T13" fmla="*/ 600 h 614"/>
                <a:gd name="T14" fmla="*/ 51 w 304"/>
                <a:gd name="T15" fmla="*/ 600 h 614"/>
                <a:gd name="T16" fmla="*/ 10 w 304"/>
                <a:gd name="T17" fmla="*/ 334 h 614"/>
                <a:gd name="T18" fmla="*/ 77 w 304"/>
                <a:gd name="T19" fmla="*/ 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614">
                  <a:moveTo>
                    <a:pt x="77" y="9"/>
                  </a:moveTo>
                  <a:cubicBezTo>
                    <a:pt x="304" y="0"/>
                    <a:pt x="304" y="0"/>
                    <a:pt x="304" y="0"/>
                  </a:cubicBezTo>
                  <a:cubicBezTo>
                    <a:pt x="298" y="598"/>
                    <a:pt x="298" y="598"/>
                    <a:pt x="298" y="598"/>
                  </a:cubicBezTo>
                  <a:cubicBezTo>
                    <a:pt x="298" y="598"/>
                    <a:pt x="268" y="614"/>
                    <a:pt x="227" y="602"/>
                  </a:cubicBezTo>
                  <a:cubicBezTo>
                    <a:pt x="227" y="602"/>
                    <a:pt x="175" y="234"/>
                    <a:pt x="168" y="149"/>
                  </a:cubicBezTo>
                  <a:cubicBezTo>
                    <a:pt x="168" y="149"/>
                    <a:pt x="118" y="289"/>
                    <a:pt x="117" y="391"/>
                  </a:cubicBezTo>
                  <a:cubicBezTo>
                    <a:pt x="116" y="494"/>
                    <a:pt x="117" y="600"/>
                    <a:pt x="117" y="600"/>
                  </a:cubicBezTo>
                  <a:cubicBezTo>
                    <a:pt x="117" y="600"/>
                    <a:pt x="77" y="609"/>
                    <a:pt x="51" y="600"/>
                  </a:cubicBezTo>
                  <a:cubicBezTo>
                    <a:pt x="51" y="600"/>
                    <a:pt x="20" y="406"/>
                    <a:pt x="10" y="334"/>
                  </a:cubicBezTo>
                  <a:cubicBezTo>
                    <a:pt x="0" y="263"/>
                    <a:pt x="77" y="9"/>
                    <a:pt x="77" y="9"/>
                  </a:cubicBezTo>
                </a:path>
              </a:pathLst>
            </a:custGeom>
            <a:solidFill>
              <a:srgbClr val="3C6E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6" name="íṧḷîḑé">
              <a:extLst>
                <a:ext uri="{FF2B5EF4-FFF2-40B4-BE49-F238E27FC236}">
                  <a16:creationId xmlns:a16="http://schemas.microsoft.com/office/drawing/2014/main" id="{F100C2B7-5CB5-4F19-A286-1F3FDAA7623F}"/>
                </a:ext>
              </a:extLst>
            </p:cNvPr>
            <p:cNvSpPr/>
            <p:nvPr/>
          </p:nvSpPr>
          <p:spPr bwMode="auto">
            <a:xfrm>
              <a:off x="7257887" y="3786075"/>
              <a:ext cx="12554" cy="47424"/>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67" name="iṣ1íḍé">
              <a:extLst>
                <a:ext uri="{FF2B5EF4-FFF2-40B4-BE49-F238E27FC236}">
                  <a16:creationId xmlns:a16="http://schemas.microsoft.com/office/drawing/2014/main" id="{775FCF60-02BB-5E58-6A97-48868B7C1097}"/>
                </a:ext>
              </a:extLst>
            </p:cNvPr>
            <p:cNvSpPr/>
            <p:nvPr/>
          </p:nvSpPr>
          <p:spPr bwMode="auto">
            <a:xfrm>
              <a:off x="7257887" y="3786075"/>
              <a:ext cx="322204" cy="182722"/>
            </a:xfrm>
            <a:custGeom>
              <a:avLst/>
              <a:gdLst>
                <a:gd name="T0" fmla="*/ 4 w 111"/>
                <a:gd name="T1" fmla="*/ 0 h 63"/>
                <a:gd name="T2" fmla="*/ 0 w 111"/>
                <a:gd name="T3" fmla="*/ 16 h 63"/>
                <a:gd name="T4" fmla="*/ 0 w 111"/>
                <a:gd name="T5" fmla="*/ 16 h 63"/>
                <a:gd name="T6" fmla="*/ 0 w 111"/>
                <a:gd name="T7" fmla="*/ 16 h 63"/>
                <a:gd name="T8" fmla="*/ 0 w 111"/>
                <a:gd name="T9" fmla="*/ 17 h 63"/>
                <a:gd name="T10" fmla="*/ 111 w 111"/>
                <a:gd name="T11" fmla="*/ 63 h 63"/>
                <a:gd name="T12" fmla="*/ 71 w 111"/>
                <a:gd name="T13" fmla="*/ 24 h 63"/>
                <a:gd name="T14" fmla="*/ 4 w 111"/>
                <a:gd name="T15" fmla="*/ 1 h 63"/>
                <a:gd name="T16" fmla="*/ 4 w 111"/>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3">
                  <a:moveTo>
                    <a:pt x="4" y="0"/>
                  </a:moveTo>
                  <a:cubicBezTo>
                    <a:pt x="3" y="5"/>
                    <a:pt x="1" y="10"/>
                    <a:pt x="0" y="16"/>
                  </a:cubicBezTo>
                  <a:cubicBezTo>
                    <a:pt x="0" y="16"/>
                    <a:pt x="0" y="16"/>
                    <a:pt x="0" y="16"/>
                  </a:cubicBezTo>
                  <a:cubicBezTo>
                    <a:pt x="0" y="16"/>
                    <a:pt x="0" y="16"/>
                    <a:pt x="0" y="16"/>
                  </a:cubicBezTo>
                  <a:cubicBezTo>
                    <a:pt x="0" y="16"/>
                    <a:pt x="0" y="16"/>
                    <a:pt x="0" y="17"/>
                  </a:cubicBezTo>
                  <a:cubicBezTo>
                    <a:pt x="17" y="27"/>
                    <a:pt x="56" y="49"/>
                    <a:pt x="111" y="63"/>
                  </a:cubicBezTo>
                  <a:cubicBezTo>
                    <a:pt x="96" y="52"/>
                    <a:pt x="82" y="39"/>
                    <a:pt x="71" y="24"/>
                  </a:cubicBezTo>
                  <a:cubicBezTo>
                    <a:pt x="50" y="22"/>
                    <a:pt x="28" y="15"/>
                    <a:pt x="4" y="1"/>
                  </a:cubicBezTo>
                  <a:cubicBezTo>
                    <a:pt x="4" y="1"/>
                    <a:pt x="4" y="1"/>
                    <a:pt x="4" y="0"/>
                  </a:cubicBezTo>
                </a:path>
              </a:pathLst>
            </a:custGeom>
            <a:solidFill>
              <a:srgbClr val="3562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8" name="îṣliḓe">
              <a:extLst>
                <a:ext uri="{FF2B5EF4-FFF2-40B4-BE49-F238E27FC236}">
                  <a16:creationId xmlns:a16="http://schemas.microsoft.com/office/drawing/2014/main" id="{F3B485F0-3329-826B-F202-13F9F622441B}"/>
                </a:ext>
              </a:extLst>
            </p:cNvPr>
            <p:cNvSpPr/>
            <p:nvPr/>
          </p:nvSpPr>
          <p:spPr bwMode="auto">
            <a:xfrm>
              <a:off x="7107246" y="2654874"/>
              <a:ext cx="168774" cy="447738"/>
            </a:xfrm>
            <a:custGeom>
              <a:avLst/>
              <a:gdLst>
                <a:gd name="T0" fmla="*/ 21 w 58"/>
                <a:gd name="T1" fmla="*/ 0 h 155"/>
                <a:gd name="T2" fmla="*/ 0 w 58"/>
                <a:gd name="T3" fmla="*/ 136 h 155"/>
                <a:gd name="T4" fmla="*/ 58 w 58"/>
                <a:gd name="T5" fmla="*/ 153 h 155"/>
                <a:gd name="T6" fmla="*/ 41 w 58"/>
                <a:gd name="T7" fmla="*/ 39 h 155"/>
                <a:gd name="T8" fmla="*/ 21 w 58"/>
                <a:gd name="T9" fmla="*/ 0 h 155"/>
              </a:gdLst>
              <a:ahLst/>
              <a:cxnLst>
                <a:cxn ang="0">
                  <a:pos x="T0" y="T1"/>
                </a:cxn>
                <a:cxn ang="0">
                  <a:pos x="T2" y="T3"/>
                </a:cxn>
                <a:cxn ang="0">
                  <a:pos x="T4" y="T5"/>
                </a:cxn>
                <a:cxn ang="0">
                  <a:pos x="T6" y="T7"/>
                </a:cxn>
                <a:cxn ang="0">
                  <a:pos x="T8" y="T9"/>
                </a:cxn>
              </a:cxnLst>
              <a:rect l="0" t="0" r="r" b="b"/>
              <a:pathLst>
                <a:path w="58" h="155">
                  <a:moveTo>
                    <a:pt x="21" y="0"/>
                  </a:moveTo>
                  <a:cubicBezTo>
                    <a:pt x="5" y="20"/>
                    <a:pt x="6" y="112"/>
                    <a:pt x="0" y="136"/>
                  </a:cubicBezTo>
                  <a:cubicBezTo>
                    <a:pt x="0" y="136"/>
                    <a:pt x="16" y="155"/>
                    <a:pt x="58" y="153"/>
                  </a:cubicBezTo>
                  <a:cubicBezTo>
                    <a:pt x="58" y="153"/>
                    <a:pt x="49" y="67"/>
                    <a:pt x="41" y="39"/>
                  </a:cubicBezTo>
                  <a:cubicBezTo>
                    <a:pt x="34" y="10"/>
                    <a:pt x="21" y="0"/>
                    <a:pt x="21" y="0"/>
                  </a:cubicBezTo>
                </a:path>
              </a:pathLst>
            </a:custGeom>
            <a:solidFill>
              <a:srgbClr val="C93D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9" name="íSľïḑê">
              <a:extLst>
                <a:ext uri="{FF2B5EF4-FFF2-40B4-BE49-F238E27FC236}">
                  <a16:creationId xmlns:a16="http://schemas.microsoft.com/office/drawing/2014/main" id="{A1383808-1816-E2DC-2559-EDB25346E02E}"/>
                </a:ext>
              </a:extLst>
            </p:cNvPr>
            <p:cNvSpPr/>
            <p:nvPr/>
          </p:nvSpPr>
          <p:spPr bwMode="auto">
            <a:xfrm>
              <a:off x="7197909" y="3120744"/>
              <a:ext cx="48819" cy="196670"/>
            </a:xfrm>
            <a:custGeom>
              <a:avLst/>
              <a:gdLst>
                <a:gd name="T0" fmla="*/ 0 w 17"/>
                <a:gd name="T1" fmla="*/ 0 h 68"/>
                <a:gd name="T2" fmla="*/ 3 w 17"/>
                <a:gd name="T3" fmla="*/ 68 h 68"/>
                <a:gd name="T4" fmla="*/ 17 w 17"/>
                <a:gd name="T5" fmla="*/ 39 h 68"/>
                <a:gd name="T6" fmla="*/ 14 w 17"/>
                <a:gd name="T7" fmla="*/ 4 h 68"/>
                <a:gd name="T8" fmla="*/ 0 w 17"/>
                <a:gd name="T9" fmla="*/ 0 h 68"/>
              </a:gdLst>
              <a:ahLst/>
              <a:cxnLst>
                <a:cxn ang="0">
                  <a:pos x="T0" y="T1"/>
                </a:cxn>
                <a:cxn ang="0">
                  <a:pos x="T2" y="T3"/>
                </a:cxn>
                <a:cxn ang="0">
                  <a:pos x="T4" y="T5"/>
                </a:cxn>
                <a:cxn ang="0">
                  <a:pos x="T6" y="T7"/>
                </a:cxn>
                <a:cxn ang="0">
                  <a:pos x="T8" y="T9"/>
                </a:cxn>
              </a:cxnLst>
              <a:rect l="0" t="0" r="r" b="b"/>
              <a:pathLst>
                <a:path w="17" h="68">
                  <a:moveTo>
                    <a:pt x="0" y="0"/>
                  </a:moveTo>
                  <a:cubicBezTo>
                    <a:pt x="3" y="68"/>
                    <a:pt x="3" y="68"/>
                    <a:pt x="3" y="68"/>
                  </a:cubicBezTo>
                  <a:cubicBezTo>
                    <a:pt x="8" y="59"/>
                    <a:pt x="13" y="49"/>
                    <a:pt x="17" y="39"/>
                  </a:cubicBezTo>
                  <a:cubicBezTo>
                    <a:pt x="16" y="28"/>
                    <a:pt x="15" y="16"/>
                    <a:pt x="14" y="4"/>
                  </a:cubicBezTo>
                  <a:cubicBezTo>
                    <a:pt x="9" y="3"/>
                    <a:pt x="4" y="2"/>
                    <a:pt x="0" y="0"/>
                  </a:cubicBezTo>
                </a:path>
              </a:pathLst>
            </a:custGeom>
            <a:solidFill>
              <a:srgbClr val="E3C0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0" name="íSlîḑe">
              <a:extLst>
                <a:ext uri="{FF2B5EF4-FFF2-40B4-BE49-F238E27FC236}">
                  <a16:creationId xmlns:a16="http://schemas.microsoft.com/office/drawing/2014/main" id="{2A9F868A-DBBA-4480-B713-AB135BEB884F}"/>
                </a:ext>
              </a:extLst>
            </p:cNvPr>
            <p:cNvSpPr/>
            <p:nvPr/>
          </p:nvSpPr>
          <p:spPr bwMode="auto">
            <a:xfrm>
              <a:off x="7195120" y="3091454"/>
              <a:ext cx="43240" cy="40450"/>
            </a:xfrm>
            <a:custGeom>
              <a:avLst/>
              <a:gdLst>
                <a:gd name="T0" fmla="*/ 0 w 15"/>
                <a:gd name="T1" fmla="*/ 0 h 14"/>
                <a:gd name="T2" fmla="*/ 1 w 15"/>
                <a:gd name="T3" fmla="*/ 10 h 14"/>
                <a:gd name="T4" fmla="*/ 15 w 15"/>
                <a:gd name="T5" fmla="*/ 14 h 14"/>
                <a:gd name="T6" fmla="*/ 15 w 15"/>
                <a:gd name="T7" fmla="*/ 7 h 14"/>
                <a:gd name="T8" fmla="*/ 15 w 15"/>
                <a:gd name="T9" fmla="*/ 7 h 14"/>
                <a:gd name="T10" fmla="*/ 14 w 15"/>
                <a:gd name="T11" fmla="*/ 2 h 14"/>
                <a:gd name="T12" fmla="*/ 14 w 15"/>
                <a:gd name="T13" fmla="*/ 2 h 14"/>
                <a:gd name="T14" fmla="*/ 14 w 15"/>
                <a:gd name="T15" fmla="*/ 2 h 14"/>
                <a:gd name="T16" fmla="*/ 0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0" y="0"/>
                  </a:moveTo>
                  <a:cubicBezTo>
                    <a:pt x="1" y="10"/>
                    <a:pt x="1" y="10"/>
                    <a:pt x="1" y="10"/>
                  </a:cubicBezTo>
                  <a:cubicBezTo>
                    <a:pt x="5" y="12"/>
                    <a:pt x="10" y="13"/>
                    <a:pt x="15" y="14"/>
                  </a:cubicBezTo>
                  <a:cubicBezTo>
                    <a:pt x="15" y="12"/>
                    <a:pt x="15" y="9"/>
                    <a:pt x="15" y="7"/>
                  </a:cubicBezTo>
                  <a:cubicBezTo>
                    <a:pt x="15" y="7"/>
                    <a:pt x="15" y="7"/>
                    <a:pt x="15" y="7"/>
                  </a:cubicBezTo>
                  <a:cubicBezTo>
                    <a:pt x="14" y="5"/>
                    <a:pt x="14" y="4"/>
                    <a:pt x="14" y="2"/>
                  </a:cubicBezTo>
                  <a:cubicBezTo>
                    <a:pt x="14" y="2"/>
                    <a:pt x="14" y="2"/>
                    <a:pt x="14" y="2"/>
                  </a:cubicBezTo>
                  <a:cubicBezTo>
                    <a:pt x="14" y="2"/>
                    <a:pt x="14" y="2"/>
                    <a:pt x="14" y="2"/>
                  </a:cubicBezTo>
                  <a:cubicBezTo>
                    <a:pt x="9" y="1"/>
                    <a:pt x="4" y="1"/>
                    <a:pt x="0" y="0"/>
                  </a:cubicBezTo>
                </a:path>
              </a:pathLst>
            </a:custGeom>
            <a:solidFill>
              <a:srgbClr val="E3AE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1" name="ïśļîḍê">
              <a:extLst>
                <a:ext uri="{FF2B5EF4-FFF2-40B4-BE49-F238E27FC236}">
                  <a16:creationId xmlns:a16="http://schemas.microsoft.com/office/drawing/2014/main" id="{AD800A6A-3542-161F-CE9C-4914EBA98C15}"/>
                </a:ext>
              </a:extLst>
            </p:cNvPr>
            <p:cNvSpPr/>
            <p:nvPr/>
          </p:nvSpPr>
          <p:spPr bwMode="auto">
            <a:xfrm>
              <a:off x="7168618" y="2654874"/>
              <a:ext cx="66951" cy="442159"/>
            </a:xfrm>
            <a:custGeom>
              <a:avLst/>
              <a:gdLst>
                <a:gd name="T0" fmla="*/ 0 w 23"/>
                <a:gd name="T1" fmla="*/ 0 h 153"/>
                <a:gd name="T2" fmla="*/ 9 w 23"/>
                <a:gd name="T3" fmla="*/ 151 h 153"/>
                <a:gd name="T4" fmla="*/ 23 w 23"/>
                <a:gd name="T5" fmla="*/ 153 h 153"/>
                <a:gd name="T6" fmla="*/ 18 w 23"/>
                <a:gd name="T7" fmla="*/ 106 h 153"/>
                <a:gd name="T8" fmla="*/ 18 w 23"/>
                <a:gd name="T9" fmla="*/ 106 h 153"/>
                <a:gd name="T10" fmla="*/ 18 w 23"/>
                <a:gd name="T11" fmla="*/ 102 h 153"/>
                <a:gd name="T12" fmla="*/ 0 w 23"/>
                <a:gd name="T13" fmla="*/ 0 h 153"/>
                <a:gd name="T14" fmla="*/ 0 w 23"/>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53">
                  <a:moveTo>
                    <a:pt x="0" y="0"/>
                  </a:moveTo>
                  <a:cubicBezTo>
                    <a:pt x="9" y="151"/>
                    <a:pt x="9" y="151"/>
                    <a:pt x="9" y="151"/>
                  </a:cubicBezTo>
                  <a:cubicBezTo>
                    <a:pt x="13" y="152"/>
                    <a:pt x="18" y="152"/>
                    <a:pt x="23" y="153"/>
                  </a:cubicBezTo>
                  <a:cubicBezTo>
                    <a:pt x="22" y="137"/>
                    <a:pt x="20" y="121"/>
                    <a:pt x="18" y="106"/>
                  </a:cubicBezTo>
                  <a:cubicBezTo>
                    <a:pt x="18" y="106"/>
                    <a:pt x="18" y="106"/>
                    <a:pt x="18" y="106"/>
                  </a:cubicBezTo>
                  <a:cubicBezTo>
                    <a:pt x="18" y="105"/>
                    <a:pt x="18" y="104"/>
                    <a:pt x="18" y="102"/>
                  </a:cubicBezTo>
                  <a:cubicBezTo>
                    <a:pt x="13" y="65"/>
                    <a:pt x="8" y="30"/>
                    <a:pt x="0" y="0"/>
                  </a:cubicBezTo>
                  <a:cubicBezTo>
                    <a:pt x="0" y="0"/>
                    <a:pt x="0" y="0"/>
                    <a:pt x="0" y="0"/>
                  </a:cubicBezTo>
                </a:path>
              </a:pathLst>
            </a:custGeom>
            <a:solidFill>
              <a:srgbClr val="B336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2" name="îşļiďe">
              <a:extLst>
                <a:ext uri="{FF2B5EF4-FFF2-40B4-BE49-F238E27FC236}">
                  <a16:creationId xmlns:a16="http://schemas.microsoft.com/office/drawing/2014/main" id="{A7F811EA-F959-659D-EE68-9450DDE83128}"/>
                </a:ext>
              </a:extLst>
            </p:cNvPr>
            <p:cNvSpPr/>
            <p:nvPr/>
          </p:nvSpPr>
          <p:spPr bwMode="auto">
            <a:xfrm>
              <a:off x="7168618" y="2402412"/>
              <a:ext cx="793654" cy="1566385"/>
            </a:xfrm>
            <a:custGeom>
              <a:avLst/>
              <a:gdLst>
                <a:gd name="T0" fmla="*/ 139 w 274"/>
                <a:gd name="T1" fmla="*/ 0 h 541"/>
                <a:gd name="T2" fmla="*/ 223 w 274"/>
                <a:gd name="T3" fmla="*/ 47 h 541"/>
                <a:gd name="T4" fmla="*/ 274 w 274"/>
                <a:gd name="T5" fmla="*/ 449 h 541"/>
                <a:gd name="T6" fmla="*/ 35 w 274"/>
                <a:gd name="T7" fmla="*/ 479 h 541"/>
                <a:gd name="T8" fmla="*/ 0 w 274"/>
                <a:gd name="T9" fmla="*/ 87 h 541"/>
                <a:gd name="T10" fmla="*/ 82 w 274"/>
                <a:gd name="T11" fmla="*/ 20 h 541"/>
                <a:gd name="T12" fmla="*/ 139 w 274"/>
                <a:gd name="T13" fmla="*/ 0 h 541"/>
              </a:gdLst>
              <a:ahLst/>
              <a:cxnLst>
                <a:cxn ang="0">
                  <a:pos x="T0" y="T1"/>
                </a:cxn>
                <a:cxn ang="0">
                  <a:pos x="T2" y="T3"/>
                </a:cxn>
                <a:cxn ang="0">
                  <a:pos x="T4" y="T5"/>
                </a:cxn>
                <a:cxn ang="0">
                  <a:pos x="T6" y="T7"/>
                </a:cxn>
                <a:cxn ang="0">
                  <a:pos x="T8" y="T9"/>
                </a:cxn>
                <a:cxn ang="0">
                  <a:pos x="T10" y="T11"/>
                </a:cxn>
                <a:cxn ang="0">
                  <a:pos x="T12" y="T13"/>
                </a:cxn>
              </a:cxnLst>
              <a:rect l="0" t="0" r="r" b="b"/>
              <a:pathLst>
                <a:path w="274" h="541">
                  <a:moveTo>
                    <a:pt x="139" y="0"/>
                  </a:moveTo>
                  <a:cubicBezTo>
                    <a:pt x="139" y="0"/>
                    <a:pt x="190" y="20"/>
                    <a:pt x="223" y="47"/>
                  </a:cubicBezTo>
                  <a:cubicBezTo>
                    <a:pt x="256" y="73"/>
                    <a:pt x="274" y="449"/>
                    <a:pt x="274" y="449"/>
                  </a:cubicBezTo>
                  <a:cubicBezTo>
                    <a:pt x="219" y="461"/>
                    <a:pt x="142" y="541"/>
                    <a:pt x="35" y="479"/>
                  </a:cubicBezTo>
                  <a:cubicBezTo>
                    <a:pt x="35" y="479"/>
                    <a:pt x="33" y="224"/>
                    <a:pt x="0" y="87"/>
                  </a:cubicBezTo>
                  <a:cubicBezTo>
                    <a:pt x="0" y="87"/>
                    <a:pt x="29" y="45"/>
                    <a:pt x="82" y="20"/>
                  </a:cubicBezTo>
                  <a:cubicBezTo>
                    <a:pt x="122" y="1"/>
                    <a:pt x="139" y="0"/>
                    <a:pt x="139" y="0"/>
                  </a:cubicBezTo>
                </a:path>
              </a:pathLst>
            </a:custGeom>
            <a:solidFill>
              <a:srgbClr val="FF4E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3" name="ïŝ1idè">
              <a:extLst>
                <a:ext uri="{FF2B5EF4-FFF2-40B4-BE49-F238E27FC236}">
                  <a16:creationId xmlns:a16="http://schemas.microsoft.com/office/drawing/2014/main" id="{3AC63EC8-44A5-9C2B-9A5F-75755631082C}"/>
                </a:ext>
              </a:extLst>
            </p:cNvPr>
            <p:cNvSpPr/>
            <p:nvPr/>
          </p:nvSpPr>
          <p:spPr bwMode="auto">
            <a:xfrm>
              <a:off x="7235570" y="3071926"/>
              <a:ext cx="683463" cy="62767"/>
            </a:xfrm>
            <a:custGeom>
              <a:avLst/>
              <a:gdLst>
                <a:gd name="T0" fmla="*/ 236 w 236"/>
                <a:gd name="T1" fmla="*/ 4 h 22"/>
                <a:gd name="T2" fmla="*/ 236 w 236"/>
                <a:gd name="T3" fmla="*/ 0 h 22"/>
                <a:gd name="T4" fmla="*/ 0 w 236"/>
                <a:gd name="T5" fmla="*/ 9 h 22"/>
                <a:gd name="T6" fmla="*/ 1 w 236"/>
                <a:gd name="T7" fmla="*/ 14 h 22"/>
                <a:gd name="T8" fmla="*/ 236 w 236"/>
                <a:gd name="T9" fmla="*/ 4 h 22"/>
              </a:gdLst>
              <a:ahLst/>
              <a:cxnLst>
                <a:cxn ang="0">
                  <a:pos x="T0" y="T1"/>
                </a:cxn>
                <a:cxn ang="0">
                  <a:pos x="T2" y="T3"/>
                </a:cxn>
                <a:cxn ang="0">
                  <a:pos x="T4" y="T5"/>
                </a:cxn>
                <a:cxn ang="0">
                  <a:pos x="T6" y="T7"/>
                </a:cxn>
                <a:cxn ang="0">
                  <a:pos x="T8" y="T9"/>
                </a:cxn>
              </a:cxnLst>
              <a:rect l="0" t="0" r="r" b="b"/>
              <a:pathLst>
                <a:path w="236" h="22">
                  <a:moveTo>
                    <a:pt x="236" y="4"/>
                  </a:moveTo>
                  <a:cubicBezTo>
                    <a:pt x="236" y="3"/>
                    <a:pt x="236" y="2"/>
                    <a:pt x="236" y="0"/>
                  </a:cubicBezTo>
                  <a:cubicBezTo>
                    <a:pt x="181" y="8"/>
                    <a:pt x="86" y="18"/>
                    <a:pt x="0" y="9"/>
                  </a:cubicBezTo>
                  <a:cubicBezTo>
                    <a:pt x="0" y="11"/>
                    <a:pt x="0" y="12"/>
                    <a:pt x="1" y="14"/>
                  </a:cubicBezTo>
                  <a:cubicBezTo>
                    <a:pt x="86" y="22"/>
                    <a:pt x="181" y="12"/>
                    <a:pt x="236" y="4"/>
                  </a:cubicBezTo>
                </a:path>
              </a:pathLst>
            </a:custGeom>
            <a:solidFill>
              <a:srgbClr val="C22C0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4" name="ïs1iḋé">
              <a:extLst>
                <a:ext uri="{FF2B5EF4-FFF2-40B4-BE49-F238E27FC236}">
                  <a16:creationId xmlns:a16="http://schemas.microsoft.com/office/drawing/2014/main" id="{D95C8564-85AA-E9A6-AA76-B462C32E94EC}"/>
                </a:ext>
              </a:extLst>
            </p:cNvPr>
            <p:cNvSpPr/>
            <p:nvPr/>
          </p:nvSpPr>
          <p:spPr bwMode="auto">
            <a:xfrm>
              <a:off x="7220226" y="2905942"/>
              <a:ext cx="682068" cy="55793"/>
            </a:xfrm>
            <a:custGeom>
              <a:avLst/>
              <a:gdLst>
                <a:gd name="T0" fmla="*/ 0 w 235"/>
                <a:gd name="T1" fmla="*/ 15 h 19"/>
                <a:gd name="T2" fmla="*/ 0 w 235"/>
                <a:gd name="T3" fmla="*/ 19 h 19"/>
                <a:gd name="T4" fmla="*/ 235 w 235"/>
                <a:gd name="T5" fmla="*/ 4 h 19"/>
                <a:gd name="T6" fmla="*/ 234 w 235"/>
                <a:gd name="T7" fmla="*/ 0 h 19"/>
                <a:gd name="T8" fmla="*/ 0 w 235"/>
                <a:gd name="T9" fmla="*/ 15 h 19"/>
              </a:gdLst>
              <a:ahLst/>
              <a:cxnLst>
                <a:cxn ang="0">
                  <a:pos x="T0" y="T1"/>
                </a:cxn>
                <a:cxn ang="0">
                  <a:pos x="T2" y="T3"/>
                </a:cxn>
                <a:cxn ang="0">
                  <a:pos x="T4" y="T5"/>
                </a:cxn>
                <a:cxn ang="0">
                  <a:pos x="T6" y="T7"/>
                </a:cxn>
                <a:cxn ang="0">
                  <a:pos x="T8" y="T9"/>
                </a:cxn>
              </a:cxnLst>
              <a:rect l="0" t="0" r="r" b="b"/>
              <a:pathLst>
                <a:path w="235" h="19">
                  <a:moveTo>
                    <a:pt x="0" y="15"/>
                  </a:moveTo>
                  <a:cubicBezTo>
                    <a:pt x="0" y="16"/>
                    <a:pt x="0" y="18"/>
                    <a:pt x="0" y="19"/>
                  </a:cubicBezTo>
                  <a:cubicBezTo>
                    <a:pt x="43" y="19"/>
                    <a:pt x="133" y="18"/>
                    <a:pt x="235" y="4"/>
                  </a:cubicBezTo>
                  <a:cubicBezTo>
                    <a:pt x="235" y="3"/>
                    <a:pt x="235" y="1"/>
                    <a:pt x="234" y="0"/>
                  </a:cubicBezTo>
                  <a:cubicBezTo>
                    <a:pt x="133" y="14"/>
                    <a:pt x="42" y="15"/>
                    <a:pt x="0" y="15"/>
                  </a:cubicBezTo>
                </a:path>
              </a:pathLst>
            </a:custGeom>
            <a:solidFill>
              <a:srgbClr val="C22C0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5" name="iṣlïḋé">
              <a:extLst>
                <a:ext uri="{FF2B5EF4-FFF2-40B4-BE49-F238E27FC236}">
                  <a16:creationId xmlns:a16="http://schemas.microsoft.com/office/drawing/2014/main" id="{0AEF7DE2-6508-D26D-AB8E-7BA9CCCE0601}"/>
                </a:ext>
              </a:extLst>
            </p:cNvPr>
            <p:cNvSpPr/>
            <p:nvPr/>
          </p:nvSpPr>
          <p:spPr bwMode="auto">
            <a:xfrm>
              <a:off x="7249518" y="3230936"/>
              <a:ext cx="683463" cy="78110"/>
            </a:xfrm>
            <a:custGeom>
              <a:avLst/>
              <a:gdLst>
                <a:gd name="T0" fmla="*/ 236 w 236"/>
                <a:gd name="T1" fmla="*/ 4 h 27"/>
                <a:gd name="T2" fmla="*/ 235 w 236"/>
                <a:gd name="T3" fmla="*/ 0 h 27"/>
                <a:gd name="T4" fmla="*/ 0 w 236"/>
                <a:gd name="T5" fmla="*/ 8 h 27"/>
                <a:gd name="T6" fmla="*/ 0 w 236"/>
                <a:gd name="T7" fmla="*/ 12 h 27"/>
                <a:gd name="T8" fmla="*/ 236 w 236"/>
                <a:gd name="T9" fmla="*/ 4 h 27"/>
              </a:gdLst>
              <a:ahLst/>
              <a:cxnLst>
                <a:cxn ang="0">
                  <a:pos x="T0" y="T1"/>
                </a:cxn>
                <a:cxn ang="0">
                  <a:pos x="T2" y="T3"/>
                </a:cxn>
                <a:cxn ang="0">
                  <a:pos x="T4" y="T5"/>
                </a:cxn>
                <a:cxn ang="0">
                  <a:pos x="T6" y="T7"/>
                </a:cxn>
                <a:cxn ang="0">
                  <a:pos x="T8" y="T9"/>
                </a:cxn>
              </a:cxnLst>
              <a:rect l="0" t="0" r="r" b="b"/>
              <a:pathLst>
                <a:path w="236" h="27">
                  <a:moveTo>
                    <a:pt x="236" y="4"/>
                  </a:moveTo>
                  <a:cubicBezTo>
                    <a:pt x="236" y="2"/>
                    <a:pt x="236" y="1"/>
                    <a:pt x="235" y="0"/>
                  </a:cubicBezTo>
                  <a:cubicBezTo>
                    <a:pt x="143" y="23"/>
                    <a:pt x="45" y="14"/>
                    <a:pt x="0" y="8"/>
                  </a:cubicBezTo>
                  <a:cubicBezTo>
                    <a:pt x="0" y="10"/>
                    <a:pt x="0" y="11"/>
                    <a:pt x="0" y="12"/>
                  </a:cubicBezTo>
                  <a:cubicBezTo>
                    <a:pt x="46" y="19"/>
                    <a:pt x="143" y="27"/>
                    <a:pt x="236" y="4"/>
                  </a:cubicBezTo>
                </a:path>
              </a:pathLst>
            </a:custGeom>
            <a:solidFill>
              <a:srgbClr val="C22C0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6" name="íṣ1ïḍe">
              <a:extLst>
                <a:ext uri="{FF2B5EF4-FFF2-40B4-BE49-F238E27FC236}">
                  <a16:creationId xmlns:a16="http://schemas.microsoft.com/office/drawing/2014/main" id="{E207FA17-F143-B0D2-8C22-62873ED385B2}"/>
                </a:ext>
              </a:extLst>
            </p:cNvPr>
            <p:cNvSpPr/>
            <p:nvPr/>
          </p:nvSpPr>
          <p:spPr bwMode="auto">
            <a:xfrm>
              <a:off x="7257887" y="3389945"/>
              <a:ext cx="687648" cy="69741"/>
            </a:xfrm>
            <a:custGeom>
              <a:avLst/>
              <a:gdLst>
                <a:gd name="T0" fmla="*/ 237 w 237"/>
                <a:gd name="T1" fmla="*/ 4 h 24"/>
                <a:gd name="T2" fmla="*/ 237 w 237"/>
                <a:gd name="T3" fmla="*/ 0 h 24"/>
                <a:gd name="T4" fmla="*/ 0 w 237"/>
                <a:gd name="T5" fmla="*/ 13 h 24"/>
                <a:gd name="T6" fmla="*/ 0 w 237"/>
                <a:gd name="T7" fmla="*/ 17 h 24"/>
                <a:gd name="T8" fmla="*/ 84 w 237"/>
                <a:gd name="T9" fmla="*/ 21 h 24"/>
                <a:gd name="T10" fmla="*/ 237 w 237"/>
                <a:gd name="T11" fmla="*/ 4 h 24"/>
              </a:gdLst>
              <a:ahLst/>
              <a:cxnLst>
                <a:cxn ang="0">
                  <a:pos x="T0" y="T1"/>
                </a:cxn>
                <a:cxn ang="0">
                  <a:pos x="T2" y="T3"/>
                </a:cxn>
                <a:cxn ang="0">
                  <a:pos x="T4" y="T5"/>
                </a:cxn>
                <a:cxn ang="0">
                  <a:pos x="T6" y="T7"/>
                </a:cxn>
                <a:cxn ang="0">
                  <a:pos x="T8" y="T9"/>
                </a:cxn>
                <a:cxn ang="0">
                  <a:pos x="T10" y="T11"/>
                </a:cxn>
              </a:cxnLst>
              <a:rect l="0" t="0" r="r" b="b"/>
              <a:pathLst>
                <a:path w="237" h="24">
                  <a:moveTo>
                    <a:pt x="237" y="4"/>
                  </a:moveTo>
                  <a:cubicBezTo>
                    <a:pt x="237" y="3"/>
                    <a:pt x="237" y="1"/>
                    <a:pt x="237" y="0"/>
                  </a:cubicBezTo>
                  <a:cubicBezTo>
                    <a:pt x="191" y="11"/>
                    <a:pt x="110" y="24"/>
                    <a:pt x="0" y="13"/>
                  </a:cubicBezTo>
                  <a:cubicBezTo>
                    <a:pt x="0" y="14"/>
                    <a:pt x="0" y="15"/>
                    <a:pt x="0" y="17"/>
                  </a:cubicBezTo>
                  <a:cubicBezTo>
                    <a:pt x="30" y="20"/>
                    <a:pt x="58" y="21"/>
                    <a:pt x="84" y="21"/>
                  </a:cubicBezTo>
                  <a:cubicBezTo>
                    <a:pt x="152" y="21"/>
                    <a:pt x="204" y="12"/>
                    <a:pt x="237" y="4"/>
                  </a:cubicBezTo>
                </a:path>
              </a:pathLst>
            </a:custGeom>
            <a:solidFill>
              <a:srgbClr val="C22C0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7" name="islíḑê">
              <a:extLst>
                <a:ext uri="{FF2B5EF4-FFF2-40B4-BE49-F238E27FC236}">
                  <a16:creationId xmlns:a16="http://schemas.microsoft.com/office/drawing/2014/main" id="{AE51F9C3-54D9-4EE2-A172-33827879E5A5}"/>
                </a:ext>
              </a:extLst>
            </p:cNvPr>
            <p:cNvSpPr/>
            <p:nvPr/>
          </p:nvSpPr>
          <p:spPr bwMode="auto">
            <a:xfrm>
              <a:off x="7298336" y="2798541"/>
              <a:ext cx="1327870" cy="1329266"/>
            </a:xfrm>
            <a:custGeom>
              <a:avLst/>
              <a:gdLst>
                <a:gd name="T0" fmla="*/ 448 w 458"/>
                <a:gd name="T1" fmla="*/ 248 h 459"/>
                <a:gd name="T2" fmla="*/ 210 w 458"/>
                <a:gd name="T3" fmla="*/ 448 h 459"/>
                <a:gd name="T4" fmla="*/ 10 w 458"/>
                <a:gd name="T5" fmla="*/ 210 h 459"/>
                <a:gd name="T6" fmla="*/ 248 w 458"/>
                <a:gd name="T7" fmla="*/ 11 h 459"/>
                <a:gd name="T8" fmla="*/ 448 w 458"/>
                <a:gd name="T9" fmla="*/ 248 h 459"/>
              </a:gdLst>
              <a:ahLst/>
              <a:cxnLst>
                <a:cxn ang="0">
                  <a:pos x="T0" y="T1"/>
                </a:cxn>
                <a:cxn ang="0">
                  <a:pos x="T2" y="T3"/>
                </a:cxn>
                <a:cxn ang="0">
                  <a:pos x="T4" y="T5"/>
                </a:cxn>
                <a:cxn ang="0">
                  <a:pos x="T6" y="T7"/>
                </a:cxn>
                <a:cxn ang="0">
                  <a:pos x="T8" y="T9"/>
                </a:cxn>
              </a:cxnLst>
              <a:rect l="0" t="0" r="r" b="b"/>
              <a:pathLst>
                <a:path w="458" h="459">
                  <a:moveTo>
                    <a:pt x="448" y="248"/>
                  </a:moveTo>
                  <a:cubicBezTo>
                    <a:pt x="437" y="369"/>
                    <a:pt x="331" y="459"/>
                    <a:pt x="210" y="448"/>
                  </a:cubicBezTo>
                  <a:cubicBezTo>
                    <a:pt x="89" y="437"/>
                    <a:pt x="0" y="331"/>
                    <a:pt x="10" y="210"/>
                  </a:cubicBezTo>
                  <a:cubicBezTo>
                    <a:pt x="21" y="89"/>
                    <a:pt x="128" y="0"/>
                    <a:pt x="248" y="11"/>
                  </a:cubicBezTo>
                  <a:cubicBezTo>
                    <a:pt x="369" y="21"/>
                    <a:pt x="458" y="128"/>
                    <a:pt x="448" y="2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8" name="í$1íďê">
              <a:extLst>
                <a:ext uri="{FF2B5EF4-FFF2-40B4-BE49-F238E27FC236}">
                  <a16:creationId xmlns:a16="http://schemas.microsoft.com/office/drawing/2014/main" id="{E1783188-D19D-BD00-539C-4688A9A1E1AA}"/>
                </a:ext>
              </a:extLst>
            </p:cNvPr>
            <p:cNvSpPr/>
            <p:nvPr/>
          </p:nvSpPr>
          <p:spPr bwMode="auto">
            <a:xfrm>
              <a:off x="7496401" y="3045424"/>
              <a:ext cx="848052" cy="1065644"/>
            </a:xfrm>
            <a:custGeom>
              <a:avLst/>
              <a:gdLst>
                <a:gd name="T0" fmla="*/ 142 w 293"/>
                <a:gd name="T1" fmla="*/ 363 h 368"/>
                <a:gd name="T2" fmla="*/ 293 w 293"/>
                <a:gd name="T3" fmla="*/ 319 h 368"/>
                <a:gd name="T4" fmla="*/ 284 w 293"/>
                <a:gd name="T5" fmla="*/ 259 h 368"/>
                <a:gd name="T6" fmla="*/ 252 w 293"/>
                <a:gd name="T7" fmla="*/ 224 h 368"/>
                <a:gd name="T8" fmla="*/ 211 w 293"/>
                <a:gd name="T9" fmla="*/ 209 h 368"/>
                <a:gd name="T10" fmla="*/ 196 w 293"/>
                <a:gd name="T11" fmla="*/ 190 h 368"/>
                <a:gd name="T12" fmla="*/ 196 w 293"/>
                <a:gd name="T13" fmla="*/ 179 h 368"/>
                <a:gd name="T14" fmla="*/ 236 w 293"/>
                <a:gd name="T15" fmla="*/ 96 h 368"/>
                <a:gd name="T16" fmla="*/ 173 w 293"/>
                <a:gd name="T17" fmla="*/ 4 h 368"/>
                <a:gd name="T18" fmla="*/ 96 w 293"/>
                <a:gd name="T19" fmla="*/ 84 h 368"/>
                <a:gd name="T20" fmla="*/ 121 w 293"/>
                <a:gd name="T21" fmla="*/ 173 h 368"/>
                <a:gd name="T22" fmla="*/ 119 w 293"/>
                <a:gd name="T23" fmla="*/ 183 h 368"/>
                <a:gd name="T24" fmla="*/ 101 w 293"/>
                <a:gd name="T25" fmla="*/ 199 h 368"/>
                <a:gd name="T26" fmla="*/ 58 w 293"/>
                <a:gd name="T27" fmla="*/ 207 h 368"/>
                <a:gd name="T28" fmla="*/ 20 w 293"/>
                <a:gd name="T29" fmla="*/ 235 h 368"/>
                <a:gd name="T30" fmla="*/ 0 w 293"/>
                <a:gd name="T31" fmla="*/ 294 h 368"/>
                <a:gd name="T32" fmla="*/ 142 w 293"/>
                <a:gd name="T33" fmla="*/ 363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3" h="368">
                  <a:moveTo>
                    <a:pt x="142" y="363"/>
                  </a:moveTo>
                  <a:cubicBezTo>
                    <a:pt x="198" y="368"/>
                    <a:pt x="252" y="351"/>
                    <a:pt x="293" y="319"/>
                  </a:cubicBezTo>
                  <a:cubicBezTo>
                    <a:pt x="284" y="259"/>
                    <a:pt x="284" y="259"/>
                    <a:pt x="284" y="259"/>
                  </a:cubicBezTo>
                  <a:cubicBezTo>
                    <a:pt x="280" y="243"/>
                    <a:pt x="268" y="230"/>
                    <a:pt x="252" y="224"/>
                  </a:cubicBezTo>
                  <a:cubicBezTo>
                    <a:pt x="211" y="209"/>
                    <a:pt x="211" y="209"/>
                    <a:pt x="211" y="209"/>
                  </a:cubicBezTo>
                  <a:cubicBezTo>
                    <a:pt x="203" y="206"/>
                    <a:pt x="197" y="198"/>
                    <a:pt x="196" y="190"/>
                  </a:cubicBezTo>
                  <a:cubicBezTo>
                    <a:pt x="196" y="179"/>
                    <a:pt x="196" y="179"/>
                    <a:pt x="196" y="179"/>
                  </a:cubicBezTo>
                  <a:cubicBezTo>
                    <a:pt x="217" y="161"/>
                    <a:pt x="233" y="129"/>
                    <a:pt x="236" y="96"/>
                  </a:cubicBezTo>
                  <a:cubicBezTo>
                    <a:pt x="241" y="45"/>
                    <a:pt x="212" y="7"/>
                    <a:pt x="173" y="4"/>
                  </a:cubicBezTo>
                  <a:cubicBezTo>
                    <a:pt x="135" y="0"/>
                    <a:pt x="100" y="33"/>
                    <a:pt x="96" y="84"/>
                  </a:cubicBezTo>
                  <a:cubicBezTo>
                    <a:pt x="93" y="117"/>
                    <a:pt x="103" y="151"/>
                    <a:pt x="121" y="173"/>
                  </a:cubicBezTo>
                  <a:cubicBezTo>
                    <a:pt x="119" y="183"/>
                    <a:pt x="119" y="183"/>
                    <a:pt x="119" y="183"/>
                  </a:cubicBezTo>
                  <a:cubicBezTo>
                    <a:pt x="117" y="191"/>
                    <a:pt x="110" y="198"/>
                    <a:pt x="101" y="199"/>
                  </a:cubicBezTo>
                  <a:cubicBezTo>
                    <a:pt x="58" y="207"/>
                    <a:pt x="58" y="207"/>
                    <a:pt x="58" y="207"/>
                  </a:cubicBezTo>
                  <a:cubicBezTo>
                    <a:pt x="41" y="210"/>
                    <a:pt x="27" y="221"/>
                    <a:pt x="20" y="235"/>
                  </a:cubicBezTo>
                  <a:cubicBezTo>
                    <a:pt x="0" y="294"/>
                    <a:pt x="0" y="294"/>
                    <a:pt x="0" y="294"/>
                  </a:cubicBezTo>
                  <a:cubicBezTo>
                    <a:pt x="36" y="332"/>
                    <a:pt x="86" y="358"/>
                    <a:pt x="142" y="363"/>
                  </a:cubicBezTo>
                </a:path>
              </a:pathLst>
            </a:custGeom>
            <a:solidFill>
              <a:srgbClr val="F08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9" name="ïsḻîḑè">
              <a:extLst>
                <a:ext uri="{FF2B5EF4-FFF2-40B4-BE49-F238E27FC236}">
                  <a16:creationId xmlns:a16="http://schemas.microsoft.com/office/drawing/2014/main" id="{5CAB11ED-61D0-6832-9772-75D3519AACAF}"/>
                </a:ext>
              </a:extLst>
            </p:cNvPr>
            <p:cNvSpPr/>
            <p:nvPr/>
          </p:nvSpPr>
          <p:spPr bwMode="auto">
            <a:xfrm>
              <a:off x="7701440" y="2833411"/>
              <a:ext cx="281754" cy="295702"/>
            </a:xfrm>
            <a:custGeom>
              <a:avLst/>
              <a:gdLst>
                <a:gd name="T0" fmla="*/ 59 w 97"/>
                <a:gd name="T1" fmla="*/ 0 h 102"/>
                <a:gd name="T2" fmla="*/ 0 w 97"/>
                <a:gd name="T3" fmla="*/ 17 h 102"/>
                <a:gd name="T4" fmla="*/ 45 w 97"/>
                <a:gd name="T5" fmla="*/ 102 h 102"/>
                <a:gd name="T6" fmla="*/ 97 w 97"/>
                <a:gd name="T7" fmla="*/ 77 h 102"/>
                <a:gd name="T8" fmla="*/ 59 w 97"/>
                <a:gd name="T9" fmla="*/ 0 h 102"/>
              </a:gdLst>
              <a:ahLst/>
              <a:cxnLst>
                <a:cxn ang="0">
                  <a:pos x="T0" y="T1"/>
                </a:cxn>
                <a:cxn ang="0">
                  <a:pos x="T2" y="T3"/>
                </a:cxn>
                <a:cxn ang="0">
                  <a:pos x="T4" y="T5"/>
                </a:cxn>
                <a:cxn ang="0">
                  <a:pos x="T6" y="T7"/>
                </a:cxn>
                <a:cxn ang="0">
                  <a:pos x="T8" y="T9"/>
                </a:cxn>
              </a:cxnLst>
              <a:rect l="0" t="0" r="r" b="b"/>
              <a:pathLst>
                <a:path w="97" h="102">
                  <a:moveTo>
                    <a:pt x="59" y="0"/>
                  </a:moveTo>
                  <a:cubicBezTo>
                    <a:pt x="38" y="3"/>
                    <a:pt x="18" y="9"/>
                    <a:pt x="0" y="17"/>
                  </a:cubicBezTo>
                  <a:cubicBezTo>
                    <a:pt x="9" y="33"/>
                    <a:pt x="29" y="70"/>
                    <a:pt x="45" y="102"/>
                  </a:cubicBezTo>
                  <a:cubicBezTo>
                    <a:pt x="59" y="86"/>
                    <a:pt x="77" y="77"/>
                    <a:pt x="97" y="77"/>
                  </a:cubicBezTo>
                  <a:cubicBezTo>
                    <a:pt x="84" y="49"/>
                    <a:pt x="70" y="20"/>
                    <a:pt x="59"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0" name="iṣ1iḍê">
              <a:extLst>
                <a:ext uri="{FF2B5EF4-FFF2-40B4-BE49-F238E27FC236}">
                  <a16:creationId xmlns:a16="http://schemas.microsoft.com/office/drawing/2014/main" id="{FEEA786A-178F-7DB0-AAC3-9D0323D939C5}"/>
                </a:ext>
              </a:extLst>
            </p:cNvPr>
            <p:cNvSpPr/>
            <p:nvPr/>
          </p:nvSpPr>
          <p:spPr bwMode="auto">
            <a:xfrm>
              <a:off x="7832554" y="3056583"/>
              <a:ext cx="231540" cy="877343"/>
            </a:xfrm>
            <a:custGeom>
              <a:avLst/>
              <a:gdLst>
                <a:gd name="T0" fmla="*/ 52 w 80"/>
                <a:gd name="T1" fmla="*/ 0 h 303"/>
                <a:gd name="T2" fmla="*/ 0 w 80"/>
                <a:gd name="T3" fmla="*/ 25 h 303"/>
                <a:gd name="T4" fmla="*/ 24 w 80"/>
                <a:gd name="T5" fmla="*/ 80 h 303"/>
                <a:gd name="T6" fmla="*/ 31 w 80"/>
                <a:gd name="T7" fmla="*/ 303 h 303"/>
                <a:gd name="T8" fmla="*/ 61 w 80"/>
                <a:gd name="T9" fmla="*/ 303 h 303"/>
                <a:gd name="T10" fmla="*/ 76 w 80"/>
                <a:gd name="T11" fmla="*/ 70 h 303"/>
                <a:gd name="T12" fmla="*/ 52 w 80"/>
                <a:gd name="T13" fmla="*/ 0 h 303"/>
              </a:gdLst>
              <a:ahLst/>
              <a:cxnLst>
                <a:cxn ang="0">
                  <a:pos x="T0" y="T1"/>
                </a:cxn>
                <a:cxn ang="0">
                  <a:pos x="T2" y="T3"/>
                </a:cxn>
                <a:cxn ang="0">
                  <a:pos x="T4" y="T5"/>
                </a:cxn>
                <a:cxn ang="0">
                  <a:pos x="T6" y="T7"/>
                </a:cxn>
                <a:cxn ang="0">
                  <a:pos x="T8" y="T9"/>
                </a:cxn>
                <a:cxn ang="0">
                  <a:pos x="T10" y="T11"/>
                </a:cxn>
                <a:cxn ang="0">
                  <a:pos x="T12" y="T13"/>
                </a:cxn>
              </a:cxnLst>
              <a:rect l="0" t="0" r="r" b="b"/>
              <a:pathLst>
                <a:path w="80" h="303">
                  <a:moveTo>
                    <a:pt x="52" y="0"/>
                  </a:moveTo>
                  <a:cubicBezTo>
                    <a:pt x="32" y="0"/>
                    <a:pt x="14" y="9"/>
                    <a:pt x="0" y="25"/>
                  </a:cubicBezTo>
                  <a:cubicBezTo>
                    <a:pt x="13" y="49"/>
                    <a:pt x="23" y="71"/>
                    <a:pt x="24" y="80"/>
                  </a:cubicBezTo>
                  <a:cubicBezTo>
                    <a:pt x="29" y="106"/>
                    <a:pt x="31" y="303"/>
                    <a:pt x="31" y="303"/>
                  </a:cubicBezTo>
                  <a:cubicBezTo>
                    <a:pt x="61" y="303"/>
                    <a:pt x="61" y="303"/>
                    <a:pt x="61" y="303"/>
                  </a:cubicBezTo>
                  <a:cubicBezTo>
                    <a:pt x="61" y="303"/>
                    <a:pt x="80" y="110"/>
                    <a:pt x="76" y="70"/>
                  </a:cubicBezTo>
                  <a:cubicBezTo>
                    <a:pt x="75" y="55"/>
                    <a:pt x="65" y="28"/>
                    <a:pt x="52" y="0"/>
                  </a:cubicBezTo>
                </a:path>
              </a:pathLst>
            </a:custGeom>
            <a:solidFill>
              <a:srgbClr val="D679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1" name="îşļïḑè">
              <a:extLst>
                <a:ext uri="{FF2B5EF4-FFF2-40B4-BE49-F238E27FC236}">
                  <a16:creationId xmlns:a16="http://schemas.microsoft.com/office/drawing/2014/main" id="{C72FAFD0-45E1-B557-FBF2-D234189D69A4}"/>
                </a:ext>
              </a:extLst>
            </p:cNvPr>
            <p:cNvSpPr/>
            <p:nvPr/>
          </p:nvSpPr>
          <p:spPr bwMode="auto">
            <a:xfrm>
              <a:off x="7826974" y="2915706"/>
              <a:ext cx="320809" cy="1212101"/>
            </a:xfrm>
            <a:custGeom>
              <a:avLst/>
              <a:gdLst>
                <a:gd name="T0" fmla="*/ 8 w 111"/>
                <a:gd name="T1" fmla="*/ 27 h 419"/>
                <a:gd name="T2" fmla="*/ 43 w 111"/>
                <a:gd name="T3" fmla="*/ 123 h 419"/>
                <a:gd name="T4" fmla="*/ 40 w 111"/>
                <a:gd name="T5" fmla="*/ 331 h 419"/>
                <a:gd name="T6" fmla="*/ 1 w 111"/>
                <a:gd name="T7" fmla="*/ 399 h 419"/>
                <a:gd name="T8" fmla="*/ 19 w 111"/>
                <a:gd name="T9" fmla="*/ 399 h 419"/>
                <a:gd name="T10" fmla="*/ 23 w 111"/>
                <a:gd name="T11" fmla="*/ 417 h 419"/>
                <a:gd name="T12" fmla="*/ 66 w 111"/>
                <a:gd name="T13" fmla="*/ 405 h 419"/>
                <a:gd name="T14" fmla="*/ 83 w 111"/>
                <a:gd name="T15" fmla="*/ 344 h 419"/>
                <a:gd name="T16" fmla="*/ 105 w 111"/>
                <a:gd name="T17" fmla="*/ 116 h 419"/>
                <a:gd name="T18" fmla="*/ 65 w 111"/>
                <a:gd name="T19" fmla="*/ 0 h 419"/>
                <a:gd name="T20" fmla="*/ 8 w 111"/>
                <a:gd name="T21" fmla="*/ 2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419">
                  <a:moveTo>
                    <a:pt x="8" y="27"/>
                  </a:moveTo>
                  <a:cubicBezTo>
                    <a:pt x="8" y="27"/>
                    <a:pt x="38" y="98"/>
                    <a:pt x="43" y="123"/>
                  </a:cubicBezTo>
                  <a:cubicBezTo>
                    <a:pt x="49" y="148"/>
                    <a:pt x="40" y="331"/>
                    <a:pt x="40" y="331"/>
                  </a:cubicBezTo>
                  <a:cubicBezTo>
                    <a:pt x="40" y="331"/>
                    <a:pt x="2" y="392"/>
                    <a:pt x="1" y="399"/>
                  </a:cubicBezTo>
                  <a:cubicBezTo>
                    <a:pt x="0" y="406"/>
                    <a:pt x="14" y="397"/>
                    <a:pt x="19" y="399"/>
                  </a:cubicBezTo>
                  <a:cubicBezTo>
                    <a:pt x="24" y="402"/>
                    <a:pt x="18" y="415"/>
                    <a:pt x="23" y="417"/>
                  </a:cubicBezTo>
                  <a:cubicBezTo>
                    <a:pt x="29" y="419"/>
                    <a:pt x="57" y="416"/>
                    <a:pt x="66" y="405"/>
                  </a:cubicBezTo>
                  <a:cubicBezTo>
                    <a:pt x="75" y="393"/>
                    <a:pt x="82" y="372"/>
                    <a:pt x="83" y="344"/>
                  </a:cubicBezTo>
                  <a:cubicBezTo>
                    <a:pt x="83" y="344"/>
                    <a:pt x="111" y="184"/>
                    <a:pt x="105" y="116"/>
                  </a:cubicBezTo>
                  <a:cubicBezTo>
                    <a:pt x="101" y="75"/>
                    <a:pt x="65" y="0"/>
                    <a:pt x="65" y="0"/>
                  </a:cubicBezTo>
                  <a:lnTo>
                    <a:pt x="8" y="27"/>
                  </a:lnTo>
                  <a:close/>
                </a:path>
              </a:pathLst>
            </a:custGeom>
            <a:solidFill>
              <a:srgbClr val="FFD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2" name="ïşlïde">
              <a:extLst>
                <a:ext uri="{FF2B5EF4-FFF2-40B4-BE49-F238E27FC236}">
                  <a16:creationId xmlns:a16="http://schemas.microsoft.com/office/drawing/2014/main" id="{E87D41DE-737A-03A2-6834-B058A9D19370}"/>
                </a:ext>
              </a:extLst>
            </p:cNvPr>
            <p:cNvSpPr/>
            <p:nvPr/>
          </p:nvSpPr>
          <p:spPr bwMode="auto">
            <a:xfrm>
              <a:off x="7849291" y="2915706"/>
              <a:ext cx="191091" cy="118560"/>
            </a:xfrm>
            <a:custGeom>
              <a:avLst/>
              <a:gdLst>
                <a:gd name="T0" fmla="*/ 57 w 66"/>
                <a:gd name="T1" fmla="*/ 0 h 41"/>
                <a:gd name="T2" fmla="*/ 0 w 66"/>
                <a:gd name="T3" fmla="*/ 27 h 41"/>
                <a:gd name="T4" fmla="*/ 6 w 66"/>
                <a:gd name="T5" fmla="*/ 41 h 41"/>
                <a:gd name="T6" fmla="*/ 66 w 66"/>
                <a:gd name="T7" fmla="*/ 20 h 41"/>
                <a:gd name="T8" fmla="*/ 57 w 66"/>
                <a:gd name="T9" fmla="*/ 0 h 41"/>
              </a:gdLst>
              <a:ahLst/>
              <a:cxnLst>
                <a:cxn ang="0">
                  <a:pos x="T0" y="T1"/>
                </a:cxn>
                <a:cxn ang="0">
                  <a:pos x="T2" y="T3"/>
                </a:cxn>
                <a:cxn ang="0">
                  <a:pos x="T4" y="T5"/>
                </a:cxn>
                <a:cxn ang="0">
                  <a:pos x="T6" y="T7"/>
                </a:cxn>
                <a:cxn ang="0">
                  <a:pos x="T8" y="T9"/>
                </a:cxn>
              </a:cxnLst>
              <a:rect l="0" t="0" r="r" b="b"/>
              <a:pathLst>
                <a:path w="66" h="41">
                  <a:moveTo>
                    <a:pt x="57" y="0"/>
                  </a:moveTo>
                  <a:cubicBezTo>
                    <a:pt x="0" y="27"/>
                    <a:pt x="0" y="27"/>
                    <a:pt x="0" y="27"/>
                  </a:cubicBezTo>
                  <a:cubicBezTo>
                    <a:pt x="0" y="27"/>
                    <a:pt x="2" y="33"/>
                    <a:pt x="6" y="41"/>
                  </a:cubicBezTo>
                  <a:cubicBezTo>
                    <a:pt x="15" y="38"/>
                    <a:pt x="41" y="29"/>
                    <a:pt x="66" y="20"/>
                  </a:cubicBezTo>
                  <a:cubicBezTo>
                    <a:pt x="61" y="8"/>
                    <a:pt x="57" y="0"/>
                    <a:pt x="57" y="0"/>
                  </a:cubicBezTo>
                  <a:close/>
                </a:path>
              </a:pathLst>
            </a:custGeom>
            <a:solidFill>
              <a:srgbClr val="FFC4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3" name="íṩļíḓe">
              <a:extLst>
                <a:ext uri="{FF2B5EF4-FFF2-40B4-BE49-F238E27FC236}">
                  <a16:creationId xmlns:a16="http://schemas.microsoft.com/office/drawing/2014/main" id="{C042EB78-4797-85E1-262E-9632CE2629BA}"/>
                </a:ext>
              </a:extLst>
            </p:cNvPr>
            <p:cNvSpPr/>
            <p:nvPr/>
          </p:nvSpPr>
          <p:spPr bwMode="auto">
            <a:xfrm>
              <a:off x="7168618" y="1831929"/>
              <a:ext cx="472845" cy="735072"/>
            </a:xfrm>
            <a:custGeom>
              <a:avLst/>
              <a:gdLst>
                <a:gd name="T0" fmla="*/ 0 w 163"/>
                <a:gd name="T1" fmla="*/ 35 h 254"/>
                <a:gd name="T2" fmla="*/ 13 w 163"/>
                <a:gd name="T3" fmla="*/ 166 h 254"/>
                <a:gd name="T4" fmla="*/ 46 w 163"/>
                <a:gd name="T5" fmla="*/ 191 h 254"/>
                <a:gd name="T6" fmla="*/ 72 w 163"/>
                <a:gd name="T7" fmla="*/ 242 h 254"/>
                <a:gd name="T8" fmla="*/ 140 w 163"/>
                <a:gd name="T9" fmla="*/ 207 h 254"/>
                <a:gd name="T10" fmla="*/ 136 w 163"/>
                <a:gd name="T11" fmla="*/ 166 h 254"/>
                <a:gd name="T12" fmla="*/ 157 w 163"/>
                <a:gd name="T13" fmla="*/ 69 h 254"/>
                <a:gd name="T14" fmla="*/ 84 w 163"/>
                <a:gd name="T15" fmla="*/ 3 h 254"/>
                <a:gd name="T16" fmla="*/ 0 w 163"/>
                <a:gd name="T17" fmla="*/ 3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54">
                  <a:moveTo>
                    <a:pt x="0" y="35"/>
                  </a:moveTo>
                  <a:cubicBezTo>
                    <a:pt x="0" y="35"/>
                    <a:pt x="11" y="146"/>
                    <a:pt x="13" y="166"/>
                  </a:cubicBezTo>
                  <a:cubicBezTo>
                    <a:pt x="15" y="185"/>
                    <a:pt x="35" y="191"/>
                    <a:pt x="46" y="191"/>
                  </a:cubicBezTo>
                  <a:cubicBezTo>
                    <a:pt x="57" y="190"/>
                    <a:pt x="72" y="234"/>
                    <a:pt x="72" y="242"/>
                  </a:cubicBezTo>
                  <a:cubicBezTo>
                    <a:pt x="72" y="242"/>
                    <a:pt x="106" y="254"/>
                    <a:pt x="140" y="207"/>
                  </a:cubicBezTo>
                  <a:cubicBezTo>
                    <a:pt x="136" y="166"/>
                    <a:pt x="136" y="166"/>
                    <a:pt x="136" y="166"/>
                  </a:cubicBezTo>
                  <a:cubicBezTo>
                    <a:pt x="136" y="166"/>
                    <a:pt x="163" y="102"/>
                    <a:pt x="157" y="69"/>
                  </a:cubicBezTo>
                  <a:cubicBezTo>
                    <a:pt x="151" y="37"/>
                    <a:pt x="124" y="5"/>
                    <a:pt x="84" y="3"/>
                  </a:cubicBezTo>
                  <a:cubicBezTo>
                    <a:pt x="44" y="0"/>
                    <a:pt x="0" y="35"/>
                    <a:pt x="0" y="35"/>
                  </a:cubicBezTo>
                  <a:close/>
                </a:path>
              </a:pathLst>
            </a:custGeom>
            <a:solidFill>
              <a:srgbClr val="FFD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4" name="íṧḷíde">
              <a:extLst>
                <a:ext uri="{FF2B5EF4-FFF2-40B4-BE49-F238E27FC236}">
                  <a16:creationId xmlns:a16="http://schemas.microsoft.com/office/drawing/2014/main" id="{384DD375-FE93-0433-CBB9-F16F235730AB}"/>
                </a:ext>
              </a:extLst>
            </p:cNvPr>
            <p:cNvSpPr/>
            <p:nvPr/>
          </p:nvSpPr>
          <p:spPr bwMode="auto">
            <a:xfrm>
              <a:off x="7217437" y="2187609"/>
              <a:ext cx="177143" cy="50214"/>
            </a:xfrm>
            <a:custGeom>
              <a:avLst/>
              <a:gdLst>
                <a:gd name="T0" fmla="*/ 40 w 127"/>
                <a:gd name="T1" fmla="*/ 0 h 36"/>
                <a:gd name="T2" fmla="*/ 127 w 127"/>
                <a:gd name="T3" fmla="*/ 25 h 36"/>
                <a:gd name="T4" fmla="*/ 0 w 127"/>
                <a:gd name="T5" fmla="*/ 36 h 36"/>
                <a:gd name="T6" fmla="*/ 21 w 127"/>
                <a:gd name="T7" fmla="*/ 0 h 36"/>
                <a:gd name="T8" fmla="*/ 40 w 127"/>
                <a:gd name="T9" fmla="*/ 0 h 36"/>
              </a:gdLst>
              <a:ahLst/>
              <a:cxnLst>
                <a:cxn ang="0">
                  <a:pos x="T0" y="T1"/>
                </a:cxn>
                <a:cxn ang="0">
                  <a:pos x="T2" y="T3"/>
                </a:cxn>
                <a:cxn ang="0">
                  <a:pos x="T4" y="T5"/>
                </a:cxn>
                <a:cxn ang="0">
                  <a:pos x="T6" y="T7"/>
                </a:cxn>
                <a:cxn ang="0">
                  <a:pos x="T8" y="T9"/>
                </a:cxn>
              </a:cxnLst>
              <a:rect l="0" t="0" r="r" b="b"/>
              <a:pathLst>
                <a:path w="127" h="36">
                  <a:moveTo>
                    <a:pt x="40" y="0"/>
                  </a:moveTo>
                  <a:lnTo>
                    <a:pt x="127" y="25"/>
                  </a:lnTo>
                  <a:lnTo>
                    <a:pt x="0" y="36"/>
                  </a:lnTo>
                  <a:lnTo>
                    <a:pt x="21" y="0"/>
                  </a:lnTo>
                  <a:lnTo>
                    <a:pt x="40" y="0"/>
                  </a:lnTo>
                  <a:close/>
                </a:path>
              </a:pathLst>
            </a:custGeom>
            <a:solidFill>
              <a:srgbClr val="3B2F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5" name="îŝ1îḓê">
              <a:extLst>
                <a:ext uri="{FF2B5EF4-FFF2-40B4-BE49-F238E27FC236}">
                  <a16:creationId xmlns:a16="http://schemas.microsoft.com/office/drawing/2014/main" id="{A7676C04-374D-2E3D-86FB-E00A493A6CD5}"/>
                </a:ext>
              </a:extLst>
            </p:cNvPr>
            <p:cNvSpPr/>
            <p:nvPr/>
          </p:nvSpPr>
          <p:spPr bwMode="auto">
            <a:xfrm>
              <a:off x="7308101" y="2136000"/>
              <a:ext cx="301281" cy="431000"/>
            </a:xfrm>
            <a:custGeom>
              <a:avLst/>
              <a:gdLst>
                <a:gd name="T0" fmla="*/ 24 w 104"/>
                <a:gd name="T1" fmla="*/ 137 h 149"/>
                <a:gd name="T2" fmla="*/ 92 w 104"/>
                <a:gd name="T3" fmla="*/ 102 h 149"/>
                <a:gd name="T4" fmla="*/ 88 w 104"/>
                <a:gd name="T5" fmla="*/ 61 h 149"/>
                <a:gd name="T6" fmla="*/ 104 w 104"/>
                <a:gd name="T7" fmla="*/ 15 h 149"/>
                <a:gd name="T8" fmla="*/ 76 w 104"/>
                <a:gd name="T9" fmla="*/ 19 h 149"/>
                <a:gd name="T10" fmla="*/ 0 w 104"/>
                <a:gd name="T11" fmla="*/ 86 h 149"/>
                <a:gd name="T12" fmla="*/ 24 w 104"/>
                <a:gd name="T13" fmla="*/ 137 h 149"/>
              </a:gdLst>
              <a:ahLst/>
              <a:cxnLst>
                <a:cxn ang="0">
                  <a:pos x="T0" y="T1"/>
                </a:cxn>
                <a:cxn ang="0">
                  <a:pos x="T2" y="T3"/>
                </a:cxn>
                <a:cxn ang="0">
                  <a:pos x="T4" y="T5"/>
                </a:cxn>
                <a:cxn ang="0">
                  <a:pos x="T6" y="T7"/>
                </a:cxn>
                <a:cxn ang="0">
                  <a:pos x="T8" y="T9"/>
                </a:cxn>
                <a:cxn ang="0">
                  <a:pos x="T10" y="T11"/>
                </a:cxn>
                <a:cxn ang="0">
                  <a:pos x="T12" y="T13"/>
                </a:cxn>
              </a:cxnLst>
              <a:rect l="0" t="0" r="r" b="b"/>
              <a:pathLst>
                <a:path w="104" h="149">
                  <a:moveTo>
                    <a:pt x="24" y="137"/>
                  </a:moveTo>
                  <a:cubicBezTo>
                    <a:pt x="24" y="137"/>
                    <a:pt x="58" y="149"/>
                    <a:pt x="92" y="102"/>
                  </a:cubicBezTo>
                  <a:cubicBezTo>
                    <a:pt x="88" y="61"/>
                    <a:pt x="88" y="61"/>
                    <a:pt x="88" y="61"/>
                  </a:cubicBezTo>
                  <a:cubicBezTo>
                    <a:pt x="88" y="61"/>
                    <a:pt x="97" y="39"/>
                    <a:pt x="104" y="15"/>
                  </a:cubicBezTo>
                  <a:cubicBezTo>
                    <a:pt x="91" y="4"/>
                    <a:pt x="79" y="0"/>
                    <a:pt x="76" y="19"/>
                  </a:cubicBezTo>
                  <a:cubicBezTo>
                    <a:pt x="68" y="61"/>
                    <a:pt x="21" y="84"/>
                    <a:pt x="0" y="86"/>
                  </a:cubicBezTo>
                  <a:cubicBezTo>
                    <a:pt x="10" y="89"/>
                    <a:pt x="24" y="129"/>
                    <a:pt x="24" y="137"/>
                  </a:cubicBezTo>
                  <a:close/>
                </a:path>
              </a:pathLst>
            </a:custGeom>
            <a:solidFill>
              <a:srgbClr val="F7D2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6" name="isļíďé">
              <a:extLst>
                <a:ext uri="{FF2B5EF4-FFF2-40B4-BE49-F238E27FC236}">
                  <a16:creationId xmlns:a16="http://schemas.microsoft.com/office/drawing/2014/main" id="{930AEF6B-56EC-8C2D-8632-A5CD32EBEE80}"/>
                </a:ext>
              </a:extLst>
            </p:cNvPr>
            <p:cNvSpPr/>
            <p:nvPr/>
          </p:nvSpPr>
          <p:spPr bwMode="auto">
            <a:xfrm>
              <a:off x="7002634" y="1618522"/>
              <a:ext cx="698806" cy="694621"/>
            </a:xfrm>
            <a:custGeom>
              <a:avLst/>
              <a:gdLst>
                <a:gd name="T0" fmla="*/ 30 w 241"/>
                <a:gd name="T1" fmla="*/ 100 h 240"/>
                <a:gd name="T2" fmla="*/ 30 w 241"/>
                <a:gd name="T3" fmla="*/ 25 h 240"/>
                <a:gd name="T4" fmla="*/ 109 w 241"/>
                <a:gd name="T5" fmla="*/ 33 h 240"/>
                <a:gd name="T6" fmla="*/ 149 w 241"/>
                <a:gd name="T7" fmla="*/ 30 h 240"/>
                <a:gd name="T8" fmla="*/ 175 w 241"/>
                <a:gd name="T9" fmla="*/ 63 h 240"/>
                <a:gd name="T10" fmla="*/ 231 w 241"/>
                <a:gd name="T11" fmla="*/ 113 h 240"/>
                <a:gd name="T12" fmla="*/ 193 w 241"/>
                <a:gd name="T13" fmla="*/ 240 h 240"/>
                <a:gd name="T14" fmla="*/ 181 w 241"/>
                <a:gd name="T15" fmla="*/ 198 h 240"/>
                <a:gd name="T16" fmla="*/ 201 w 241"/>
                <a:gd name="T17" fmla="*/ 174 h 240"/>
                <a:gd name="T18" fmla="*/ 184 w 241"/>
                <a:gd name="T19" fmla="*/ 146 h 240"/>
                <a:gd name="T20" fmla="*/ 169 w 241"/>
                <a:gd name="T21" fmla="*/ 172 h 240"/>
                <a:gd name="T22" fmla="*/ 153 w 241"/>
                <a:gd name="T23" fmla="*/ 110 h 240"/>
                <a:gd name="T24" fmla="*/ 49 w 241"/>
                <a:gd name="T25" fmla="*/ 119 h 240"/>
                <a:gd name="T26" fmla="*/ 30 w 241"/>
                <a:gd name="T27" fmla="*/ 1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40">
                  <a:moveTo>
                    <a:pt x="30" y="100"/>
                  </a:moveTo>
                  <a:cubicBezTo>
                    <a:pt x="30" y="100"/>
                    <a:pt x="0" y="51"/>
                    <a:pt x="30" y="25"/>
                  </a:cubicBezTo>
                  <a:cubicBezTo>
                    <a:pt x="59" y="0"/>
                    <a:pt x="109" y="33"/>
                    <a:pt x="109" y="33"/>
                  </a:cubicBezTo>
                  <a:cubicBezTo>
                    <a:pt x="109" y="33"/>
                    <a:pt x="123" y="21"/>
                    <a:pt x="149" y="30"/>
                  </a:cubicBezTo>
                  <a:cubicBezTo>
                    <a:pt x="174" y="39"/>
                    <a:pt x="175" y="63"/>
                    <a:pt x="175" y="63"/>
                  </a:cubicBezTo>
                  <a:cubicBezTo>
                    <a:pt x="175" y="63"/>
                    <a:pt x="221" y="65"/>
                    <a:pt x="231" y="113"/>
                  </a:cubicBezTo>
                  <a:cubicBezTo>
                    <a:pt x="241" y="160"/>
                    <a:pt x="193" y="240"/>
                    <a:pt x="193" y="240"/>
                  </a:cubicBezTo>
                  <a:cubicBezTo>
                    <a:pt x="181" y="198"/>
                    <a:pt x="181" y="198"/>
                    <a:pt x="181" y="198"/>
                  </a:cubicBezTo>
                  <a:cubicBezTo>
                    <a:pt x="181" y="198"/>
                    <a:pt x="199" y="195"/>
                    <a:pt x="201" y="174"/>
                  </a:cubicBezTo>
                  <a:cubicBezTo>
                    <a:pt x="202" y="154"/>
                    <a:pt x="191" y="145"/>
                    <a:pt x="184" y="146"/>
                  </a:cubicBezTo>
                  <a:cubicBezTo>
                    <a:pt x="177" y="146"/>
                    <a:pt x="170" y="153"/>
                    <a:pt x="169" y="172"/>
                  </a:cubicBezTo>
                  <a:cubicBezTo>
                    <a:pt x="169" y="172"/>
                    <a:pt x="145" y="146"/>
                    <a:pt x="153" y="110"/>
                  </a:cubicBezTo>
                  <a:cubicBezTo>
                    <a:pt x="153" y="110"/>
                    <a:pt x="72" y="119"/>
                    <a:pt x="49" y="119"/>
                  </a:cubicBezTo>
                  <a:cubicBezTo>
                    <a:pt x="14" y="119"/>
                    <a:pt x="30" y="100"/>
                    <a:pt x="30" y="100"/>
                  </a:cubicBezTo>
                  <a:close/>
                </a:path>
              </a:pathLst>
            </a:custGeom>
            <a:solidFill>
              <a:srgbClr val="3B2F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7" name="iṥļïḍê">
              <a:extLst>
                <a:ext uri="{FF2B5EF4-FFF2-40B4-BE49-F238E27FC236}">
                  <a16:creationId xmlns:a16="http://schemas.microsoft.com/office/drawing/2014/main" id="{B4B87F77-20B3-57F8-A804-4921A463C788}"/>
                </a:ext>
              </a:extLst>
            </p:cNvPr>
            <p:cNvSpPr/>
            <p:nvPr/>
          </p:nvSpPr>
          <p:spPr bwMode="auto">
            <a:xfrm>
              <a:off x="7591249" y="2483311"/>
              <a:ext cx="478424" cy="553745"/>
            </a:xfrm>
            <a:custGeom>
              <a:avLst/>
              <a:gdLst>
                <a:gd name="T0" fmla="*/ 49 w 165"/>
                <a:gd name="T1" fmla="*/ 0 h 191"/>
                <a:gd name="T2" fmla="*/ 165 w 165"/>
                <a:gd name="T3" fmla="*/ 148 h 191"/>
                <a:gd name="T4" fmla="*/ 81 w 165"/>
                <a:gd name="T5" fmla="*/ 191 h 191"/>
                <a:gd name="T6" fmla="*/ 49 w 165"/>
                <a:gd name="T7" fmla="*/ 0 h 191"/>
              </a:gdLst>
              <a:ahLst/>
              <a:cxnLst>
                <a:cxn ang="0">
                  <a:pos x="T0" y="T1"/>
                </a:cxn>
                <a:cxn ang="0">
                  <a:pos x="T2" y="T3"/>
                </a:cxn>
                <a:cxn ang="0">
                  <a:pos x="T4" y="T5"/>
                </a:cxn>
                <a:cxn ang="0">
                  <a:pos x="T6" y="T7"/>
                </a:cxn>
              </a:cxnLst>
              <a:rect l="0" t="0" r="r" b="b"/>
              <a:pathLst>
                <a:path w="165" h="191">
                  <a:moveTo>
                    <a:pt x="49" y="0"/>
                  </a:moveTo>
                  <a:cubicBezTo>
                    <a:pt x="80" y="17"/>
                    <a:pt x="100" y="19"/>
                    <a:pt x="165" y="148"/>
                  </a:cubicBezTo>
                  <a:cubicBezTo>
                    <a:pt x="165" y="148"/>
                    <a:pt x="133" y="179"/>
                    <a:pt x="81" y="191"/>
                  </a:cubicBezTo>
                  <a:cubicBezTo>
                    <a:pt x="81" y="191"/>
                    <a:pt x="0" y="47"/>
                    <a:pt x="49" y="0"/>
                  </a:cubicBezTo>
                  <a:close/>
                </a:path>
              </a:pathLst>
            </a:custGeom>
            <a:solidFill>
              <a:srgbClr val="C93D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8" name="îš1ïḍe">
              <a:extLst>
                <a:ext uri="{FF2B5EF4-FFF2-40B4-BE49-F238E27FC236}">
                  <a16:creationId xmlns:a16="http://schemas.microsoft.com/office/drawing/2014/main" id="{8453B5CC-5A8F-6C65-6C41-98AD39ECC014}"/>
                </a:ext>
              </a:extLst>
            </p:cNvPr>
            <p:cNvSpPr/>
            <p:nvPr/>
          </p:nvSpPr>
          <p:spPr bwMode="auto">
            <a:xfrm>
              <a:off x="7524298" y="5584000"/>
              <a:ext cx="421236" cy="79505"/>
            </a:xfrm>
            <a:custGeom>
              <a:avLst/>
              <a:gdLst>
                <a:gd name="T0" fmla="*/ 0 w 145"/>
                <a:gd name="T1" fmla="*/ 26 h 27"/>
                <a:gd name="T2" fmla="*/ 145 w 145"/>
                <a:gd name="T3" fmla="*/ 4 h 27"/>
                <a:gd name="T4" fmla="*/ 144 w 145"/>
                <a:gd name="T5" fmla="*/ 0 h 27"/>
                <a:gd name="T6" fmla="*/ 48 w 145"/>
                <a:gd name="T7" fmla="*/ 20 h 27"/>
                <a:gd name="T8" fmla="*/ 13 w 145"/>
                <a:gd name="T9" fmla="*/ 22 h 27"/>
                <a:gd name="T10" fmla="*/ 3 w 145"/>
                <a:gd name="T11" fmla="*/ 22 h 27"/>
                <a:gd name="T12" fmla="*/ 0 w 145"/>
                <a:gd name="T13" fmla="*/ 23 h 27"/>
                <a:gd name="T14" fmla="*/ 0 w 145"/>
                <a:gd name="T15" fmla="*/ 27 h 27"/>
                <a:gd name="T16" fmla="*/ 0 w 14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27">
                  <a:moveTo>
                    <a:pt x="0" y="26"/>
                  </a:moveTo>
                  <a:cubicBezTo>
                    <a:pt x="0" y="26"/>
                    <a:pt x="81" y="27"/>
                    <a:pt x="145" y="4"/>
                  </a:cubicBezTo>
                  <a:cubicBezTo>
                    <a:pt x="144" y="0"/>
                    <a:pt x="144" y="0"/>
                    <a:pt x="144" y="0"/>
                  </a:cubicBezTo>
                  <a:cubicBezTo>
                    <a:pt x="112" y="11"/>
                    <a:pt x="76" y="17"/>
                    <a:pt x="48" y="20"/>
                  </a:cubicBezTo>
                  <a:cubicBezTo>
                    <a:pt x="34" y="21"/>
                    <a:pt x="22" y="22"/>
                    <a:pt x="13" y="22"/>
                  </a:cubicBezTo>
                  <a:cubicBezTo>
                    <a:pt x="9" y="22"/>
                    <a:pt x="5" y="22"/>
                    <a:pt x="3" y="22"/>
                  </a:cubicBezTo>
                  <a:cubicBezTo>
                    <a:pt x="1" y="23"/>
                    <a:pt x="0" y="22"/>
                    <a:pt x="0" y="23"/>
                  </a:cubicBezTo>
                  <a:cubicBezTo>
                    <a:pt x="0" y="27"/>
                    <a:pt x="0" y="27"/>
                    <a:pt x="0" y="27"/>
                  </a:cubicBezTo>
                  <a:lnTo>
                    <a:pt x="0" y="26"/>
                  </a:lnTo>
                  <a:close/>
                </a:path>
              </a:pathLst>
            </a:custGeom>
            <a:solidFill>
              <a:srgbClr val="F08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9" name="ïṧḻïḑé">
              <a:extLst>
                <a:ext uri="{FF2B5EF4-FFF2-40B4-BE49-F238E27FC236}">
                  <a16:creationId xmlns:a16="http://schemas.microsoft.com/office/drawing/2014/main" id="{DAB6F1D4-DE35-9BA1-B1B5-96A371AC4EBC}"/>
                </a:ext>
              </a:extLst>
            </p:cNvPr>
            <p:cNvSpPr/>
            <p:nvPr/>
          </p:nvSpPr>
          <p:spPr bwMode="auto">
            <a:xfrm>
              <a:off x="6985896" y="5584000"/>
              <a:ext cx="425421" cy="79505"/>
            </a:xfrm>
            <a:custGeom>
              <a:avLst/>
              <a:gdLst>
                <a:gd name="T0" fmla="*/ 0 w 147"/>
                <a:gd name="T1" fmla="*/ 26 h 27"/>
                <a:gd name="T2" fmla="*/ 0 w 147"/>
                <a:gd name="T3" fmla="*/ 27 h 27"/>
                <a:gd name="T4" fmla="*/ 147 w 147"/>
                <a:gd name="T5" fmla="*/ 4 h 27"/>
                <a:gd name="T6" fmla="*/ 145 w 147"/>
                <a:gd name="T7" fmla="*/ 0 h 27"/>
                <a:gd name="T8" fmla="*/ 0 w 147"/>
                <a:gd name="T9" fmla="*/ 23 h 27"/>
                <a:gd name="T10" fmla="*/ 0 w 147"/>
                <a:gd name="T11" fmla="*/ 23 h 27"/>
                <a:gd name="T12" fmla="*/ 0 w 147"/>
                <a:gd name="T13" fmla="*/ 27 h 27"/>
                <a:gd name="T14" fmla="*/ 0 w 147"/>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27">
                  <a:moveTo>
                    <a:pt x="0" y="26"/>
                  </a:moveTo>
                  <a:cubicBezTo>
                    <a:pt x="0" y="27"/>
                    <a:pt x="0" y="27"/>
                    <a:pt x="0" y="27"/>
                  </a:cubicBezTo>
                  <a:cubicBezTo>
                    <a:pt x="7" y="26"/>
                    <a:pt x="89" y="26"/>
                    <a:pt x="147" y="4"/>
                  </a:cubicBezTo>
                  <a:cubicBezTo>
                    <a:pt x="145" y="0"/>
                    <a:pt x="145" y="0"/>
                    <a:pt x="145" y="0"/>
                  </a:cubicBezTo>
                  <a:cubicBezTo>
                    <a:pt x="89" y="22"/>
                    <a:pt x="7" y="23"/>
                    <a:pt x="0" y="23"/>
                  </a:cubicBezTo>
                  <a:cubicBezTo>
                    <a:pt x="0" y="23"/>
                    <a:pt x="0" y="23"/>
                    <a:pt x="0" y="23"/>
                  </a:cubicBezTo>
                  <a:cubicBezTo>
                    <a:pt x="0" y="27"/>
                    <a:pt x="0" y="27"/>
                    <a:pt x="0" y="27"/>
                  </a:cubicBezTo>
                  <a:lnTo>
                    <a:pt x="0" y="26"/>
                  </a:lnTo>
                  <a:close/>
                </a:path>
              </a:pathLst>
            </a:custGeom>
            <a:solidFill>
              <a:srgbClr val="F088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0" name="i$ḻíḋê">
              <a:extLst>
                <a:ext uri="{FF2B5EF4-FFF2-40B4-BE49-F238E27FC236}">
                  <a16:creationId xmlns:a16="http://schemas.microsoft.com/office/drawing/2014/main" id="{CDDBD5DC-387C-AADE-0115-C005ED300A28}"/>
                </a:ext>
              </a:extLst>
            </p:cNvPr>
            <p:cNvSpPr/>
            <p:nvPr/>
          </p:nvSpPr>
          <p:spPr bwMode="auto">
            <a:xfrm>
              <a:off x="7408528" y="542220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1" name="iś1íḓê">
              <a:extLst>
                <a:ext uri="{FF2B5EF4-FFF2-40B4-BE49-F238E27FC236}">
                  <a16:creationId xmlns:a16="http://schemas.microsoft.com/office/drawing/2014/main" id="{F3FA98E8-65CD-0D01-DA04-09C042670FC9}"/>
                </a:ext>
              </a:extLst>
            </p:cNvPr>
            <p:cNvSpPr/>
            <p:nvPr/>
          </p:nvSpPr>
          <p:spPr bwMode="auto">
            <a:xfrm>
              <a:off x="7278809" y="4116647"/>
              <a:ext cx="277570" cy="1318107"/>
            </a:xfrm>
            <a:custGeom>
              <a:avLst/>
              <a:gdLst>
                <a:gd name="T0" fmla="*/ 96 w 96"/>
                <a:gd name="T1" fmla="*/ 0 h 455"/>
                <a:gd name="T2" fmla="*/ 14 w 96"/>
                <a:gd name="T3" fmla="*/ 216 h 455"/>
                <a:gd name="T4" fmla="*/ 21 w 96"/>
                <a:gd name="T5" fmla="*/ 455 h 455"/>
                <a:gd name="T6" fmla="*/ 45 w 96"/>
                <a:gd name="T7" fmla="*/ 451 h 455"/>
                <a:gd name="T8" fmla="*/ 45 w 96"/>
                <a:gd name="T9" fmla="*/ 451 h 455"/>
                <a:gd name="T10" fmla="*/ 45 w 96"/>
                <a:gd name="T11" fmla="*/ 451 h 455"/>
                <a:gd name="T12" fmla="*/ 45 w 96"/>
                <a:gd name="T13" fmla="*/ 451 h 455"/>
                <a:gd name="T14" fmla="*/ 45 w 96"/>
                <a:gd name="T15" fmla="*/ 451 h 455"/>
                <a:gd name="T16" fmla="*/ 45 w 96"/>
                <a:gd name="T17" fmla="*/ 342 h 455"/>
                <a:gd name="T18" fmla="*/ 45 w 96"/>
                <a:gd name="T19" fmla="*/ 242 h 455"/>
                <a:gd name="T20" fmla="*/ 96 w 96"/>
                <a:gd name="T21"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455">
                  <a:moveTo>
                    <a:pt x="96" y="0"/>
                  </a:moveTo>
                  <a:cubicBezTo>
                    <a:pt x="96" y="0"/>
                    <a:pt x="30" y="124"/>
                    <a:pt x="14" y="216"/>
                  </a:cubicBezTo>
                  <a:cubicBezTo>
                    <a:pt x="0" y="296"/>
                    <a:pt x="16" y="421"/>
                    <a:pt x="21" y="455"/>
                  </a:cubicBezTo>
                  <a:cubicBezTo>
                    <a:pt x="34" y="454"/>
                    <a:pt x="45" y="451"/>
                    <a:pt x="45" y="451"/>
                  </a:cubicBezTo>
                  <a:cubicBezTo>
                    <a:pt x="45" y="451"/>
                    <a:pt x="45" y="451"/>
                    <a:pt x="45" y="451"/>
                  </a:cubicBezTo>
                  <a:cubicBezTo>
                    <a:pt x="45" y="451"/>
                    <a:pt x="45" y="451"/>
                    <a:pt x="45" y="451"/>
                  </a:cubicBezTo>
                  <a:cubicBezTo>
                    <a:pt x="45" y="451"/>
                    <a:pt x="45" y="451"/>
                    <a:pt x="45" y="451"/>
                  </a:cubicBezTo>
                  <a:cubicBezTo>
                    <a:pt x="45" y="451"/>
                    <a:pt x="45" y="451"/>
                    <a:pt x="45" y="451"/>
                  </a:cubicBezTo>
                  <a:cubicBezTo>
                    <a:pt x="45" y="451"/>
                    <a:pt x="45" y="404"/>
                    <a:pt x="45" y="342"/>
                  </a:cubicBezTo>
                  <a:cubicBezTo>
                    <a:pt x="45" y="311"/>
                    <a:pt x="45" y="277"/>
                    <a:pt x="45" y="242"/>
                  </a:cubicBezTo>
                  <a:cubicBezTo>
                    <a:pt x="46" y="140"/>
                    <a:pt x="96" y="0"/>
                    <a:pt x="96" y="0"/>
                  </a:cubicBezTo>
                </a:path>
              </a:pathLst>
            </a:custGeom>
            <a:solidFill>
              <a:srgbClr val="3562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2" name="íşļide">
              <a:extLst>
                <a:ext uri="{FF2B5EF4-FFF2-40B4-BE49-F238E27FC236}">
                  <a16:creationId xmlns:a16="http://schemas.microsoft.com/office/drawing/2014/main" id="{739D8591-3E16-C4A6-63BD-B815C0497F8B}"/>
                </a:ext>
              </a:extLst>
            </p:cNvPr>
            <p:cNvSpPr/>
            <p:nvPr/>
          </p:nvSpPr>
          <p:spPr bwMode="auto">
            <a:xfrm>
              <a:off x="7719573" y="5362224"/>
              <a:ext cx="216198" cy="37661"/>
            </a:xfrm>
            <a:custGeom>
              <a:avLst/>
              <a:gdLst>
                <a:gd name="T0" fmla="*/ 0 w 75"/>
                <a:gd name="T1" fmla="*/ 10 h 13"/>
                <a:gd name="T2" fmla="*/ 28 w 75"/>
                <a:gd name="T3" fmla="*/ 13 h 13"/>
                <a:gd name="T4" fmla="*/ 75 w 75"/>
                <a:gd name="T5" fmla="*/ 4 h 13"/>
                <a:gd name="T6" fmla="*/ 74 w 75"/>
                <a:gd name="T7" fmla="*/ 0 h 13"/>
                <a:gd name="T8" fmla="*/ 28 w 75"/>
                <a:gd name="T9" fmla="*/ 9 h 13"/>
                <a:gd name="T10" fmla="*/ 8 w 75"/>
                <a:gd name="T11" fmla="*/ 7 h 13"/>
                <a:gd name="T12" fmla="*/ 3 w 75"/>
                <a:gd name="T13" fmla="*/ 6 h 13"/>
                <a:gd name="T14" fmla="*/ 1 w 75"/>
                <a:gd name="T15" fmla="*/ 6 h 13"/>
                <a:gd name="T16" fmla="*/ 1 w 75"/>
                <a:gd name="T17" fmla="*/ 6 h 13"/>
                <a:gd name="T18" fmla="*/ 0 w 75"/>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3">
                  <a:moveTo>
                    <a:pt x="0" y="10"/>
                  </a:moveTo>
                  <a:cubicBezTo>
                    <a:pt x="0" y="10"/>
                    <a:pt x="11" y="13"/>
                    <a:pt x="28" y="13"/>
                  </a:cubicBezTo>
                  <a:cubicBezTo>
                    <a:pt x="41" y="13"/>
                    <a:pt x="57" y="11"/>
                    <a:pt x="75" y="4"/>
                  </a:cubicBezTo>
                  <a:cubicBezTo>
                    <a:pt x="74" y="0"/>
                    <a:pt x="74" y="0"/>
                    <a:pt x="74" y="0"/>
                  </a:cubicBezTo>
                  <a:cubicBezTo>
                    <a:pt x="56" y="7"/>
                    <a:pt x="40" y="9"/>
                    <a:pt x="28" y="9"/>
                  </a:cubicBezTo>
                  <a:cubicBezTo>
                    <a:pt x="19" y="9"/>
                    <a:pt x="13" y="8"/>
                    <a:pt x="8" y="7"/>
                  </a:cubicBezTo>
                  <a:cubicBezTo>
                    <a:pt x="6" y="7"/>
                    <a:pt x="4" y="7"/>
                    <a:pt x="3" y="6"/>
                  </a:cubicBezTo>
                  <a:cubicBezTo>
                    <a:pt x="2" y="6"/>
                    <a:pt x="2" y="6"/>
                    <a:pt x="1" y="6"/>
                  </a:cubicBezTo>
                  <a:cubicBezTo>
                    <a:pt x="1" y="6"/>
                    <a:pt x="1" y="6"/>
                    <a:pt x="1" y="6"/>
                  </a:cubicBezTo>
                  <a:cubicBezTo>
                    <a:pt x="0" y="10"/>
                    <a:pt x="0" y="10"/>
                    <a:pt x="0" y="10"/>
                  </a:cubicBezTo>
                  <a:close/>
                </a:path>
              </a:pathLst>
            </a:custGeom>
            <a:solidFill>
              <a:srgbClr val="315A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3" name="íṣľïḓe">
              <a:extLst>
                <a:ext uri="{FF2B5EF4-FFF2-40B4-BE49-F238E27FC236}">
                  <a16:creationId xmlns:a16="http://schemas.microsoft.com/office/drawing/2014/main" id="{63FEB811-694A-104E-9EDA-060C6FAA5A4F}"/>
                </a:ext>
              </a:extLst>
            </p:cNvPr>
            <p:cNvSpPr/>
            <p:nvPr/>
          </p:nvSpPr>
          <p:spPr bwMode="auto">
            <a:xfrm>
              <a:off x="7211857" y="5376172"/>
              <a:ext cx="196670" cy="23712"/>
            </a:xfrm>
            <a:custGeom>
              <a:avLst/>
              <a:gdLst>
                <a:gd name="T0" fmla="*/ 0 w 68"/>
                <a:gd name="T1" fmla="*/ 6 h 8"/>
                <a:gd name="T2" fmla="*/ 26 w 68"/>
                <a:gd name="T3" fmla="*/ 8 h 8"/>
                <a:gd name="T4" fmla="*/ 68 w 68"/>
                <a:gd name="T5" fmla="*/ 3 h 8"/>
                <a:gd name="T6" fmla="*/ 67 w 68"/>
                <a:gd name="T7" fmla="*/ 0 h 8"/>
                <a:gd name="T8" fmla="*/ 26 w 68"/>
                <a:gd name="T9" fmla="*/ 4 h 8"/>
                <a:gd name="T10" fmla="*/ 7 w 68"/>
                <a:gd name="T11" fmla="*/ 3 h 8"/>
                <a:gd name="T12" fmla="*/ 2 w 68"/>
                <a:gd name="T13" fmla="*/ 2 h 8"/>
                <a:gd name="T14" fmla="*/ 1 w 68"/>
                <a:gd name="T15" fmla="*/ 2 h 8"/>
                <a:gd name="T16" fmla="*/ 1 w 68"/>
                <a:gd name="T17" fmla="*/ 2 h 8"/>
                <a:gd name="T18" fmla="*/ 0 w 68"/>
                <a:gd name="T1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8">
                  <a:moveTo>
                    <a:pt x="0" y="6"/>
                  </a:moveTo>
                  <a:cubicBezTo>
                    <a:pt x="0" y="6"/>
                    <a:pt x="10" y="8"/>
                    <a:pt x="26" y="8"/>
                  </a:cubicBezTo>
                  <a:cubicBezTo>
                    <a:pt x="38" y="8"/>
                    <a:pt x="52" y="7"/>
                    <a:pt x="68" y="3"/>
                  </a:cubicBezTo>
                  <a:cubicBezTo>
                    <a:pt x="67" y="0"/>
                    <a:pt x="67" y="0"/>
                    <a:pt x="67" y="0"/>
                  </a:cubicBezTo>
                  <a:cubicBezTo>
                    <a:pt x="51" y="3"/>
                    <a:pt x="37" y="4"/>
                    <a:pt x="26" y="4"/>
                  </a:cubicBezTo>
                  <a:cubicBezTo>
                    <a:pt x="18" y="4"/>
                    <a:pt x="12" y="4"/>
                    <a:pt x="7" y="3"/>
                  </a:cubicBezTo>
                  <a:cubicBezTo>
                    <a:pt x="5" y="3"/>
                    <a:pt x="4" y="3"/>
                    <a:pt x="2" y="2"/>
                  </a:cubicBezTo>
                  <a:cubicBezTo>
                    <a:pt x="2" y="2"/>
                    <a:pt x="1" y="2"/>
                    <a:pt x="1" y="2"/>
                  </a:cubicBezTo>
                  <a:cubicBezTo>
                    <a:pt x="1" y="2"/>
                    <a:pt x="1" y="2"/>
                    <a:pt x="1" y="2"/>
                  </a:cubicBezTo>
                  <a:cubicBezTo>
                    <a:pt x="0" y="6"/>
                    <a:pt x="0" y="6"/>
                    <a:pt x="0" y="6"/>
                  </a:cubicBezTo>
                  <a:close/>
                </a:path>
              </a:pathLst>
            </a:custGeom>
            <a:solidFill>
              <a:srgbClr val="315A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4" name="išlïďê">
              <a:extLst>
                <a:ext uri="{FF2B5EF4-FFF2-40B4-BE49-F238E27FC236}">
                  <a16:creationId xmlns:a16="http://schemas.microsoft.com/office/drawing/2014/main" id="{5092A960-6E34-A2BA-EC2C-21830A6CF320}"/>
                </a:ext>
              </a:extLst>
            </p:cNvPr>
            <p:cNvSpPr/>
            <p:nvPr/>
          </p:nvSpPr>
          <p:spPr bwMode="auto">
            <a:xfrm>
              <a:off x="7225806" y="2098340"/>
              <a:ext cx="55793" cy="96243"/>
            </a:xfrm>
            <a:custGeom>
              <a:avLst/>
              <a:gdLst>
                <a:gd name="T0" fmla="*/ 13 w 40"/>
                <a:gd name="T1" fmla="*/ 0 h 69"/>
                <a:gd name="T2" fmla="*/ 0 w 40"/>
                <a:gd name="T3" fmla="*/ 69 h 69"/>
                <a:gd name="T4" fmla="*/ 40 w 40"/>
                <a:gd name="T5" fmla="*/ 69 h 69"/>
                <a:gd name="T6" fmla="*/ 40 w 40"/>
                <a:gd name="T7" fmla="*/ 60 h 69"/>
                <a:gd name="T8" fmla="*/ 11 w 40"/>
                <a:gd name="T9" fmla="*/ 60 h 69"/>
                <a:gd name="T10" fmla="*/ 21 w 40"/>
                <a:gd name="T11" fmla="*/ 2 h 69"/>
                <a:gd name="T12" fmla="*/ 13 w 40"/>
                <a:gd name="T13" fmla="*/ 0 h 69"/>
                <a:gd name="T14" fmla="*/ 13 w 40"/>
                <a:gd name="T15" fmla="*/ 0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9">
                  <a:moveTo>
                    <a:pt x="13" y="0"/>
                  </a:moveTo>
                  <a:lnTo>
                    <a:pt x="0" y="69"/>
                  </a:lnTo>
                  <a:lnTo>
                    <a:pt x="40" y="69"/>
                  </a:lnTo>
                  <a:lnTo>
                    <a:pt x="40" y="60"/>
                  </a:lnTo>
                  <a:lnTo>
                    <a:pt x="11" y="60"/>
                  </a:lnTo>
                  <a:lnTo>
                    <a:pt x="21" y="2"/>
                  </a:lnTo>
                  <a:lnTo>
                    <a:pt x="13" y="0"/>
                  </a:lnTo>
                  <a:lnTo>
                    <a:pt x="13" y="0"/>
                  </a:lnTo>
                  <a:close/>
                </a:path>
              </a:pathLst>
            </a:custGeom>
            <a:solidFill>
              <a:srgbClr val="CF9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5" name="ï$ľïḋé">
              <a:extLst>
                <a:ext uri="{FF2B5EF4-FFF2-40B4-BE49-F238E27FC236}">
                  <a16:creationId xmlns:a16="http://schemas.microsoft.com/office/drawing/2014/main" id="{AED69CA2-F5E5-702D-42CE-DDAD1171EBE6}"/>
                </a:ext>
              </a:extLst>
            </p:cNvPr>
            <p:cNvSpPr/>
            <p:nvPr/>
          </p:nvSpPr>
          <p:spPr bwMode="auto">
            <a:xfrm>
              <a:off x="7249518" y="2254560"/>
              <a:ext cx="72531" cy="20923"/>
            </a:xfrm>
            <a:custGeom>
              <a:avLst/>
              <a:gdLst>
                <a:gd name="T0" fmla="*/ 0 w 25"/>
                <a:gd name="T1" fmla="*/ 4 h 7"/>
                <a:gd name="T2" fmla="*/ 13 w 25"/>
                <a:gd name="T3" fmla="*/ 7 h 7"/>
                <a:gd name="T4" fmla="*/ 25 w 25"/>
                <a:gd name="T5" fmla="*/ 5 h 7"/>
                <a:gd name="T6" fmla="*/ 24 w 25"/>
                <a:gd name="T7" fmla="*/ 1 h 7"/>
                <a:gd name="T8" fmla="*/ 13 w 25"/>
                <a:gd name="T9" fmla="*/ 3 h 7"/>
                <a:gd name="T10" fmla="*/ 5 w 25"/>
                <a:gd name="T11" fmla="*/ 1 h 7"/>
                <a:gd name="T12" fmla="*/ 3 w 25"/>
                <a:gd name="T13" fmla="*/ 1 h 7"/>
                <a:gd name="T14" fmla="*/ 3 w 25"/>
                <a:gd name="T15" fmla="*/ 0 h 7"/>
                <a:gd name="T16" fmla="*/ 3 w 25"/>
                <a:gd name="T17" fmla="*/ 0 h 7"/>
                <a:gd name="T18" fmla="*/ 2 w 25"/>
                <a:gd name="T19" fmla="*/ 1 h 7"/>
                <a:gd name="T20" fmla="*/ 3 w 25"/>
                <a:gd name="T21" fmla="*/ 0 h 7"/>
                <a:gd name="T22" fmla="*/ 3 w 25"/>
                <a:gd name="T23" fmla="*/ 0 h 7"/>
                <a:gd name="T24" fmla="*/ 2 w 25"/>
                <a:gd name="T25" fmla="*/ 1 h 7"/>
                <a:gd name="T26" fmla="*/ 3 w 25"/>
                <a:gd name="T27" fmla="*/ 0 h 7"/>
                <a:gd name="T28" fmla="*/ 0 w 25"/>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7">
                  <a:moveTo>
                    <a:pt x="0" y="4"/>
                  </a:moveTo>
                  <a:cubicBezTo>
                    <a:pt x="0" y="4"/>
                    <a:pt x="4" y="7"/>
                    <a:pt x="13" y="7"/>
                  </a:cubicBezTo>
                  <a:cubicBezTo>
                    <a:pt x="16" y="7"/>
                    <a:pt x="20" y="6"/>
                    <a:pt x="25" y="5"/>
                  </a:cubicBezTo>
                  <a:cubicBezTo>
                    <a:pt x="24" y="1"/>
                    <a:pt x="24" y="1"/>
                    <a:pt x="24" y="1"/>
                  </a:cubicBezTo>
                  <a:cubicBezTo>
                    <a:pt x="20" y="2"/>
                    <a:pt x="16" y="3"/>
                    <a:pt x="13" y="3"/>
                  </a:cubicBezTo>
                  <a:cubicBezTo>
                    <a:pt x="9" y="3"/>
                    <a:pt x="6" y="2"/>
                    <a:pt x="5" y="1"/>
                  </a:cubicBezTo>
                  <a:cubicBezTo>
                    <a:pt x="4" y="1"/>
                    <a:pt x="3" y="1"/>
                    <a:pt x="3" y="1"/>
                  </a:cubicBezTo>
                  <a:cubicBezTo>
                    <a:pt x="3" y="0"/>
                    <a:pt x="3" y="0"/>
                    <a:pt x="3" y="0"/>
                  </a:cubicBezTo>
                  <a:cubicBezTo>
                    <a:pt x="3" y="0"/>
                    <a:pt x="3" y="0"/>
                    <a:pt x="3" y="0"/>
                  </a:cubicBezTo>
                  <a:cubicBezTo>
                    <a:pt x="2" y="1"/>
                    <a:pt x="2" y="1"/>
                    <a:pt x="2" y="1"/>
                  </a:cubicBezTo>
                  <a:cubicBezTo>
                    <a:pt x="3" y="0"/>
                    <a:pt x="3" y="0"/>
                    <a:pt x="3" y="0"/>
                  </a:cubicBezTo>
                  <a:cubicBezTo>
                    <a:pt x="3" y="0"/>
                    <a:pt x="3" y="0"/>
                    <a:pt x="3" y="0"/>
                  </a:cubicBezTo>
                  <a:cubicBezTo>
                    <a:pt x="2" y="1"/>
                    <a:pt x="2" y="1"/>
                    <a:pt x="2" y="1"/>
                  </a:cubicBezTo>
                  <a:cubicBezTo>
                    <a:pt x="3" y="0"/>
                    <a:pt x="3" y="0"/>
                    <a:pt x="3" y="0"/>
                  </a:cubicBezTo>
                  <a:cubicBezTo>
                    <a:pt x="0" y="4"/>
                    <a:pt x="0" y="4"/>
                    <a:pt x="0" y="4"/>
                  </a:cubicBezTo>
                  <a:close/>
                </a:path>
              </a:pathLst>
            </a:custGeom>
            <a:solidFill>
              <a:srgbClr val="CF9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6" name="îŝlîḑe">
              <a:extLst>
                <a:ext uri="{FF2B5EF4-FFF2-40B4-BE49-F238E27FC236}">
                  <a16:creationId xmlns:a16="http://schemas.microsoft.com/office/drawing/2014/main" id="{C335AD3A-7FBF-2966-4CC6-072759F5D395}"/>
                </a:ext>
              </a:extLst>
            </p:cNvPr>
            <p:cNvSpPr/>
            <p:nvPr/>
          </p:nvSpPr>
          <p:spPr bwMode="auto">
            <a:xfrm>
              <a:off x="7287178" y="2034179"/>
              <a:ext cx="37661" cy="61372"/>
            </a:xfrm>
            <a:prstGeom prst="ellipse">
              <a:avLst/>
            </a:prstGeom>
            <a:solidFill>
              <a:srgbClr val="3B2F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7" name="ï$1iḍé">
              <a:extLst>
                <a:ext uri="{FF2B5EF4-FFF2-40B4-BE49-F238E27FC236}">
                  <a16:creationId xmlns:a16="http://schemas.microsoft.com/office/drawing/2014/main" id="{14999F27-56F5-4358-8A8E-A966A992754C}"/>
                </a:ext>
              </a:extLst>
            </p:cNvPr>
            <p:cNvSpPr/>
            <p:nvPr/>
          </p:nvSpPr>
          <p:spPr bwMode="auto">
            <a:xfrm>
              <a:off x="7197909" y="2034179"/>
              <a:ext cx="40450" cy="61372"/>
            </a:xfrm>
            <a:prstGeom prst="ellipse">
              <a:avLst/>
            </a:prstGeom>
            <a:solidFill>
              <a:srgbClr val="3B2F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8" name="îŝḷîḍê">
              <a:extLst>
                <a:ext uri="{FF2B5EF4-FFF2-40B4-BE49-F238E27FC236}">
                  <a16:creationId xmlns:a16="http://schemas.microsoft.com/office/drawing/2014/main" id="{F2FAB60B-C0D2-B228-79CD-2EE0B859855F}"/>
                </a:ext>
              </a:extLst>
            </p:cNvPr>
            <p:cNvSpPr/>
            <p:nvPr/>
          </p:nvSpPr>
          <p:spPr bwMode="auto">
            <a:xfrm>
              <a:off x="7287178" y="1996518"/>
              <a:ext cx="69741" cy="18133"/>
            </a:xfrm>
            <a:custGeom>
              <a:avLst/>
              <a:gdLst>
                <a:gd name="T0" fmla="*/ 0 w 50"/>
                <a:gd name="T1" fmla="*/ 13 h 13"/>
                <a:gd name="T2" fmla="*/ 50 w 50"/>
                <a:gd name="T3" fmla="*/ 9 h 13"/>
                <a:gd name="T4" fmla="*/ 48 w 50"/>
                <a:gd name="T5" fmla="*/ 0 h 13"/>
                <a:gd name="T6" fmla="*/ 0 w 50"/>
                <a:gd name="T7" fmla="*/ 5 h 13"/>
                <a:gd name="T8" fmla="*/ 0 w 50"/>
                <a:gd name="T9" fmla="*/ 13 h 13"/>
              </a:gdLst>
              <a:ahLst/>
              <a:cxnLst>
                <a:cxn ang="0">
                  <a:pos x="T0" y="T1"/>
                </a:cxn>
                <a:cxn ang="0">
                  <a:pos x="T2" y="T3"/>
                </a:cxn>
                <a:cxn ang="0">
                  <a:pos x="T4" y="T5"/>
                </a:cxn>
                <a:cxn ang="0">
                  <a:pos x="T6" y="T7"/>
                </a:cxn>
                <a:cxn ang="0">
                  <a:pos x="T8" y="T9"/>
                </a:cxn>
              </a:cxnLst>
              <a:rect l="0" t="0" r="r" b="b"/>
              <a:pathLst>
                <a:path w="50" h="13">
                  <a:moveTo>
                    <a:pt x="0" y="13"/>
                  </a:moveTo>
                  <a:lnTo>
                    <a:pt x="50" y="9"/>
                  </a:lnTo>
                  <a:lnTo>
                    <a:pt x="48" y="0"/>
                  </a:lnTo>
                  <a:lnTo>
                    <a:pt x="0" y="5"/>
                  </a:lnTo>
                  <a:lnTo>
                    <a:pt x="0" y="13"/>
                  </a:lnTo>
                  <a:close/>
                </a:path>
              </a:pathLst>
            </a:custGeom>
            <a:solidFill>
              <a:srgbClr val="CF9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9" name="iśľîḋè">
              <a:extLst>
                <a:ext uri="{FF2B5EF4-FFF2-40B4-BE49-F238E27FC236}">
                  <a16:creationId xmlns:a16="http://schemas.microsoft.com/office/drawing/2014/main" id="{7A08DD43-6A0A-FA2B-CF7F-FA3DA7D7D3D7}"/>
                </a:ext>
              </a:extLst>
            </p:cNvPr>
            <p:cNvSpPr/>
            <p:nvPr/>
          </p:nvSpPr>
          <p:spPr bwMode="auto">
            <a:xfrm>
              <a:off x="7287178" y="1996518"/>
              <a:ext cx="69741" cy="18133"/>
            </a:xfrm>
            <a:custGeom>
              <a:avLst/>
              <a:gdLst>
                <a:gd name="T0" fmla="*/ 0 w 50"/>
                <a:gd name="T1" fmla="*/ 13 h 13"/>
                <a:gd name="T2" fmla="*/ 50 w 50"/>
                <a:gd name="T3" fmla="*/ 9 h 13"/>
                <a:gd name="T4" fmla="*/ 48 w 50"/>
                <a:gd name="T5" fmla="*/ 0 h 13"/>
                <a:gd name="T6" fmla="*/ 0 w 50"/>
                <a:gd name="T7" fmla="*/ 5 h 13"/>
              </a:gdLst>
              <a:ahLst/>
              <a:cxnLst>
                <a:cxn ang="0">
                  <a:pos x="T0" y="T1"/>
                </a:cxn>
                <a:cxn ang="0">
                  <a:pos x="T2" y="T3"/>
                </a:cxn>
                <a:cxn ang="0">
                  <a:pos x="T4" y="T5"/>
                </a:cxn>
                <a:cxn ang="0">
                  <a:pos x="T6" y="T7"/>
                </a:cxn>
              </a:cxnLst>
              <a:rect l="0" t="0" r="r" b="b"/>
              <a:pathLst>
                <a:path w="50" h="13">
                  <a:moveTo>
                    <a:pt x="0" y="13"/>
                  </a:moveTo>
                  <a:lnTo>
                    <a:pt x="50" y="9"/>
                  </a:lnTo>
                  <a:lnTo>
                    <a:pt x="48" y="0"/>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0" name="îśľiḑé">
              <a:extLst>
                <a:ext uri="{FF2B5EF4-FFF2-40B4-BE49-F238E27FC236}">
                  <a16:creationId xmlns:a16="http://schemas.microsoft.com/office/drawing/2014/main" id="{A391784F-9651-96E9-2CD4-24D516DED051}"/>
                </a:ext>
              </a:extLst>
            </p:cNvPr>
            <p:cNvSpPr/>
            <p:nvPr/>
          </p:nvSpPr>
          <p:spPr bwMode="auto">
            <a:xfrm>
              <a:off x="7185356" y="1996518"/>
              <a:ext cx="53003" cy="18133"/>
            </a:xfrm>
            <a:custGeom>
              <a:avLst/>
              <a:gdLst>
                <a:gd name="T0" fmla="*/ 38 w 38"/>
                <a:gd name="T1" fmla="*/ 5 h 13"/>
                <a:gd name="T2" fmla="*/ 2 w 38"/>
                <a:gd name="T3" fmla="*/ 0 h 13"/>
                <a:gd name="T4" fmla="*/ 0 w 38"/>
                <a:gd name="T5" fmla="*/ 9 h 13"/>
                <a:gd name="T6" fmla="*/ 36 w 38"/>
                <a:gd name="T7" fmla="*/ 13 h 13"/>
                <a:gd name="T8" fmla="*/ 38 w 38"/>
                <a:gd name="T9" fmla="*/ 5 h 13"/>
              </a:gdLst>
              <a:ahLst/>
              <a:cxnLst>
                <a:cxn ang="0">
                  <a:pos x="T0" y="T1"/>
                </a:cxn>
                <a:cxn ang="0">
                  <a:pos x="T2" y="T3"/>
                </a:cxn>
                <a:cxn ang="0">
                  <a:pos x="T4" y="T5"/>
                </a:cxn>
                <a:cxn ang="0">
                  <a:pos x="T6" y="T7"/>
                </a:cxn>
                <a:cxn ang="0">
                  <a:pos x="T8" y="T9"/>
                </a:cxn>
              </a:cxnLst>
              <a:rect l="0" t="0" r="r" b="b"/>
              <a:pathLst>
                <a:path w="38" h="13">
                  <a:moveTo>
                    <a:pt x="38" y="5"/>
                  </a:moveTo>
                  <a:lnTo>
                    <a:pt x="2" y="0"/>
                  </a:lnTo>
                  <a:lnTo>
                    <a:pt x="0" y="9"/>
                  </a:lnTo>
                  <a:lnTo>
                    <a:pt x="36" y="13"/>
                  </a:lnTo>
                  <a:lnTo>
                    <a:pt x="38" y="5"/>
                  </a:lnTo>
                  <a:close/>
                </a:path>
              </a:pathLst>
            </a:custGeom>
            <a:solidFill>
              <a:srgbClr val="CF9F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1" name="îṡļïḋè">
              <a:extLst>
                <a:ext uri="{FF2B5EF4-FFF2-40B4-BE49-F238E27FC236}">
                  <a16:creationId xmlns:a16="http://schemas.microsoft.com/office/drawing/2014/main" id="{6D92C44F-0AF3-E00F-6D62-362B115BE2BC}"/>
                </a:ext>
              </a:extLst>
            </p:cNvPr>
            <p:cNvSpPr/>
            <p:nvPr/>
          </p:nvSpPr>
          <p:spPr bwMode="auto">
            <a:xfrm>
              <a:off x="7185356" y="1996518"/>
              <a:ext cx="53003" cy="18133"/>
            </a:xfrm>
            <a:custGeom>
              <a:avLst/>
              <a:gdLst>
                <a:gd name="T0" fmla="*/ 38 w 38"/>
                <a:gd name="T1" fmla="*/ 5 h 13"/>
                <a:gd name="T2" fmla="*/ 2 w 38"/>
                <a:gd name="T3" fmla="*/ 0 h 13"/>
                <a:gd name="T4" fmla="*/ 0 w 38"/>
                <a:gd name="T5" fmla="*/ 9 h 13"/>
                <a:gd name="T6" fmla="*/ 36 w 38"/>
                <a:gd name="T7" fmla="*/ 13 h 13"/>
              </a:gdLst>
              <a:ahLst/>
              <a:cxnLst>
                <a:cxn ang="0">
                  <a:pos x="T0" y="T1"/>
                </a:cxn>
                <a:cxn ang="0">
                  <a:pos x="T2" y="T3"/>
                </a:cxn>
                <a:cxn ang="0">
                  <a:pos x="T4" y="T5"/>
                </a:cxn>
                <a:cxn ang="0">
                  <a:pos x="T6" y="T7"/>
                </a:cxn>
              </a:cxnLst>
              <a:rect l="0" t="0" r="r" b="b"/>
              <a:pathLst>
                <a:path w="38" h="13">
                  <a:moveTo>
                    <a:pt x="38" y="5"/>
                  </a:moveTo>
                  <a:lnTo>
                    <a:pt x="2" y="0"/>
                  </a:lnTo>
                  <a:lnTo>
                    <a:pt x="0" y="9"/>
                  </a:lnTo>
                  <a:lnTo>
                    <a:pt x="36"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sp>
        <p:nvSpPr>
          <p:cNvPr id="102" name="文本框 101">
            <a:extLst>
              <a:ext uri="{FF2B5EF4-FFF2-40B4-BE49-F238E27FC236}">
                <a16:creationId xmlns:a16="http://schemas.microsoft.com/office/drawing/2014/main" id="{08764A99-35E0-47E1-07B0-EC5F82B00F60}"/>
              </a:ext>
            </a:extLst>
          </p:cNvPr>
          <p:cNvSpPr txBox="1"/>
          <p:nvPr/>
        </p:nvSpPr>
        <p:spPr>
          <a:xfrm>
            <a:off x="201481" y="869405"/>
            <a:ext cx="4780094" cy="2308324"/>
          </a:xfrm>
          <a:prstGeom prst="rect">
            <a:avLst/>
          </a:prstGeom>
          <a:noFill/>
        </p:spPr>
        <p:txBody>
          <a:bodyPr wrap="square" rtlCol="0">
            <a:spAutoFit/>
          </a:bodyPr>
          <a:lstStyle/>
          <a:p>
            <a:r>
              <a:rPr lang="en-US" altLang="zh-CN" dirty="0"/>
              <a:t>People may match these words unconsciously:</a:t>
            </a:r>
          </a:p>
          <a:p>
            <a:endParaRPr lang="en-US" altLang="zh-CN" dirty="0"/>
          </a:p>
          <a:p>
            <a:r>
              <a:rPr lang="en-US" altLang="zh-CN" dirty="0"/>
              <a:t>Black – workers, players</a:t>
            </a:r>
          </a:p>
          <a:p>
            <a:r>
              <a:rPr lang="en-US" altLang="zh-CN" dirty="0"/>
              <a:t>White – management, scientists</a:t>
            </a:r>
          </a:p>
          <a:p>
            <a:endParaRPr lang="en-US" altLang="zh-CN" dirty="0"/>
          </a:p>
          <a:p>
            <a:r>
              <a:rPr lang="en-US" altLang="zh-CN" dirty="0"/>
              <a:t>Man – STEM                  Julia – </a:t>
            </a:r>
            <a:r>
              <a:rPr lang="en-US" altLang="zh-CN" dirty="0" err="1"/>
              <a:t>cooker,artist</a:t>
            </a:r>
            <a:endParaRPr lang="en-US" altLang="zh-CN" dirty="0"/>
          </a:p>
          <a:p>
            <a:r>
              <a:rPr lang="en-US" altLang="zh-CN" dirty="0"/>
              <a:t>Women – art                 Andy – </a:t>
            </a:r>
            <a:r>
              <a:rPr lang="en-US" altLang="zh-CN" dirty="0" err="1"/>
              <a:t>manager,politian</a:t>
            </a:r>
            <a:endParaRPr lang="en-US" altLang="zh-CN" dirty="0"/>
          </a:p>
          <a:p>
            <a:r>
              <a:rPr lang="en-US" altLang="zh-CN" dirty="0"/>
              <a:t>…..</a:t>
            </a:r>
          </a:p>
        </p:txBody>
      </p:sp>
      <p:sp>
        <p:nvSpPr>
          <p:cNvPr id="103" name="文本框 102">
            <a:extLst>
              <a:ext uri="{FF2B5EF4-FFF2-40B4-BE49-F238E27FC236}">
                <a16:creationId xmlns:a16="http://schemas.microsoft.com/office/drawing/2014/main" id="{FD72EDB1-0884-70D3-B2F5-931701E24535}"/>
              </a:ext>
            </a:extLst>
          </p:cNvPr>
          <p:cNvSpPr txBox="1"/>
          <p:nvPr/>
        </p:nvSpPr>
        <p:spPr>
          <a:xfrm>
            <a:off x="140793" y="3199053"/>
            <a:ext cx="5139269" cy="646331"/>
          </a:xfrm>
          <a:prstGeom prst="rect">
            <a:avLst/>
          </a:prstGeom>
          <a:noFill/>
        </p:spPr>
        <p:txBody>
          <a:bodyPr wrap="square" rtlCol="0">
            <a:spAutoFit/>
          </a:bodyPr>
          <a:lstStyle/>
          <a:p>
            <a:r>
              <a:rPr lang="en-US" altLang="zh-CN" sz="1200" dirty="0">
                <a:solidFill>
                  <a:srgbClr val="002060"/>
                </a:solidFill>
                <a:latin typeface="Times New Roman" panose="02020603050405020304" pitchFamily="18" charset="0"/>
                <a:cs typeface="Times New Roman" panose="02020603050405020304" pitchFamily="18" charset="0"/>
              </a:rPr>
              <a:t>Did you encounter these stereotypes during your growth, even though the people who said them did not have subjective discrimination (perhaps they didn't even think it was a stereotype)?</a:t>
            </a:r>
            <a:endParaRPr lang="zh-CN" altLang="en-US" sz="1200" dirty="0">
              <a:solidFill>
                <a:srgbClr val="002060"/>
              </a:solidFill>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F6AC27D4-0749-8B29-9437-DD29AC688D55}"/>
              </a:ext>
            </a:extLst>
          </p:cNvPr>
          <p:cNvSpPr txBox="1"/>
          <p:nvPr/>
        </p:nvSpPr>
        <p:spPr>
          <a:xfrm>
            <a:off x="2710428" y="4274095"/>
            <a:ext cx="4378220" cy="300082"/>
          </a:xfrm>
          <a:prstGeom prst="rect">
            <a:avLst/>
          </a:prstGeom>
          <a:noFill/>
        </p:spPr>
        <p:txBody>
          <a:bodyPr wrap="square" rtlCol="0">
            <a:spAutoFit/>
          </a:bodyPr>
          <a:lstStyle/>
          <a:p>
            <a:r>
              <a:rPr lang="en-US" altLang="zh-CN" sz="1350" dirty="0">
                <a:solidFill>
                  <a:srgbClr val="002060"/>
                </a:solidFill>
                <a:latin typeface="Inter"/>
              </a:rPr>
              <a:t>“Also, in the AI world, do these stereotypes exist?”</a:t>
            </a:r>
            <a:endParaRPr lang="zh-CN" altLang="en-US" sz="1350" dirty="0">
              <a:solidFill>
                <a:srgbClr val="002060"/>
              </a:solidFill>
            </a:endParaRPr>
          </a:p>
        </p:txBody>
      </p:sp>
    </p:spTree>
    <p:extLst>
      <p:ext uri="{BB962C8B-B14F-4D97-AF65-F5344CB8AC3E}">
        <p14:creationId xmlns:p14="http://schemas.microsoft.com/office/powerpoint/2010/main" val="373881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ppt_x"/>
                                          </p:val>
                                        </p:tav>
                                        <p:tav tm="100000">
                                          <p:val>
                                            <p:strVal val="#ppt_x"/>
                                          </p:val>
                                        </p:tav>
                                      </p:tavLst>
                                    </p:anim>
                                    <p:anim calcmode="lin" valueType="num">
                                      <p:cBhvr additive="base">
                                        <p:cTn id="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8A74B-D16D-03D7-8AEA-850981F7293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75EF099-7112-E6A1-A928-6FA3D66D1257}"/>
              </a:ext>
            </a:extLst>
          </p:cNvPr>
          <p:cNvSpPr txBox="1"/>
          <p:nvPr/>
        </p:nvSpPr>
        <p:spPr>
          <a:xfrm rot="21347748">
            <a:off x="321547" y="218812"/>
            <a:ext cx="3099461" cy="553998"/>
          </a:xfrm>
          <a:prstGeom prst="rect">
            <a:avLst/>
          </a:prstGeom>
          <a:noFill/>
        </p:spPr>
        <p:txBody>
          <a:bodyPr wrap="square" rtlCol="0">
            <a:spAutoFit/>
          </a:bodyPr>
          <a:lstStyle/>
          <a:p>
            <a:r>
              <a:rPr lang="en-US" altLang="zh-CN" sz="3000" dirty="0"/>
              <a:t>Introduction</a:t>
            </a:r>
            <a:endParaRPr lang="zh-CN" altLang="en-US" sz="3000" dirty="0"/>
          </a:p>
        </p:txBody>
      </p:sp>
      <p:sp>
        <p:nvSpPr>
          <p:cNvPr id="3" name="文本框 2">
            <a:extLst>
              <a:ext uri="{FF2B5EF4-FFF2-40B4-BE49-F238E27FC236}">
                <a16:creationId xmlns:a16="http://schemas.microsoft.com/office/drawing/2014/main" id="{2AD79372-9F74-DB2F-4DF2-01290F9C12C0}"/>
              </a:ext>
            </a:extLst>
          </p:cNvPr>
          <p:cNvSpPr txBox="1"/>
          <p:nvPr/>
        </p:nvSpPr>
        <p:spPr>
          <a:xfrm>
            <a:off x="600075" y="869405"/>
            <a:ext cx="8605838" cy="507831"/>
          </a:xfrm>
          <a:prstGeom prst="rect">
            <a:avLst/>
          </a:prstGeom>
          <a:noFill/>
        </p:spPr>
        <p:txBody>
          <a:bodyPr wrap="square" rtlCol="0">
            <a:spAutoFit/>
          </a:bodyPr>
          <a:lstStyle/>
          <a:p>
            <a:r>
              <a:rPr lang="en-US" altLang="zh-CN" sz="1350" dirty="0">
                <a:latin typeface="Inter"/>
              </a:rPr>
              <a:t>Focusing on the stereotypical impact of LLMs, this article uses two methods to detect implicit biases and discusses in depth the types of implicit biases and their possible consequences.</a:t>
            </a:r>
            <a:endParaRPr lang="zh-CN" altLang="en-US" sz="1350" dirty="0"/>
          </a:p>
        </p:txBody>
      </p:sp>
      <p:sp>
        <p:nvSpPr>
          <p:cNvPr id="5" name="矩形 4">
            <a:extLst>
              <a:ext uri="{FF2B5EF4-FFF2-40B4-BE49-F238E27FC236}">
                <a16:creationId xmlns:a16="http://schemas.microsoft.com/office/drawing/2014/main" id="{02CE5E09-18E5-3E38-93C6-32E6B4F33B68}"/>
              </a:ext>
            </a:extLst>
          </p:cNvPr>
          <p:cNvSpPr/>
          <p:nvPr/>
        </p:nvSpPr>
        <p:spPr>
          <a:xfrm>
            <a:off x="600075" y="1981200"/>
            <a:ext cx="1828800" cy="484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t>Does LLMs have stereotypes?</a:t>
            </a:r>
            <a:endParaRPr lang="zh-CN" altLang="en-US" sz="1350" dirty="0"/>
          </a:p>
        </p:txBody>
      </p:sp>
      <p:cxnSp>
        <p:nvCxnSpPr>
          <p:cNvPr id="7" name="直接箭头连接符 6">
            <a:extLst>
              <a:ext uri="{FF2B5EF4-FFF2-40B4-BE49-F238E27FC236}">
                <a16:creationId xmlns:a16="http://schemas.microsoft.com/office/drawing/2014/main" id="{2B7147A5-C8C9-B9A7-93E4-4DB79E616CCA}"/>
              </a:ext>
            </a:extLst>
          </p:cNvPr>
          <p:cNvCxnSpPr>
            <a:cxnSpLocks/>
            <a:stCxn id="5" idx="3"/>
          </p:cNvCxnSpPr>
          <p:nvPr/>
        </p:nvCxnSpPr>
        <p:spPr>
          <a:xfrm flipV="1">
            <a:off x="2428875" y="2223573"/>
            <a:ext cx="54292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F23D2500-E617-C3AD-FF7C-C06C8C76FE7D}"/>
              </a:ext>
            </a:extLst>
          </p:cNvPr>
          <p:cNvSpPr/>
          <p:nvPr/>
        </p:nvSpPr>
        <p:spPr>
          <a:xfrm>
            <a:off x="2909888" y="1602253"/>
            <a:ext cx="1381125" cy="484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latin typeface="Inter"/>
              </a:rPr>
              <a:t>explicit bias</a:t>
            </a:r>
            <a:endParaRPr lang="zh-CN" altLang="en-US" sz="1350" dirty="0"/>
          </a:p>
        </p:txBody>
      </p:sp>
      <p:sp>
        <p:nvSpPr>
          <p:cNvPr id="11" name="矩形 10">
            <a:extLst>
              <a:ext uri="{FF2B5EF4-FFF2-40B4-BE49-F238E27FC236}">
                <a16:creationId xmlns:a16="http://schemas.microsoft.com/office/drawing/2014/main" id="{78A9FA07-0537-BC49-8DC5-AD4C67FC9F49}"/>
              </a:ext>
            </a:extLst>
          </p:cNvPr>
          <p:cNvSpPr/>
          <p:nvPr/>
        </p:nvSpPr>
        <p:spPr>
          <a:xfrm>
            <a:off x="2909888" y="2329376"/>
            <a:ext cx="1381125" cy="484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latin typeface="Inter"/>
              </a:rPr>
              <a:t>implicit bias</a:t>
            </a:r>
            <a:endParaRPr lang="zh-CN" altLang="en-US" sz="1350" dirty="0"/>
          </a:p>
        </p:txBody>
      </p:sp>
      <p:cxnSp>
        <p:nvCxnSpPr>
          <p:cNvPr id="13" name="直接箭头连接符 12">
            <a:extLst>
              <a:ext uri="{FF2B5EF4-FFF2-40B4-BE49-F238E27FC236}">
                <a16:creationId xmlns:a16="http://schemas.microsoft.com/office/drawing/2014/main" id="{271E14EA-5F71-6EF0-A430-11119E64D899}"/>
              </a:ext>
            </a:extLst>
          </p:cNvPr>
          <p:cNvCxnSpPr>
            <a:stCxn id="10" idx="3"/>
          </p:cNvCxnSpPr>
          <p:nvPr/>
        </p:nvCxnSpPr>
        <p:spPr>
          <a:xfrm flipV="1">
            <a:off x="4291013" y="1844627"/>
            <a:ext cx="6119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550E683D-5198-DD0F-5FE9-F7EABA28D85E}"/>
              </a:ext>
            </a:extLst>
          </p:cNvPr>
          <p:cNvCxnSpPr/>
          <p:nvPr/>
        </p:nvCxnSpPr>
        <p:spPr>
          <a:xfrm flipV="1">
            <a:off x="4292203" y="2570650"/>
            <a:ext cx="6119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矩形 23">
            <a:extLst>
              <a:ext uri="{FF2B5EF4-FFF2-40B4-BE49-F238E27FC236}">
                <a16:creationId xmlns:a16="http://schemas.microsoft.com/office/drawing/2014/main" id="{53DBD649-AE54-2D31-388C-9DF1564505BC}"/>
              </a:ext>
            </a:extLst>
          </p:cNvPr>
          <p:cNvSpPr/>
          <p:nvPr/>
        </p:nvSpPr>
        <p:spPr>
          <a:xfrm>
            <a:off x="4943476" y="2119312"/>
            <a:ext cx="1638300" cy="130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sp>
        <p:nvSpPr>
          <p:cNvPr id="15" name="矩形 14">
            <a:extLst>
              <a:ext uri="{FF2B5EF4-FFF2-40B4-BE49-F238E27FC236}">
                <a16:creationId xmlns:a16="http://schemas.microsoft.com/office/drawing/2014/main" id="{D5080A15-8795-07DB-7029-B80575574C83}"/>
              </a:ext>
            </a:extLst>
          </p:cNvPr>
          <p:cNvSpPr/>
          <p:nvPr/>
        </p:nvSpPr>
        <p:spPr>
          <a:xfrm>
            <a:off x="5048250" y="1534070"/>
            <a:ext cx="3271838" cy="509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a:latin typeface="Inter"/>
              </a:rPr>
              <a:t>Passed three of the most advanced bias benchmarks</a:t>
            </a:r>
            <a:endParaRPr lang="zh-CN" altLang="en-US" sz="1350" dirty="0"/>
          </a:p>
        </p:txBody>
      </p:sp>
      <p:sp>
        <p:nvSpPr>
          <p:cNvPr id="17" name="矩形 16">
            <a:extLst>
              <a:ext uri="{FF2B5EF4-FFF2-40B4-BE49-F238E27FC236}">
                <a16:creationId xmlns:a16="http://schemas.microsoft.com/office/drawing/2014/main" id="{4BB75913-74CF-0B39-8034-3903FF47FA80}"/>
              </a:ext>
            </a:extLst>
          </p:cNvPr>
          <p:cNvSpPr/>
          <p:nvPr/>
        </p:nvSpPr>
        <p:spPr>
          <a:xfrm>
            <a:off x="5072063" y="2223574"/>
            <a:ext cx="1381125" cy="484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t>LLM Word Association Test</a:t>
            </a:r>
            <a:endParaRPr lang="zh-CN" altLang="en-US" sz="1350" dirty="0"/>
          </a:p>
        </p:txBody>
      </p:sp>
      <p:sp>
        <p:nvSpPr>
          <p:cNvPr id="18" name="矩形 17">
            <a:extLst>
              <a:ext uri="{FF2B5EF4-FFF2-40B4-BE49-F238E27FC236}">
                <a16:creationId xmlns:a16="http://schemas.microsoft.com/office/drawing/2014/main" id="{635B7BE4-4774-9E42-0879-C331CE863BF9}"/>
              </a:ext>
            </a:extLst>
          </p:cNvPr>
          <p:cNvSpPr/>
          <p:nvPr/>
        </p:nvSpPr>
        <p:spPr>
          <a:xfrm>
            <a:off x="5072063" y="2814124"/>
            <a:ext cx="1381125" cy="484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err="1"/>
              <a:t>LLMRelativeDecisionTest</a:t>
            </a:r>
            <a:endParaRPr lang="zh-CN" altLang="en-US" sz="1350" dirty="0"/>
          </a:p>
        </p:txBody>
      </p:sp>
      <p:cxnSp>
        <p:nvCxnSpPr>
          <p:cNvPr id="20" name="直接箭头连接符 19">
            <a:extLst>
              <a:ext uri="{FF2B5EF4-FFF2-40B4-BE49-F238E27FC236}">
                <a16:creationId xmlns:a16="http://schemas.microsoft.com/office/drawing/2014/main" id="{5F82CFCD-FA94-3A87-2DF4-DC3A3213D773}"/>
              </a:ext>
            </a:extLst>
          </p:cNvPr>
          <p:cNvCxnSpPr>
            <a:cxnSpLocks/>
          </p:cNvCxnSpPr>
          <p:nvPr/>
        </p:nvCxnSpPr>
        <p:spPr>
          <a:xfrm>
            <a:off x="6619875" y="2884534"/>
            <a:ext cx="20764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FAAC2AA6-F1BE-BB1E-501D-92FEF0FB4B86}"/>
              </a:ext>
            </a:extLst>
          </p:cNvPr>
          <p:cNvSpPr txBox="1"/>
          <p:nvPr/>
        </p:nvSpPr>
        <p:spPr>
          <a:xfrm>
            <a:off x="6684169" y="2537125"/>
            <a:ext cx="1983235" cy="300082"/>
          </a:xfrm>
          <a:prstGeom prst="rect">
            <a:avLst/>
          </a:prstGeom>
          <a:noFill/>
        </p:spPr>
        <p:txBody>
          <a:bodyPr wrap="none" rtlCol="0">
            <a:spAutoFit/>
          </a:bodyPr>
          <a:lstStyle/>
          <a:p>
            <a:r>
              <a:rPr lang="en-US" altLang="zh-CN" sz="1350" dirty="0">
                <a:latin typeface="Inter"/>
              </a:rPr>
              <a:t>Obvious stereotypes exist</a:t>
            </a:r>
            <a:endParaRPr lang="zh-CN" altLang="en-US" sz="1350" dirty="0"/>
          </a:p>
        </p:txBody>
      </p:sp>
      <p:sp>
        <p:nvSpPr>
          <p:cNvPr id="25" name="矩形 24">
            <a:extLst>
              <a:ext uri="{FF2B5EF4-FFF2-40B4-BE49-F238E27FC236}">
                <a16:creationId xmlns:a16="http://schemas.microsoft.com/office/drawing/2014/main" id="{7F5F46B1-5BDB-2C83-DE4A-1682259CD4B7}"/>
              </a:ext>
            </a:extLst>
          </p:cNvPr>
          <p:cNvSpPr/>
          <p:nvPr/>
        </p:nvSpPr>
        <p:spPr>
          <a:xfrm>
            <a:off x="633412" y="3289347"/>
            <a:ext cx="1762126" cy="9477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t>Four</a:t>
            </a:r>
            <a:r>
              <a:rPr lang="zh-CN" altLang="en-US" sz="1350" dirty="0"/>
              <a:t> </a:t>
            </a:r>
            <a:r>
              <a:rPr lang="en-US" altLang="zh-CN" sz="1350" dirty="0"/>
              <a:t>types</a:t>
            </a:r>
          </a:p>
          <a:p>
            <a:pPr algn="ctr"/>
            <a:r>
              <a:rPr lang="en-US" altLang="zh-CN" sz="1350" dirty="0"/>
              <a:t>21 stereotypes</a:t>
            </a:r>
          </a:p>
        </p:txBody>
      </p:sp>
      <p:sp>
        <p:nvSpPr>
          <p:cNvPr id="27" name="左大括号 26">
            <a:extLst>
              <a:ext uri="{FF2B5EF4-FFF2-40B4-BE49-F238E27FC236}">
                <a16:creationId xmlns:a16="http://schemas.microsoft.com/office/drawing/2014/main" id="{6E8D0128-90F4-4EEB-F71D-7A95B34C0417}"/>
              </a:ext>
            </a:extLst>
          </p:cNvPr>
          <p:cNvSpPr/>
          <p:nvPr/>
        </p:nvSpPr>
        <p:spPr>
          <a:xfrm>
            <a:off x="2395537" y="3056497"/>
            <a:ext cx="357188" cy="150971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28" name="文本框 27">
            <a:extLst>
              <a:ext uri="{FF2B5EF4-FFF2-40B4-BE49-F238E27FC236}">
                <a16:creationId xmlns:a16="http://schemas.microsoft.com/office/drawing/2014/main" id="{B36F06FF-F1E3-5C86-AC52-4862CA1627FF}"/>
              </a:ext>
            </a:extLst>
          </p:cNvPr>
          <p:cNvSpPr txBox="1"/>
          <p:nvPr/>
        </p:nvSpPr>
        <p:spPr>
          <a:xfrm>
            <a:off x="2831306" y="3047860"/>
            <a:ext cx="1538288" cy="1546577"/>
          </a:xfrm>
          <a:prstGeom prst="rect">
            <a:avLst/>
          </a:prstGeom>
          <a:noFill/>
        </p:spPr>
        <p:txBody>
          <a:bodyPr wrap="square" rtlCol="0">
            <a:spAutoFit/>
          </a:bodyPr>
          <a:lstStyle/>
          <a:p>
            <a:pPr marL="214313" indent="-214313">
              <a:buFont typeface="Arial" panose="020B0604020202020204" pitchFamily="34" charset="0"/>
              <a:buChar char="•"/>
            </a:pPr>
            <a:r>
              <a:rPr lang="en-US" altLang="zh-CN" sz="1350" dirty="0"/>
              <a:t>Race </a:t>
            </a:r>
          </a:p>
          <a:p>
            <a:pPr marL="214313" indent="-214313">
              <a:buFont typeface="Arial" panose="020B0604020202020204" pitchFamily="34" charset="0"/>
              <a:buChar char="•"/>
            </a:pPr>
            <a:endParaRPr lang="en-US" altLang="zh-CN" sz="1350" dirty="0"/>
          </a:p>
          <a:p>
            <a:pPr marL="214313" indent="-214313">
              <a:buFont typeface="Arial" panose="020B0604020202020204" pitchFamily="34" charset="0"/>
              <a:buChar char="•"/>
            </a:pPr>
            <a:r>
              <a:rPr lang="en-US" altLang="zh-CN" sz="1350" dirty="0"/>
              <a:t>Gender</a:t>
            </a:r>
          </a:p>
          <a:p>
            <a:pPr marL="214313" indent="-214313">
              <a:buFont typeface="Arial" panose="020B0604020202020204" pitchFamily="34" charset="0"/>
              <a:buChar char="•"/>
            </a:pPr>
            <a:endParaRPr lang="en-US" altLang="zh-CN" sz="1350" dirty="0"/>
          </a:p>
          <a:p>
            <a:pPr marL="214313" indent="-214313">
              <a:buFont typeface="Arial" panose="020B0604020202020204" pitchFamily="34" charset="0"/>
              <a:buChar char="•"/>
            </a:pPr>
            <a:r>
              <a:rPr lang="en-US" altLang="zh-CN" sz="1350" dirty="0"/>
              <a:t>Religion</a:t>
            </a:r>
          </a:p>
          <a:p>
            <a:pPr marL="214313" indent="-214313">
              <a:buFont typeface="Arial" panose="020B0604020202020204" pitchFamily="34" charset="0"/>
              <a:buChar char="•"/>
            </a:pPr>
            <a:endParaRPr lang="en-US" altLang="zh-CN" sz="1350" dirty="0"/>
          </a:p>
          <a:p>
            <a:pPr marL="214313" indent="-214313">
              <a:buFont typeface="Arial" panose="020B0604020202020204" pitchFamily="34" charset="0"/>
              <a:buChar char="•"/>
            </a:pPr>
            <a:r>
              <a:rPr lang="en-US" altLang="zh-CN" sz="1350" dirty="0"/>
              <a:t>health</a:t>
            </a:r>
            <a:endParaRPr lang="zh-CN" altLang="en-US" sz="1350" dirty="0"/>
          </a:p>
        </p:txBody>
      </p:sp>
      <p:cxnSp>
        <p:nvCxnSpPr>
          <p:cNvPr id="30" name="直接箭头连接符 29">
            <a:extLst>
              <a:ext uri="{FF2B5EF4-FFF2-40B4-BE49-F238E27FC236}">
                <a16:creationId xmlns:a16="http://schemas.microsoft.com/office/drawing/2014/main" id="{75D621C6-5E4D-2AA4-BB28-840034E48F3A}"/>
              </a:ext>
            </a:extLst>
          </p:cNvPr>
          <p:cNvCxnSpPr>
            <a:cxnSpLocks/>
          </p:cNvCxnSpPr>
          <p:nvPr/>
        </p:nvCxnSpPr>
        <p:spPr>
          <a:xfrm>
            <a:off x="3976688" y="3809606"/>
            <a:ext cx="27074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7066B6D4-15D7-9161-B753-E8165E940866}"/>
              </a:ext>
            </a:extLst>
          </p:cNvPr>
          <p:cNvSpPr/>
          <p:nvPr/>
        </p:nvSpPr>
        <p:spPr>
          <a:xfrm>
            <a:off x="6891825" y="3207066"/>
            <a:ext cx="1728788" cy="4847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t>drawbacks</a:t>
            </a:r>
            <a:endParaRPr lang="zh-CN" altLang="en-US" sz="1350" dirty="0"/>
          </a:p>
        </p:txBody>
      </p:sp>
      <p:sp>
        <p:nvSpPr>
          <p:cNvPr id="32" name="矩形 31">
            <a:extLst>
              <a:ext uri="{FF2B5EF4-FFF2-40B4-BE49-F238E27FC236}">
                <a16:creationId xmlns:a16="http://schemas.microsoft.com/office/drawing/2014/main" id="{2549D891-49BC-4295-F960-2E24B1F97881}"/>
              </a:ext>
            </a:extLst>
          </p:cNvPr>
          <p:cNvSpPr/>
          <p:nvPr/>
        </p:nvSpPr>
        <p:spPr>
          <a:xfrm>
            <a:off x="6891825" y="3930169"/>
            <a:ext cx="1728788" cy="4847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t>future</a:t>
            </a:r>
            <a:endParaRPr lang="zh-CN" altLang="en-US" sz="1350" dirty="0"/>
          </a:p>
        </p:txBody>
      </p:sp>
    </p:spTree>
    <p:extLst>
      <p:ext uri="{BB962C8B-B14F-4D97-AF65-F5344CB8AC3E}">
        <p14:creationId xmlns:p14="http://schemas.microsoft.com/office/powerpoint/2010/main" val="2643551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5E80-0C03-17E8-A0AD-EF2A2E972E5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9DC47DC-B954-D168-B9B8-A26207DF6363}"/>
              </a:ext>
            </a:extLst>
          </p:cNvPr>
          <p:cNvSpPr txBox="1"/>
          <p:nvPr/>
        </p:nvSpPr>
        <p:spPr>
          <a:xfrm rot="21347748">
            <a:off x="234040" y="270238"/>
            <a:ext cx="4424969" cy="553998"/>
          </a:xfrm>
          <a:prstGeom prst="rect">
            <a:avLst/>
          </a:prstGeom>
          <a:noFill/>
        </p:spPr>
        <p:txBody>
          <a:bodyPr wrap="square" rtlCol="0">
            <a:spAutoFit/>
          </a:bodyPr>
          <a:lstStyle/>
          <a:p>
            <a:pPr lvl="1"/>
            <a:r>
              <a:rPr lang="en-US" altLang="zh-CN" sz="3000" dirty="0"/>
              <a:t>Question</a:t>
            </a:r>
            <a:endParaRPr lang="zh-CN" altLang="en-US" sz="3000" dirty="0"/>
          </a:p>
        </p:txBody>
      </p:sp>
      <p:grpSp>
        <p:nvGrpSpPr>
          <p:cNvPr id="3" name="组合 5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8B4FEEF-3187-29EA-F375-B3D9B6373B7B}"/>
              </a:ext>
            </a:extLst>
          </p:cNvPr>
          <p:cNvGrpSpPr>
            <a:grpSpLocks noChangeAspect="1"/>
          </p:cNvGrpSpPr>
          <p:nvPr/>
        </p:nvGrpSpPr>
        <p:grpSpPr>
          <a:xfrm>
            <a:off x="557565" y="1029030"/>
            <a:ext cx="1637948" cy="3447721"/>
            <a:chOff x="4919244" y="1149789"/>
            <a:chExt cx="2353513" cy="4965251"/>
          </a:xfrm>
        </p:grpSpPr>
        <p:sp>
          <p:nvSpPr>
            <p:cNvPr id="4" name="îSľiḍé">
              <a:extLst>
                <a:ext uri="{FF2B5EF4-FFF2-40B4-BE49-F238E27FC236}">
                  <a16:creationId xmlns:a16="http://schemas.microsoft.com/office/drawing/2014/main" id="{FF4C10CC-1CC4-669C-1E8E-F23C3D3E4931}"/>
                </a:ext>
              </a:extLst>
            </p:cNvPr>
            <p:cNvSpPr/>
            <p:nvPr/>
          </p:nvSpPr>
          <p:spPr bwMode="auto">
            <a:xfrm>
              <a:off x="6961046" y="4209726"/>
              <a:ext cx="162311" cy="195511"/>
            </a:xfrm>
            <a:custGeom>
              <a:avLst/>
              <a:gdLst>
                <a:gd name="T0" fmla="*/ 0 w 42"/>
                <a:gd name="T1" fmla="*/ 39 h 51"/>
                <a:gd name="T2" fmla="*/ 11 w 42"/>
                <a:gd name="T3" fmla="*/ 20 h 51"/>
                <a:gd name="T4" fmla="*/ 0 w 42"/>
                <a:gd name="T5" fmla="*/ 39 h 51"/>
                <a:gd name="T6" fmla="*/ 11 w 42"/>
                <a:gd name="T7" fmla="*/ 20 h 51"/>
                <a:gd name="T8" fmla="*/ 22 w 42"/>
                <a:gd name="T9" fmla="*/ 0 h 51"/>
                <a:gd name="T10" fmla="*/ 42 w 42"/>
                <a:gd name="T11" fmla="*/ 17 h 51"/>
                <a:gd name="T12" fmla="*/ 13 w 42"/>
                <a:gd name="T13" fmla="*/ 51 h 51"/>
                <a:gd name="T14" fmla="*/ 0 w 42"/>
                <a:gd name="T15" fmla="*/ 39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1">
                  <a:moveTo>
                    <a:pt x="0" y="39"/>
                  </a:moveTo>
                  <a:cubicBezTo>
                    <a:pt x="11" y="20"/>
                    <a:pt x="11" y="20"/>
                    <a:pt x="11" y="20"/>
                  </a:cubicBezTo>
                  <a:cubicBezTo>
                    <a:pt x="0" y="39"/>
                    <a:pt x="0" y="39"/>
                    <a:pt x="0" y="39"/>
                  </a:cubicBezTo>
                  <a:cubicBezTo>
                    <a:pt x="11" y="20"/>
                    <a:pt x="11" y="20"/>
                    <a:pt x="11" y="20"/>
                  </a:cubicBezTo>
                  <a:cubicBezTo>
                    <a:pt x="22" y="0"/>
                    <a:pt x="22" y="0"/>
                    <a:pt x="22" y="0"/>
                  </a:cubicBezTo>
                  <a:cubicBezTo>
                    <a:pt x="23" y="1"/>
                    <a:pt x="32" y="6"/>
                    <a:pt x="42" y="17"/>
                  </a:cubicBezTo>
                  <a:cubicBezTo>
                    <a:pt x="13" y="51"/>
                    <a:pt x="13" y="51"/>
                    <a:pt x="13" y="51"/>
                  </a:cubicBezTo>
                  <a:cubicBezTo>
                    <a:pt x="6" y="43"/>
                    <a:pt x="1" y="39"/>
                    <a:pt x="0" y="39"/>
                  </a:cubicBezTo>
                  <a:close/>
                </a:path>
              </a:pathLst>
            </a:custGeom>
            <a:solidFill>
              <a:srgbClr val="F2E8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 name="îşļiḓé">
              <a:extLst>
                <a:ext uri="{FF2B5EF4-FFF2-40B4-BE49-F238E27FC236}">
                  <a16:creationId xmlns:a16="http://schemas.microsoft.com/office/drawing/2014/main" id="{1D3CDA08-4D87-2B7B-FB68-263132055FED}"/>
                </a:ext>
              </a:extLst>
            </p:cNvPr>
            <p:cNvSpPr/>
            <p:nvPr/>
          </p:nvSpPr>
          <p:spPr bwMode="auto">
            <a:xfrm>
              <a:off x="7060646" y="4408926"/>
              <a:ext cx="197356" cy="177067"/>
            </a:xfrm>
            <a:custGeom>
              <a:avLst/>
              <a:gdLst>
                <a:gd name="T0" fmla="*/ 0 w 51"/>
                <a:gd name="T1" fmla="*/ 22 h 46"/>
                <a:gd name="T2" fmla="*/ 39 w 51"/>
                <a:gd name="T3" fmla="*/ 0 h 46"/>
                <a:gd name="T4" fmla="*/ 51 w 51"/>
                <a:gd name="T5" fmla="*/ 36 h 46"/>
                <a:gd name="T6" fmla="*/ 8 w 51"/>
                <a:gd name="T7" fmla="*/ 46 h 46"/>
                <a:gd name="T8" fmla="*/ 0 w 51"/>
                <a:gd name="T9" fmla="*/ 22 h 46"/>
              </a:gdLst>
              <a:ahLst/>
              <a:cxnLst>
                <a:cxn ang="0">
                  <a:pos x="T0" y="T1"/>
                </a:cxn>
                <a:cxn ang="0">
                  <a:pos x="T2" y="T3"/>
                </a:cxn>
                <a:cxn ang="0">
                  <a:pos x="T4" y="T5"/>
                </a:cxn>
                <a:cxn ang="0">
                  <a:pos x="T6" y="T7"/>
                </a:cxn>
                <a:cxn ang="0">
                  <a:pos x="T8" y="T9"/>
                </a:cxn>
              </a:cxnLst>
              <a:rect l="0" t="0" r="r" b="b"/>
              <a:pathLst>
                <a:path w="51" h="46">
                  <a:moveTo>
                    <a:pt x="0" y="22"/>
                  </a:moveTo>
                  <a:cubicBezTo>
                    <a:pt x="39" y="0"/>
                    <a:pt x="39" y="0"/>
                    <a:pt x="39" y="0"/>
                  </a:cubicBezTo>
                  <a:cubicBezTo>
                    <a:pt x="44" y="10"/>
                    <a:pt x="48" y="22"/>
                    <a:pt x="51" y="36"/>
                  </a:cubicBezTo>
                  <a:cubicBezTo>
                    <a:pt x="8" y="46"/>
                    <a:pt x="8" y="46"/>
                    <a:pt x="8" y="46"/>
                  </a:cubicBezTo>
                  <a:cubicBezTo>
                    <a:pt x="6" y="37"/>
                    <a:pt x="3" y="29"/>
                    <a:pt x="0" y="22"/>
                  </a:cubicBezTo>
                  <a:close/>
                </a:path>
              </a:pathLst>
            </a:custGeom>
            <a:solidFill>
              <a:srgbClr val="F2E8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6" name="ísḻiḋê">
              <a:extLst>
                <a:ext uri="{FF2B5EF4-FFF2-40B4-BE49-F238E27FC236}">
                  <a16:creationId xmlns:a16="http://schemas.microsoft.com/office/drawing/2014/main" id="{A0E31B18-E63B-5C44-B697-0B200BCD0B29}"/>
                </a:ext>
              </a:extLst>
            </p:cNvPr>
            <p:cNvSpPr/>
            <p:nvPr/>
          </p:nvSpPr>
          <p:spPr bwMode="auto">
            <a:xfrm>
              <a:off x="7010846" y="4999149"/>
              <a:ext cx="201045" cy="169689"/>
            </a:xfrm>
            <a:custGeom>
              <a:avLst/>
              <a:gdLst>
                <a:gd name="T0" fmla="*/ 41 w 52"/>
                <a:gd name="T1" fmla="*/ 44 h 44"/>
                <a:gd name="T2" fmla="*/ 0 w 52"/>
                <a:gd name="T3" fmla="*/ 28 h 44"/>
                <a:gd name="T4" fmla="*/ 10 w 52"/>
                <a:gd name="T5" fmla="*/ 0 h 44"/>
                <a:gd name="T6" fmla="*/ 52 w 52"/>
                <a:gd name="T7" fmla="*/ 12 h 44"/>
                <a:gd name="T8" fmla="*/ 41 w 52"/>
                <a:gd name="T9" fmla="*/ 44 h 44"/>
              </a:gdLst>
              <a:ahLst/>
              <a:cxnLst>
                <a:cxn ang="0">
                  <a:pos x="T0" y="T1"/>
                </a:cxn>
                <a:cxn ang="0">
                  <a:pos x="T2" y="T3"/>
                </a:cxn>
                <a:cxn ang="0">
                  <a:pos x="T4" y="T5"/>
                </a:cxn>
                <a:cxn ang="0">
                  <a:pos x="T6" y="T7"/>
                </a:cxn>
                <a:cxn ang="0">
                  <a:pos x="T8" y="T9"/>
                </a:cxn>
              </a:cxnLst>
              <a:rect l="0" t="0" r="r" b="b"/>
              <a:pathLst>
                <a:path w="52" h="44">
                  <a:moveTo>
                    <a:pt x="41" y="44"/>
                  </a:moveTo>
                  <a:cubicBezTo>
                    <a:pt x="0" y="28"/>
                    <a:pt x="0" y="28"/>
                    <a:pt x="0" y="28"/>
                  </a:cubicBezTo>
                  <a:cubicBezTo>
                    <a:pt x="4" y="18"/>
                    <a:pt x="7" y="9"/>
                    <a:pt x="10" y="0"/>
                  </a:cubicBezTo>
                  <a:cubicBezTo>
                    <a:pt x="52" y="12"/>
                    <a:pt x="52" y="12"/>
                    <a:pt x="52" y="12"/>
                  </a:cubicBezTo>
                  <a:cubicBezTo>
                    <a:pt x="49" y="22"/>
                    <a:pt x="46" y="33"/>
                    <a:pt x="41" y="44"/>
                  </a:cubicBezTo>
                  <a:close/>
                </a:path>
              </a:pathLst>
            </a:custGeom>
            <a:solidFill>
              <a:srgbClr val="5337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7" name="íṡľîdè">
              <a:extLst>
                <a:ext uri="{FF2B5EF4-FFF2-40B4-BE49-F238E27FC236}">
                  <a16:creationId xmlns:a16="http://schemas.microsoft.com/office/drawing/2014/main" id="{DE6D8DE5-F5D7-4498-8DD2-F04E5ED5058C}"/>
                </a:ext>
              </a:extLst>
            </p:cNvPr>
            <p:cNvSpPr/>
            <p:nvPr/>
          </p:nvSpPr>
          <p:spPr bwMode="auto">
            <a:xfrm>
              <a:off x="7010846" y="4276126"/>
              <a:ext cx="201045" cy="217645"/>
            </a:xfrm>
            <a:custGeom>
              <a:avLst/>
              <a:gdLst>
                <a:gd name="T0" fmla="*/ 0 w 52"/>
                <a:gd name="T1" fmla="*/ 34 h 57"/>
                <a:gd name="T2" fmla="*/ 29 w 52"/>
                <a:gd name="T3" fmla="*/ 0 h 57"/>
                <a:gd name="T4" fmla="*/ 52 w 52"/>
                <a:gd name="T5" fmla="*/ 35 h 57"/>
                <a:gd name="T6" fmla="*/ 13 w 52"/>
                <a:gd name="T7" fmla="*/ 57 h 57"/>
                <a:gd name="T8" fmla="*/ 0 w 52"/>
                <a:gd name="T9" fmla="*/ 34 h 57"/>
              </a:gdLst>
              <a:ahLst/>
              <a:cxnLst>
                <a:cxn ang="0">
                  <a:pos x="T0" y="T1"/>
                </a:cxn>
                <a:cxn ang="0">
                  <a:pos x="T2" y="T3"/>
                </a:cxn>
                <a:cxn ang="0">
                  <a:pos x="T4" y="T5"/>
                </a:cxn>
                <a:cxn ang="0">
                  <a:pos x="T6" y="T7"/>
                </a:cxn>
                <a:cxn ang="0">
                  <a:pos x="T8" y="T9"/>
                </a:cxn>
              </a:cxnLst>
              <a:rect l="0" t="0" r="r" b="b"/>
              <a:pathLst>
                <a:path w="52" h="57">
                  <a:moveTo>
                    <a:pt x="0" y="34"/>
                  </a:moveTo>
                  <a:cubicBezTo>
                    <a:pt x="29" y="0"/>
                    <a:pt x="29" y="0"/>
                    <a:pt x="29" y="0"/>
                  </a:cubicBezTo>
                  <a:cubicBezTo>
                    <a:pt x="37" y="9"/>
                    <a:pt x="45" y="20"/>
                    <a:pt x="52" y="35"/>
                  </a:cubicBezTo>
                  <a:cubicBezTo>
                    <a:pt x="13" y="57"/>
                    <a:pt x="13" y="57"/>
                    <a:pt x="13" y="57"/>
                  </a:cubicBezTo>
                  <a:cubicBezTo>
                    <a:pt x="9" y="47"/>
                    <a:pt x="4" y="39"/>
                    <a:pt x="0" y="34"/>
                  </a:cubicBezTo>
                  <a:close/>
                </a:path>
              </a:pathLst>
            </a:custGeom>
            <a:solidFill>
              <a:srgbClr val="5337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8" name="íṡlïďê">
              <a:extLst>
                <a:ext uri="{FF2B5EF4-FFF2-40B4-BE49-F238E27FC236}">
                  <a16:creationId xmlns:a16="http://schemas.microsoft.com/office/drawing/2014/main" id="{43719C2A-AC00-E903-F9DB-346965EC472B}"/>
                </a:ext>
              </a:extLst>
            </p:cNvPr>
            <p:cNvSpPr/>
            <p:nvPr/>
          </p:nvSpPr>
          <p:spPr bwMode="auto">
            <a:xfrm>
              <a:off x="7092001" y="4547259"/>
              <a:ext cx="177067" cy="134645"/>
            </a:xfrm>
            <a:custGeom>
              <a:avLst/>
              <a:gdLst>
                <a:gd name="T0" fmla="*/ 0 w 46"/>
                <a:gd name="T1" fmla="*/ 10 h 35"/>
                <a:gd name="T2" fmla="*/ 43 w 46"/>
                <a:gd name="T3" fmla="*/ 0 h 35"/>
                <a:gd name="T4" fmla="*/ 46 w 46"/>
                <a:gd name="T5" fmla="*/ 33 h 35"/>
                <a:gd name="T6" fmla="*/ 2 w 46"/>
                <a:gd name="T7" fmla="*/ 35 h 35"/>
                <a:gd name="T8" fmla="*/ 0 w 46"/>
                <a:gd name="T9" fmla="*/ 10 h 35"/>
              </a:gdLst>
              <a:ahLst/>
              <a:cxnLst>
                <a:cxn ang="0">
                  <a:pos x="T0" y="T1"/>
                </a:cxn>
                <a:cxn ang="0">
                  <a:pos x="T2" y="T3"/>
                </a:cxn>
                <a:cxn ang="0">
                  <a:pos x="T4" y="T5"/>
                </a:cxn>
                <a:cxn ang="0">
                  <a:pos x="T6" y="T7"/>
                </a:cxn>
                <a:cxn ang="0">
                  <a:pos x="T8" y="T9"/>
                </a:cxn>
              </a:cxnLst>
              <a:rect l="0" t="0" r="r" b="b"/>
              <a:pathLst>
                <a:path w="46" h="35">
                  <a:moveTo>
                    <a:pt x="0" y="10"/>
                  </a:moveTo>
                  <a:cubicBezTo>
                    <a:pt x="43" y="0"/>
                    <a:pt x="43" y="0"/>
                    <a:pt x="43" y="0"/>
                  </a:cubicBezTo>
                  <a:cubicBezTo>
                    <a:pt x="45" y="10"/>
                    <a:pt x="46" y="21"/>
                    <a:pt x="46" y="33"/>
                  </a:cubicBezTo>
                  <a:cubicBezTo>
                    <a:pt x="2" y="35"/>
                    <a:pt x="2" y="35"/>
                    <a:pt x="2" y="35"/>
                  </a:cubicBezTo>
                  <a:cubicBezTo>
                    <a:pt x="2" y="25"/>
                    <a:pt x="1" y="17"/>
                    <a:pt x="0" y="10"/>
                  </a:cubicBezTo>
                  <a:close/>
                </a:path>
              </a:pathLst>
            </a:custGeom>
            <a:solidFill>
              <a:srgbClr val="5337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9" name="îŝľiḋê">
              <a:extLst>
                <a:ext uri="{FF2B5EF4-FFF2-40B4-BE49-F238E27FC236}">
                  <a16:creationId xmlns:a16="http://schemas.microsoft.com/office/drawing/2014/main" id="{63B2B79B-603E-7019-3C18-2D83872708F6}"/>
                </a:ext>
              </a:extLst>
            </p:cNvPr>
            <p:cNvSpPr/>
            <p:nvPr/>
          </p:nvSpPr>
          <p:spPr bwMode="auto">
            <a:xfrm>
              <a:off x="7049580" y="4903238"/>
              <a:ext cx="191822" cy="142023"/>
            </a:xfrm>
            <a:custGeom>
              <a:avLst/>
              <a:gdLst>
                <a:gd name="T0" fmla="*/ 50 w 50"/>
                <a:gd name="T1" fmla="*/ 8 h 37"/>
                <a:gd name="T2" fmla="*/ 42 w 50"/>
                <a:gd name="T3" fmla="*/ 37 h 37"/>
                <a:gd name="T4" fmla="*/ 0 w 50"/>
                <a:gd name="T5" fmla="*/ 25 h 37"/>
                <a:gd name="T6" fmla="*/ 7 w 50"/>
                <a:gd name="T7" fmla="*/ 0 h 37"/>
                <a:gd name="T8" fmla="*/ 50 w 50"/>
                <a:gd name="T9" fmla="*/ 8 h 37"/>
              </a:gdLst>
              <a:ahLst/>
              <a:cxnLst>
                <a:cxn ang="0">
                  <a:pos x="T0" y="T1"/>
                </a:cxn>
                <a:cxn ang="0">
                  <a:pos x="T2" y="T3"/>
                </a:cxn>
                <a:cxn ang="0">
                  <a:pos x="T4" y="T5"/>
                </a:cxn>
                <a:cxn ang="0">
                  <a:pos x="T6" y="T7"/>
                </a:cxn>
                <a:cxn ang="0">
                  <a:pos x="T8" y="T9"/>
                </a:cxn>
              </a:cxnLst>
              <a:rect l="0" t="0" r="r" b="b"/>
              <a:pathLst>
                <a:path w="50" h="37">
                  <a:moveTo>
                    <a:pt x="50" y="8"/>
                  </a:moveTo>
                  <a:cubicBezTo>
                    <a:pt x="48" y="17"/>
                    <a:pt x="46" y="27"/>
                    <a:pt x="42" y="37"/>
                  </a:cubicBezTo>
                  <a:cubicBezTo>
                    <a:pt x="0" y="25"/>
                    <a:pt x="0" y="25"/>
                    <a:pt x="0" y="25"/>
                  </a:cubicBezTo>
                  <a:cubicBezTo>
                    <a:pt x="3" y="16"/>
                    <a:pt x="5" y="8"/>
                    <a:pt x="7" y="0"/>
                  </a:cubicBezTo>
                  <a:lnTo>
                    <a:pt x="50" y="8"/>
                  </a:lnTo>
                  <a:close/>
                </a:path>
              </a:pathLst>
            </a:custGeom>
            <a:solidFill>
              <a:srgbClr val="F2E8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0" name="iSļïḋè">
              <a:extLst>
                <a:ext uri="{FF2B5EF4-FFF2-40B4-BE49-F238E27FC236}">
                  <a16:creationId xmlns:a16="http://schemas.microsoft.com/office/drawing/2014/main" id="{4AA11EB6-1C26-3647-44AB-356DD090B311}"/>
                </a:ext>
              </a:extLst>
            </p:cNvPr>
            <p:cNvSpPr/>
            <p:nvPr/>
          </p:nvSpPr>
          <p:spPr bwMode="auto">
            <a:xfrm>
              <a:off x="7077246" y="4781505"/>
              <a:ext cx="188133" cy="153090"/>
            </a:xfrm>
            <a:custGeom>
              <a:avLst/>
              <a:gdLst>
                <a:gd name="T0" fmla="*/ 5 w 49"/>
                <a:gd name="T1" fmla="*/ 0 h 40"/>
                <a:gd name="T2" fmla="*/ 49 w 49"/>
                <a:gd name="T3" fmla="*/ 2 h 40"/>
                <a:gd name="T4" fmla="*/ 43 w 49"/>
                <a:gd name="T5" fmla="*/ 40 h 40"/>
                <a:gd name="T6" fmla="*/ 0 w 49"/>
                <a:gd name="T7" fmla="*/ 32 h 40"/>
                <a:gd name="T8" fmla="*/ 5 w 49"/>
                <a:gd name="T9" fmla="*/ 0 h 40"/>
              </a:gdLst>
              <a:ahLst/>
              <a:cxnLst>
                <a:cxn ang="0">
                  <a:pos x="T0" y="T1"/>
                </a:cxn>
                <a:cxn ang="0">
                  <a:pos x="T2" y="T3"/>
                </a:cxn>
                <a:cxn ang="0">
                  <a:pos x="T4" y="T5"/>
                </a:cxn>
                <a:cxn ang="0">
                  <a:pos x="T6" y="T7"/>
                </a:cxn>
                <a:cxn ang="0">
                  <a:pos x="T8" y="T9"/>
                </a:cxn>
              </a:cxnLst>
              <a:rect l="0" t="0" r="r" b="b"/>
              <a:pathLst>
                <a:path w="49" h="40">
                  <a:moveTo>
                    <a:pt x="5" y="0"/>
                  </a:moveTo>
                  <a:cubicBezTo>
                    <a:pt x="49" y="2"/>
                    <a:pt x="49" y="2"/>
                    <a:pt x="49" y="2"/>
                  </a:cubicBezTo>
                  <a:cubicBezTo>
                    <a:pt x="48" y="14"/>
                    <a:pt x="46" y="26"/>
                    <a:pt x="43" y="40"/>
                  </a:cubicBezTo>
                  <a:cubicBezTo>
                    <a:pt x="0" y="32"/>
                    <a:pt x="0" y="32"/>
                    <a:pt x="0" y="32"/>
                  </a:cubicBezTo>
                  <a:cubicBezTo>
                    <a:pt x="2" y="20"/>
                    <a:pt x="4" y="10"/>
                    <a:pt x="5" y="0"/>
                  </a:cubicBezTo>
                  <a:close/>
                </a:path>
              </a:pathLst>
            </a:custGeom>
            <a:solidFill>
              <a:srgbClr val="5337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1" name="íşļîḋé">
              <a:extLst>
                <a:ext uri="{FF2B5EF4-FFF2-40B4-BE49-F238E27FC236}">
                  <a16:creationId xmlns:a16="http://schemas.microsoft.com/office/drawing/2014/main" id="{F6A06EA6-CD8E-AE34-8645-B595F1E6F933}"/>
                </a:ext>
              </a:extLst>
            </p:cNvPr>
            <p:cNvSpPr/>
            <p:nvPr/>
          </p:nvSpPr>
          <p:spPr bwMode="auto">
            <a:xfrm>
              <a:off x="7095690" y="4674527"/>
              <a:ext cx="177067" cy="114356"/>
            </a:xfrm>
            <a:custGeom>
              <a:avLst/>
              <a:gdLst>
                <a:gd name="T0" fmla="*/ 1 w 46"/>
                <a:gd name="T1" fmla="*/ 2 h 30"/>
                <a:gd name="T2" fmla="*/ 45 w 46"/>
                <a:gd name="T3" fmla="*/ 0 h 30"/>
                <a:gd name="T4" fmla="*/ 44 w 46"/>
                <a:gd name="T5" fmla="*/ 30 h 30"/>
                <a:gd name="T6" fmla="*/ 0 w 46"/>
                <a:gd name="T7" fmla="*/ 28 h 30"/>
                <a:gd name="T8" fmla="*/ 1 w 46"/>
                <a:gd name="T9" fmla="*/ 2 h 30"/>
              </a:gdLst>
              <a:ahLst/>
              <a:cxnLst>
                <a:cxn ang="0">
                  <a:pos x="T0" y="T1"/>
                </a:cxn>
                <a:cxn ang="0">
                  <a:pos x="T2" y="T3"/>
                </a:cxn>
                <a:cxn ang="0">
                  <a:pos x="T4" y="T5"/>
                </a:cxn>
                <a:cxn ang="0">
                  <a:pos x="T6" y="T7"/>
                </a:cxn>
                <a:cxn ang="0">
                  <a:pos x="T8" y="T9"/>
                </a:cxn>
              </a:cxnLst>
              <a:rect l="0" t="0" r="r" b="b"/>
              <a:pathLst>
                <a:path w="46" h="30">
                  <a:moveTo>
                    <a:pt x="1" y="2"/>
                  </a:moveTo>
                  <a:cubicBezTo>
                    <a:pt x="45" y="0"/>
                    <a:pt x="45" y="0"/>
                    <a:pt x="45" y="0"/>
                  </a:cubicBezTo>
                  <a:cubicBezTo>
                    <a:pt x="46" y="10"/>
                    <a:pt x="45" y="20"/>
                    <a:pt x="44" y="30"/>
                  </a:cubicBezTo>
                  <a:cubicBezTo>
                    <a:pt x="0" y="28"/>
                    <a:pt x="0" y="28"/>
                    <a:pt x="0" y="28"/>
                  </a:cubicBezTo>
                  <a:cubicBezTo>
                    <a:pt x="1" y="19"/>
                    <a:pt x="1" y="10"/>
                    <a:pt x="1" y="2"/>
                  </a:cubicBezTo>
                  <a:close/>
                </a:path>
              </a:pathLst>
            </a:custGeom>
            <a:solidFill>
              <a:srgbClr val="F2E8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 name="iṧḻïdê">
              <a:extLst>
                <a:ext uri="{FF2B5EF4-FFF2-40B4-BE49-F238E27FC236}">
                  <a16:creationId xmlns:a16="http://schemas.microsoft.com/office/drawing/2014/main" id="{F407F265-F179-C5C4-3EF1-C14153B61425}"/>
                </a:ext>
              </a:extLst>
            </p:cNvPr>
            <p:cNvSpPr/>
            <p:nvPr/>
          </p:nvSpPr>
          <p:spPr bwMode="auto">
            <a:xfrm>
              <a:off x="6876202" y="5091372"/>
              <a:ext cx="324622" cy="322779"/>
            </a:xfrm>
            <a:prstGeom prst="ellipse">
              <a:avLst/>
            </a:pr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 name="išḻiďe">
              <a:extLst>
                <a:ext uri="{FF2B5EF4-FFF2-40B4-BE49-F238E27FC236}">
                  <a16:creationId xmlns:a16="http://schemas.microsoft.com/office/drawing/2014/main" id="{25159F4A-24B1-2A96-D387-AC888FE72A8C}"/>
                </a:ext>
              </a:extLst>
            </p:cNvPr>
            <p:cNvSpPr/>
            <p:nvPr/>
          </p:nvSpPr>
          <p:spPr bwMode="auto">
            <a:xfrm>
              <a:off x="6653023" y="4019748"/>
              <a:ext cx="378112" cy="374423"/>
            </a:xfrm>
            <a:prstGeom prst="ellipse">
              <a:avLst/>
            </a:prstGeom>
            <a:solidFill>
              <a:srgbClr val="CA59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 name="íšḻïḑe">
              <a:extLst>
                <a:ext uri="{FF2B5EF4-FFF2-40B4-BE49-F238E27FC236}">
                  <a16:creationId xmlns:a16="http://schemas.microsoft.com/office/drawing/2014/main" id="{ACAF6859-77B9-DA44-421B-47EB59A8F24D}"/>
                </a:ext>
              </a:extLst>
            </p:cNvPr>
            <p:cNvSpPr/>
            <p:nvPr/>
          </p:nvSpPr>
          <p:spPr bwMode="auto">
            <a:xfrm>
              <a:off x="6046201" y="1732634"/>
              <a:ext cx="49801" cy="1324313"/>
            </a:xfrm>
            <a:prstGeom prst="rect">
              <a:avLst/>
            </a:prstGeom>
            <a:solidFill>
              <a:srgbClr val="4832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 name="isḻide">
              <a:extLst>
                <a:ext uri="{FF2B5EF4-FFF2-40B4-BE49-F238E27FC236}">
                  <a16:creationId xmlns:a16="http://schemas.microsoft.com/office/drawing/2014/main" id="{753A1953-C5EB-D06F-A894-396A41FD1124}"/>
                </a:ext>
              </a:extLst>
            </p:cNvPr>
            <p:cNvSpPr/>
            <p:nvPr/>
          </p:nvSpPr>
          <p:spPr bwMode="auto">
            <a:xfrm>
              <a:off x="5669934" y="1149789"/>
              <a:ext cx="745156" cy="230556"/>
            </a:xfrm>
            <a:custGeom>
              <a:avLst/>
              <a:gdLst>
                <a:gd name="T0" fmla="*/ 3 w 194"/>
                <a:gd name="T1" fmla="*/ 58 h 60"/>
                <a:gd name="T2" fmla="*/ 2 w 194"/>
                <a:gd name="T3" fmla="*/ 47 h 60"/>
                <a:gd name="T4" fmla="*/ 2 w 194"/>
                <a:gd name="T5" fmla="*/ 47 h 60"/>
                <a:gd name="T6" fmla="*/ 103 w 194"/>
                <a:gd name="T7" fmla="*/ 0 h 60"/>
                <a:gd name="T8" fmla="*/ 103 w 194"/>
                <a:gd name="T9" fmla="*/ 0 h 60"/>
                <a:gd name="T10" fmla="*/ 190 w 194"/>
                <a:gd name="T11" fmla="*/ 34 h 60"/>
                <a:gd name="T12" fmla="*/ 190 w 194"/>
                <a:gd name="T13" fmla="*/ 34 h 60"/>
                <a:gd name="T14" fmla="*/ 191 w 194"/>
                <a:gd name="T15" fmla="*/ 45 h 60"/>
                <a:gd name="T16" fmla="*/ 191 w 194"/>
                <a:gd name="T17" fmla="*/ 45 h 60"/>
                <a:gd name="T18" fmla="*/ 180 w 194"/>
                <a:gd name="T19" fmla="*/ 45 h 60"/>
                <a:gd name="T20" fmla="*/ 180 w 194"/>
                <a:gd name="T21" fmla="*/ 45 h 60"/>
                <a:gd name="T22" fmla="*/ 103 w 194"/>
                <a:gd name="T23" fmla="*/ 14 h 60"/>
                <a:gd name="T24" fmla="*/ 103 w 194"/>
                <a:gd name="T25" fmla="*/ 14 h 60"/>
                <a:gd name="T26" fmla="*/ 14 w 194"/>
                <a:gd name="T27" fmla="*/ 57 h 60"/>
                <a:gd name="T28" fmla="*/ 14 w 194"/>
                <a:gd name="T29" fmla="*/ 57 h 60"/>
                <a:gd name="T30" fmla="*/ 8 w 194"/>
                <a:gd name="T31" fmla="*/ 60 h 60"/>
                <a:gd name="T32" fmla="*/ 8 w 194"/>
                <a:gd name="T33" fmla="*/ 60 h 60"/>
                <a:gd name="T34" fmla="*/ 3 w 194"/>
                <a:gd name="T35"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60">
                  <a:moveTo>
                    <a:pt x="3" y="58"/>
                  </a:moveTo>
                  <a:cubicBezTo>
                    <a:pt x="0" y="55"/>
                    <a:pt x="0" y="51"/>
                    <a:pt x="2" y="47"/>
                  </a:cubicBezTo>
                  <a:cubicBezTo>
                    <a:pt x="2" y="47"/>
                    <a:pt x="2" y="47"/>
                    <a:pt x="2" y="47"/>
                  </a:cubicBezTo>
                  <a:cubicBezTo>
                    <a:pt x="26" y="18"/>
                    <a:pt x="62" y="0"/>
                    <a:pt x="103" y="0"/>
                  </a:cubicBezTo>
                  <a:cubicBezTo>
                    <a:pt x="103" y="0"/>
                    <a:pt x="103" y="0"/>
                    <a:pt x="103" y="0"/>
                  </a:cubicBezTo>
                  <a:cubicBezTo>
                    <a:pt x="136" y="0"/>
                    <a:pt x="167" y="13"/>
                    <a:pt x="190" y="34"/>
                  </a:cubicBezTo>
                  <a:cubicBezTo>
                    <a:pt x="190" y="34"/>
                    <a:pt x="190" y="34"/>
                    <a:pt x="190" y="34"/>
                  </a:cubicBezTo>
                  <a:cubicBezTo>
                    <a:pt x="193" y="37"/>
                    <a:pt x="194" y="42"/>
                    <a:pt x="191" y="45"/>
                  </a:cubicBezTo>
                  <a:cubicBezTo>
                    <a:pt x="191" y="45"/>
                    <a:pt x="191" y="45"/>
                    <a:pt x="191" y="45"/>
                  </a:cubicBezTo>
                  <a:cubicBezTo>
                    <a:pt x="188" y="48"/>
                    <a:pt x="183" y="48"/>
                    <a:pt x="180" y="45"/>
                  </a:cubicBezTo>
                  <a:cubicBezTo>
                    <a:pt x="180" y="45"/>
                    <a:pt x="180" y="45"/>
                    <a:pt x="180" y="45"/>
                  </a:cubicBezTo>
                  <a:cubicBezTo>
                    <a:pt x="160" y="26"/>
                    <a:pt x="133" y="14"/>
                    <a:pt x="103" y="14"/>
                  </a:cubicBezTo>
                  <a:cubicBezTo>
                    <a:pt x="103" y="14"/>
                    <a:pt x="103" y="14"/>
                    <a:pt x="103" y="14"/>
                  </a:cubicBezTo>
                  <a:cubicBezTo>
                    <a:pt x="67" y="14"/>
                    <a:pt x="35" y="31"/>
                    <a:pt x="14" y="57"/>
                  </a:cubicBezTo>
                  <a:cubicBezTo>
                    <a:pt x="14" y="57"/>
                    <a:pt x="14" y="57"/>
                    <a:pt x="14" y="57"/>
                  </a:cubicBezTo>
                  <a:cubicBezTo>
                    <a:pt x="12" y="59"/>
                    <a:pt x="10" y="60"/>
                    <a:pt x="8" y="60"/>
                  </a:cubicBezTo>
                  <a:cubicBezTo>
                    <a:pt x="8" y="60"/>
                    <a:pt x="8" y="60"/>
                    <a:pt x="8" y="60"/>
                  </a:cubicBezTo>
                  <a:cubicBezTo>
                    <a:pt x="6" y="60"/>
                    <a:pt x="5" y="59"/>
                    <a:pt x="3" y="58"/>
                  </a:cubicBezTo>
                  <a:close/>
                </a:path>
              </a:pathLst>
            </a:custGeom>
            <a:solidFill>
              <a:srgbClr val="7AB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6" name="íṣ1iḍe">
              <a:extLst>
                <a:ext uri="{FF2B5EF4-FFF2-40B4-BE49-F238E27FC236}">
                  <a16:creationId xmlns:a16="http://schemas.microsoft.com/office/drawing/2014/main" id="{756A30B2-85FB-EFBA-8CF9-C278CB4E4029}"/>
                </a:ext>
              </a:extLst>
            </p:cNvPr>
            <p:cNvSpPr/>
            <p:nvPr/>
          </p:nvSpPr>
          <p:spPr bwMode="auto">
            <a:xfrm>
              <a:off x="5741867" y="1249389"/>
              <a:ext cx="604978" cy="195511"/>
            </a:xfrm>
            <a:custGeom>
              <a:avLst/>
              <a:gdLst>
                <a:gd name="T0" fmla="*/ 4 w 157"/>
                <a:gd name="T1" fmla="*/ 49 h 51"/>
                <a:gd name="T2" fmla="*/ 3 w 157"/>
                <a:gd name="T3" fmla="*/ 39 h 51"/>
                <a:gd name="T4" fmla="*/ 3 w 157"/>
                <a:gd name="T5" fmla="*/ 39 h 51"/>
                <a:gd name="T6" fmla="*/ 84 w 157"/>
                <a:gd name="T7" fmla="*/ 0 h 51"/>
                <a:gd name="T8" fmla="*/ 84 w 157"/>
                <a:gd name="T9" fmla="*/ 0 h 51"/>
                <a:gd name="T10" fmla="*/ 154 w 157"/>
                <a:gd name="T11" fmla="*/ 27 h 51"/>
                <a:gd name="T12" fmla="*/ 154 w 157"/>
                <a:gd name="T13" fmla="*/ 27 h 51"/>
                <a:gd name="T14" fmla="*/ 154 w 157"/>
                <a:gd name="T15" fmla="*/ 38 h 51"/>
                <a:gd name="T16" fmla="*/ 154 w 157"/>
                <a:gd name="T17" fmla="*/ 38 h 51"/>
                <a:gd name="T18" fmla="*/ 144 w 157"/>
                <a:gd name="T19" fmla="*/ 38 h 51"/>
                <a:gd name="T20" fmla="*/ 144 w 157"/>
                <a:gd name="T21" fmla="*/ 38 h 51"/>
                <a:gd name="T22" fmla="*/ 84 w 157"/>
                <a:gd name="T23" fmla="*/ 15 h 51"/>
                <a:gd name="T24" fmla="*/ 84 w 157"/>
                <a:gd name="T25" fmla="*/ 15 h 51"/>
                <a:gd name="T26" fmla="*/ 15 w 157"/>
                <a:gd name="T27" fmla="*/ 48 h 51"/>
                <a:gd name="T28" fmla="*/ 15 w 157"/>
                <a:gd name="T29" fmla="*/ 48 h 51"/>
                <a:gd name="T30" fmla="*/ 15 w 157"/>
                <a:gd name="T31" fmla="*/ 48 h 51"/>
                <a:gd name="T32" fmla="*/ 9 w 157"/>
                <a:gd name="T33" fmla="*/ 51 h 51"/>
                <a:gd name="T34" fmla="*/ 9 w 157"/>
                <a:gd name="T35" fmla="*/ 51 h 51"/>
                <a:gd name="T36" fmla="*/ 4 w 157"/>
                <a:gd name="T3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51">
                  <a:moveTo>
                    <a:pt x="4" y="49"/>
                  </a:moveTo>
                  <a:cubicBezTo>
                    <a:pt x="1" y="46"/>
                    <a:pt x="0" y="42"/>
                    <a:pt x="3" y="39"/>
                  </a:cubicBezTo>
                  <a:cubicBezTo>
                    <a:pt x="3" y="39"/>
                    <a:pt x="3" y="39"/>
                    <a:pt x="3" y="39"/>
                  </a:cubicBezTo>
                  <a:cubicBezTo>
                    <a:pt x="22" y="15"/>
                    <a:pt x="51" y="0"/>
                    <a:pt x="84" y="0"/>
                  </a:cubicBezTo>
                  <a:cubicBezTo>
                    <a:pt x="84" y="0"/>
                    <a:pt x="84" y="0"/>
                    <a:pt x="84" y="0"/>
                  </a:cubicBezTo>
                  <a:cubicBezTo>
                    <a:pt x="111" y="0"/>
                    <a:pt x="136" y="10"/>
                    <a:pt x="154" y="27"/>
                  </a:cubicBezTo>
                  <a:cubicBezTo>
                    <a:pt x="154" y="27"/>
                    <a:pt x="154" y="27"/>
                    <a:pt x="154" y="27"/>
                  </a:cubicBezTo>
                  <a:cubicBezTo>
                    <a:pt x="157" y="30"/>
                    <a:pt x="157" y="35"/>
                    <a:pt x="154" y="38"/>
                  </a:cubicBezTo>
                  <a:cubicBezTo>
                    <a:pt x="154" y="38"/>
                    <a:pt x="154" y="38"/>
                    <a:pt x="154" y="38"/>
                  </a:cubicBezTo>
                  <a:cubicBezTo>
                    <a:pt x="151" y="41"/>
                    <a:pt x="147" y="41"/>
                    <a:pt x="144" y="38"/>
                  </a:cubicBezTo>
                  <a:cubicBezTo>
                    <a:pt x="144" y="38"/>
                    <a:pt x="144" y="38"/>
                    <a:pt x="144" y="38"/>
                  </a:cubicBezTo>
                  <a:cubicBezTo>
                    <a:pt x="128" y="24"/>
                    <a:pt x="107" y="15"/>
                    <a:pt x="84" y="15"/>
                  </a:cubicBezTo>
                  <a:cubicBezTo>
                    <a:pt x="84" y="15"/>
                    <a:pt x="84" y="15"/>
                    <a:pt x="84" y="15"/>
                  </a:cubicBezTo>
                  <a:cubicBezTo>
                    <a:pt x="56" y="15"/>
                    <a:pt x="31" y="28"/>
                    <a:pt x="15" y="48"/>
                  </a:cubicBezTo>
                  <a:cubicBezTo>
                    <a:pt x="15" y="48"/>
                    <a:pt x="15" y="48"/>
                    <a:pt x="15" y="48"/>
                  </a:cubicBezTo>
                  <a:cubicBezTo>
                    <a:pt x="15" y="48"/>
                    <a:pt x="15" y="48"/>
                    <a:pt x="15" y="48"/>
                  </a:cubicBezTo>
                  <a:cubicBezTo>
                    <a:pt x="13" y="50"/>
                    <a:pt x="11" y="51"/>
                    <a:pt x="9" y="51"/>
                  </a:cubicBezTo>
                  <a:cubicBezTo>
                    <a:pt x="9" y="51"/>
                    <a:pt x="9" y="51"/>
                    <a:pt x="9" y="51"/>
                  </a:cubicBezTo>
                  <a:cubicBezTo>
                    <a:pt x="7" y="51"/>
                    <a:pt x="6" y="50"/>
                    <a:pt x="4" y="49"/>
                  </a:cubicBezTo>
                  <a:close/>
                </a:path>
              </a:pathLst>
            </a:custGeom>
            <a:solidFill>
              <a:srgbClr val="7AB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7" name="îṣ1îḓe">
              <a:extLst>
                <a:ext uri="{FF2B5EF4-FFF2-40B4-BE49-F238E27FC236}">
                  <a16:creationId xmlns:a16="http://schemas.microsoft.com/office/drawing/2014/main" id="{5C60EBE8-1A18-F58B-2A76-4C0CA842132C}"/>
                </a:ext>
              </a:extLst>
            </p:cNvPr>
            <p:cNvSpPr/>
            <p:nvPr/>
          </p:nvSpPr>
          <p:spPr bwMode="auto">
            <a:xfrm>
              <a:off x="5823023" y="1348989"/>
              <a:ext cx="457423" cy="156779"/>
            </a:xfrm>
            <a:custGeom>
              <a:avLst/>
              <a:gdLst>
                <a:gd name="T0" fmla="*/ 4 w 119"/>
                <a:gd name="T1" fmla="*/ 39 h 41"/>
                <a:gd name="T2" fmla="*/ 2 w 119"/>
                <a:gd name="T3" fmla="*/ 29 h 41"/>
                <a:gd name="T4" fmla="*/ 2 w 119"/>
                <a:gd name="T5" fmla="*/ 29 h 41"/>
                <a:gd name="T6" fmla="*/ 63 w 119"/>
                <a:gd name="T7" fmla="*/ 0 h 41"/>
                <a:gd name="T8" fmla="*/ 63 w 119"/>
                <a:gd name="T9" fmla="*/ 0 h 41"/>
                <a:gd name="T10" fmla="*/ 116 w 119"/>
                <a:gd name="T11" fmla="*/ 22 h 41"/>
                <a:gd name="T12" fmla="*/ 116 w 119"/>
                <a:gd name="T13" fmla="*/ 22 h 41"/>
                <a:gd name="T14" fmla="*/ 116 w 119"/>
                <a:gd name="T15" fmla="*/ 32 h 41"/>
                <a:gd name="T16" fmla="*/ 116 w 119"/>
                <a:gd name="T17" fmla="*/ 32 h 41"/>
                <a:gd name="T18" fmla="*/ 106 w 119"/>
                <a:gd name="T19" fmla="*/ 32 h 41"/>
                <a:gd name="T20" fmla="*/ 106 w 119"/>
                <a:gd name="T21" fmla="*/ 32 h 41"/>
                <a:gd name="T22" fmla="*/ 63 w 119"/>
                <a:gd name="T23" fmla="*/ 15 h 41"/>
                <a:gd name="T24" fmla="*/ 63 w 119"/>
                <a:gd name="T25" fmla="*/ 15 h 41"/>
                <a:gd name="T26" fmla="*/ 14 w 119"/>
                <a:gd name="T27" fmla="*/ 38 h 41"/>
                <a:gd name="T28" fmla="*/ 14 w 119"/>
                <a:gd name="T29" fmla="*/ 38 h 41"/>
                <a:gd name="T30" fmla="*/ 14 w 119"/>
                <a:gd name="T31" fmla="*/ 38 h 41"/>
                <a:gd name="T32" fmla="*/ 8 w 119"/>
                <a:gd name="T33" fmla="*/ 41 h 41"/>
                <a:gd name="T34" fmla="*/ 8 w 119"/>
                <a:gd name="T35" fmla="*/ 41 h 41"/>
                <a:gd name="T36" fmla="*/ 4 w 119"/>
                <a:gd name="T3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41">
                  <a:moveTo>
                    <a:pt x="4" y="39"/>
                  </a:moveTo>
                  <a:cubicBezTo>
                    <a:pt x="0" y="37"/>
                    <a:pt x="0" y="32"/>
                    <a:pt x="2" y="29"/>
                  </a:cubicBezTo>
                  <a:cubicBezTo>
                    <a:pt x="2" y="29"/>
                    <a:pt x="2" y="29"/>
                    <a:pt x="2" y="29"/>
                  </a:cubicBezTo>
                  <a:cubicBezTo>
                    <a:pt x="16" y="11"/>
                    <a:pt x="38" y="0"/>
                    <a:pt x="63" y="0"/>
                  </a:cubicBezTo>
                  <a:cubicBezTo>
                    <a:pt x="63" y="0"/>
                    <a:pt x="63" y="0"/>
                    <a:pt x="63" y="0"/>
                  </a:cubicBezTo>
                  <a:cubicBezTo>
                    <a:pt x="83" y="0"/>
                    <a:pt x="102" y="8"/>
                    <a:pt x="116" y="22"/>
                  </a:cubicBezTo>
                  <a:cubicBezTo>
                    <a:pt x="116" y="22"/>
                    <a:pt x="116" y="22"/>
                    <a:pt x="116" y="22"/>
                  </a:cubicBezTo>
                  <a:cubicBezTo>
                    <a:pt x="119" y="24"/>
                    <a:pt x="119" y="29"/>
                    <a:pt x="116" y="32"/>
                  </a:cubicBezTo>
                  <a:cubicBezTo>
                    <a:pt x="116" y="32"/>
                    <a:pt x="116" y="32"/>
                    <a:pt x="116" y="32"/>
                  </a:cubicBezTo>
                  <a:cubicBezTo>
                    <a:pt x="113" y="35"/>
                    <a:pt x="109" y="35"/>
                    <a:pt x="106" y="32"/>
                  </a:cubicBezTo>
                  <a:cubicBezTo>
                    <a:pt x="106" y="32"/>
                    <a:pt x="106" y="32"/>
                    <a:pt x="106" y="32"/>
                  </a:cubicBezTo>
                  <a:cubicBezTo>
                    <a:pt x="94" y="21"/>
                    <a:pt x="79" y="15"/>
                    <a:pt x="63" y="15"/>
                  </a:cubicBezTo>
                  <a:cubicBezTo>
                    <a:pt x="63" y="15"/>
                    <a:pt x="63" y="15"/>
                    <a:pt x="63" y="15"/>
                  </a:cubicBezTo>
                  <a:cubicBezTo>
                    <a:pt x="43" y="15"/>
                    <a:pt x="25" y="24"/>
                    <a:pt x="14" y="38"/>
                  </a:cubicBezTo>
                  <a:cubicBezTo>
                    <a:pt x="14" y="38"/>
                    <a:pt x="14" y="38"/>
                    <a:pt x="14" y="38"/>
                  </a:cubicBezTo>
                  <a:cubicBezTo>
                    <a:pt x="14" y="38"/>
                    <a:pt x="14" y="38"/>
                    <a:pt x="14" y="38"/>
                  </a:cubicBezTo>
                  <a:cubicBezTo>
                    <a:pt x="13" y="40"/>
                    <a:pt x="10" y="41"/>
                    <a:pt x="8" y="41"/>
                  </a:cubicBezTo>
                  <a:cubicBezTo>
                    <a:pt x="8" y="41"/>
                    <a:pt x="8" y="41"/>
                    <a:pt x="8" y="41"/>
                  </a:cubicBezTo>
                  <a:cubicBezTo>
                    <a:pt x="7" y="41"/>
                    <a:pt x="5" y="41"/>
                    <a:pt x="4" y="39"/>
                  </a:cubicBezTo>
                  <a:close/>
                </a:path>
              </a:pathLst>
            </a:custGeom>
            <a:solidFill>
              <a:srgbClr val="7AB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8" name="ïṥļîďè">
              <a:extLst>
                <a:ext uri="{FF2B5EF4-FFF2-40B4-BE49-F238E27FC236}">
                  <a16:creationId xmlns:a16="http://schemas.microsoft.com/office/drawing/2014/main" id="{EB3F7537-43F5-3210-0196-ECA1EB45F726}"/>
                </a:ext>
              </a:extLst>
            </p:cNvPr>
            <p:cNvSpPr/>
            <p:nvPr/>
          </p:nvSpPr>
          <p:spPr bwMode="auto">
            <a:xfrm>
              <a:off x="5896800" y="1479945"/>
              <a:ext cx="333845" cy="328311"/>
            </a:xfrm>
            <a:prstGeom prst="ellipse">
              <a:avLst/>
            </a:prstGeom>
            <a:solidFill>
              <a:srgbClr val="4832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9" name="ïS1îḍè">
              <a:extLst>
                <a:ext uri="{FF2B5EF4-FFF2-40B4-BE49-F238E27FC236}">
                  <a16:creationId xmlns:a16="http://schemas.microsoft.com/office/drawing/2014/main" id="{7F5C9866-8F43-FF62-F5DF-0D7449EC1D8C}"/>
                </a:ext>
              </a:extLst>
            </p:cNvPr>
            <p:cNvSpPr/>
            <p:nvPr/>
          </p:nvSpPr>
          <p:spPr bwMode="auto">
            <a:xfrm>
              <a:off x="5880201" y="4969638"/>
              <a:ext cx="324622" cy="494312"/>
            </a:xfrm>
            <a:custGeom>
              <a:avLst/>
              <a:gdLst>
                <a:gd name="T0" fmla="*/ 0 w 176"/>
                <a:gd name="T1" fmla="*/ 0 h 268"/>
                <a:gd name="T2" fmla="*/ 0 w 176"/>
                <a:gd name="T3" fmla="*/ 43 h 268"/>
                <a:gd name="T4" fmla="*/ 0 w 176"/>
                <a:gd name="T5" fmla="*/ 47 h 268"/>
                <a:gd name="T6" fmla="*/ 0 w 176"/>
                <a:gd name="T7" fmla="*/ 89 h 268"/>
                <a:gd name="T8" fmla="*/ 0 w 176"/>
                <a:gd name="T9" fmla="*/ 91 h 268"/>
                <a:gd name="T10" fmla="*/ 0 w 176"/>
                <a:gd name="T11" fmla="*/ 133 h 268"/>
                <a:gd name="T12" fmla="*/ 0 w 176"/>
                <a:gd name="T13" fmla="*/ 135 h 268"/>
                <a:gd name="T14" fmla="*/ 0 w 176"/>
                <a:gd name="T15" fmla="*/ 176 h 268"/>
                <a:gd name="T16" fmla="*/ 0 w 176"/>
                <a:gd name="T17" fmla="*/ 178 h 268"/>
                <a:gd name="T18" fmla="*/ 0 w 176"/>
                <a:gd name="T19" fmla="*/ 220 h 268"/>
                <a:gd name="T20" fmla="*/ 0 w 176"/>
                <a:gd name="T21" fmla="*/ 224 h 268"/>
                <a:gd name="T22" fmla="*/ 0 w 176"/>
                <a:gd name="T23" fmla="*/ 268 h 268"/>
                <a:gd name="T24" fmla="*/ 176 w 176"/>
                <a:gd name="T25" fmla="*/ 268 h 268"/>
                <a:gd name="T26" fmla="*/ 176 w 176"/>
                <a:gd name="T27" fmla="*/ 224 h 268"/>
                <a:gd name="T28" fmla="*/ 176 w 176"/>
                <a:gd name="T29" fmla="*/ 220 h 268"/>
                <a:gd name="T30" fmla="*/ 176 w 176"/>
                <a:gd name="T31" fmla="*/ 178 h 268"/>
                <a:gd name="T32" fmla="*/ 176 w 176"/>
                <a:gd name="T33" fmla="*/ 176 h 268"/>
                <a:gd name="T34" fmla="*/ 176 w 176"/>
                <a:gd name="T35" fmla="*/ 135 h 268"/>
                <a:gd name="T36" fmla="*/ 176 w 176"/>
                <a:gd name="T37" fmla="*/ 133 h 268"/>
                <a:gd name="T38" fmla="*/ 176 w 176"/>
                <a:gd name="T39" fmla="*/ 91 h 268"/>
                <a:gd name="T40" fmla="*/ 176 w 176"/>
                <a:gd name="T41" fmla="*/ 89 h 268"/>
                <a:gd name="T42" fmla="*/ 176 w 176"/>
                <a:gd name="T43" fmla="*/ 47 h 268"/>
                <a:gd name="T44" fmla="*/ 176 w 176"/>
                <a:gd name="T45" fmla="*/ 43 h 268"/>
                <a:gd name="T46" fmla="*/ 176 w 176"/>
                <a:gd name="T47" fmla="*/ 0 h 268"/>
                <a:gd name="T48" fmla="*/ 0 w 176"/>
                <a:gd name="T4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6" h="268">
                  <a:moveTo>
                    <a:pt x="0" y="0"/>
                  </a:moveTo>
                  <a:lnTo>
                    <a:pt x="0" y="43"/>
                  </a:lnTo>
                  <a:lnTo>
                    <a:pt x="0" y="47"/>
                  </a:lnTo>
                  <a:lnTo>
                    <a:pt x="0" y="89"/>
                  </a:lnTo>
                  <a:lnTo>
                    <a:pt x="0" y="91"/>
                  </a:lnTo>
                  <a:lnTo>
                    <a:pt x="0" y="133"/>
                  </a:lnTo>
                  <a:lnTo>
                    <a:pt x="0" y="135"/>
                  </a:lnTo>
                  <a:lnTo>
                    <a:pt x="0" y="176"/>
                  </a:lnTo>
                  <a:lnTo>
                    <a:pt x="0" y="178"/>
                  </a:lnTo>
                  <a:lnTo>
                    <a:pt x="0" y="220"/>
                  </a:lnTo>
                  <a:lnTo>
                    <a:pt x="0" y="224"/>
                  </a:lnTo>
                  <a:lnTo>
                    <a:pt x="0" y="268"/>
                  </a:lnTo>
                  <a:lnTo>
                    <a:pt x="176" y="268"/>
                  </a:lnTo>
                  <a:lnTo>
                    <a:pt x="176" y="224"/>
                  </a:lnTo>
                  <a:lnTo>
                    <a:pt x="176" y="220"/>
                  </a:lnTo>
                  <a:lnTo>
                    <a:pt x="176" y="178"/>
                  </a:lnTo>
                  <a:lnTo>
                    <a:pt x="176" y="176"/>
                  </a:lnTo>
                  <a:lnTo>
                    <a:pt x="176" y="135"/>
                  </a:lnTo>
                  <a:lnTo>
                    <a:pt x="176" y="133"/>
                  </a:lnTo>
                  <a:lnTo>
                    <a:pt x="176" y="91"/>
                  </a:lnTo>
                  <a:lnTo>
                    <a:pt x="176" y="89"/>
                  </a:lnTo>
                  <a:lnTo>
                    <a:pt x="176" y="47"/>
                  </a:lnTo>
                  <a:lnTo>
                    <a:pt x="176" y="43"/>
                  </a:lnTo>
                  <a:lnTo>
                    <a:pt x="176" y="0"/>
                  </a:lnTo>
                  <a:lnTo>
                    <a:pt x="0" y="0"/>
                  </a:lnTo>
                  <a:close/>
                </a:path>
              </a:pathLst>
            </a:cu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0" name="íṥľîḑe">
              <a:extLst>
                <a:ext uri="{FF2B5EF4-FFF2-40B4-BE49-F238E27FC236}">
                  <a16:creationId xmlns:a16="http://schemas.microsoft.com/office/drawing/2014/main" id="{A5A5680D-522D-0BB6-870D-4F6B2B65E1A2}"/>
                </a:ext>
              </a:extLst>
            </p:cNvPr>
            <p:cNvSpPr/>
            <p:nvPr/>
          </p:nvSpPr>
          <p:spPr bwMode="auto">
            <a:xfrm>
              <a:off x="5022533" y="5493461"/>
              <a:ext cx="2108202" cy="621579"/>
            </a:xfrm>
            <a:custGeom>
              <a:avLst/>
              <a:gdLst>
                <a:gd name="T0" fmla="*/ 548 w 548"/>
                <a:gd name="T1" fmla="*/ 81 h 162"/>
                <a:gd name="T2" fmla="*/ 467 w 548"/>
                <a:gd name="T3" fmla="*/ 162 h 162"/>
                <a:gd name="T4" fmla="*/ 80 w 548"/>
                <a:gd name="T5" fmla="*/ 162 h 162"/>
                <a:gd name="T6" fmla="*/ 0 w 548"/>
                <a:gd name="T7" fmla="*/ 81 h 162"/>
                <a:gd name="T8" fmla="*/ 0 w 548"/>
                <a:gd name="T9" fmla="*/ 81 h 162"/>
                <a:gd name="T10" fmla="*/ 80 w 548"/>
                <a:gd name="T11" fmla="*/ 0 h 162"/>
                <a:gd name="T12" fmla="*/ 467 w 548"/>
                <a:gd name="T13" fmla="*/ 0 h 162"/>
                <a:gd name="T14" fmla="*/ 548 w 548"/>
                <a:gd name="T15" fmla="*/ 81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62">
                  <a:moveTo>
                    <a:pt x="548" y="81"/>
                  </a:moveTo>
                  <a:cubicBezTo>
                    <a:pt x="548" y="126"/>
                    <a:pt x="512" y="162"/>
                    <a:pt x="467" y="162"/>
                  </a:cubicBezTo>
                  <a:cubicBezTo>
                    <a:pt x="80" y="162"/>
                    <a:pt x="80" y="162"/>
                    <a:pt x="80" y="162"/>
                  </a:cubicBezTo>
                  <a:cubicBezTo>
                    <a:pt x="36" y="162"/>
                    <a:pt x="0" y="126"/>
                    <a:pt x="0" y="81"/>
                  </a:cubicBezTo>
                  <a:cubicBezTo>
                    <a:pt x="0" y="81"/>
                    <a:pt x="0" y="81"/>
                    <a:pt x="0" y="81"/>
                  </a:cubicBezTo>
                  <a:cubicBezTo>
                    <a:pt x="0" y="37"/>
                    <a:pt x="36" y="0"/>
                    <a:pt x="80" y="0"/>
                  </a:cubicBezTo>
                  <a:cubicBezTo>
                    <a:pt x="467" y="0"/>
                    <a:pt x="467" y="0"/>
                    <a:pt x="467" y="0"/>
                  </a:cubicBezTo>
                  <a:cubicBezTo>
                    <a:pt x="512" y="0"/>
                    <a:pt x="548" y="37"/>
                    <a:pt x="548" y="81"/>
                  </a:cubicBezTo>
                  <a:close/>
                </a:path>
              </a:pathLst>
            </a:custGeom>
            <a:solidFill>
              <a:srgbClr val="E2C03B"/>
            </a:solidFill>
            <a:ln w="39688" cap="flat">
              <a:solidFill>
                <a:srgbClr val="D5824E"/>
              </a:solidFill>
              <a:prstDash val="solid"/>
              <a:miter lim="800000"/>
              <a:headEnd/>
              <a:tailEnd/>
            </a:ln>
          </p:spPr>
          <p:txBody>
            <a:bodyPr anchor="ctr"/>
            <a:lstStyle/>
            <a:p>
              <a:pPr algn="ctr"/>
              <a:endParaRPr sz="1350"/>
            </a:p>
          </p:txBody>
        </p:sp>
        <p:sp>
          <p:nvSpPr>
            <p:cNvPr id="21" name="îSḷîḑè">
              <a:extLst>
                <a:ext uri="{FF2B5EF4-FFF2-40B4-BE49-F238E27FC236}">
                  <a16:creationId xmlns:a16="http://schemas.microsoft.com/office/drawing/2014/main" id="{F8D60D3F-6F51-A943-B28B-D9E43B69FFAF}"/>
                </a:ext>
              </a:extLst>
            </p:cNvPr>
            <p:cNvSpPr/>
            <p:nvPr/>
          </p:nvSpPr>
          <p:spPr bwMode="auto">
            <a:xfrm>
              <a:off x="5258622" y="2049879"/>
              <a:ext cx="1613891" cy="1639713"/>
            </a:xfrm>
            <a:custGeom>
              <a:avLst/>
              <a:gdLst>
                <a:gd name="T0" fmla="*/ 210 w 420"/>
                <a:gd name="T1" fmla="*/ 0 h 428"/>
                <a:gd name="T2" fmla="*/ 0 w 420"/>
                <a:gd name="T3" fmla="*/ 210 h 428"/>
                <a:gd name="T4" fmla="*/ 0 w 420"/>
                <a:gd name="T5" fmla="*/ 428 h 428"/>
                <a:gd name="T6" fmla="*/ 420 w 420"/>
                <a:gd name="T7" fmla="*/ 428 h 428"/>
                <a:gd name="T8" fmla="*/ 420 w 420"/>
                <a:gd name="T9" fmla="*/ 210 h 428"/>
                <a:gd name="T10" fmla="*/ 210 w 420"/>
                <a:gd name="T11" fmla="*/ 0 h 428"/>
              </a:gdLst>
              <a:ahLst/>
              <a:cxnLst>
                <a:cxn ang="0">
                  <a:pos x="T0" y="T1"/>
                </a:cxn>
                <a:cxn ang="0">
                  <a:pos x="T2" y="T3"/>
                </a:cxn>
                <a:cxn ang="0">
                  <a:pos x="T4" y="T5"/>
                </a:cxn>
                <a:cxn ang="0">
                  <a:pos x="T6" y="T7"/>
                </a:cxn>
                <a:cxn ang="0">
                  <a:pos x="T8" y="T9"/>
                </a:cxn>
                <a:cxn ang="0">
                  <a:pos x="T10" y="T11"/>
                </a:cxn>
              </a:cxnLst>
              <a:rect l="0" t="0" r="r" b="b"/>
              <a:pathLst>
                <a:path w="420" h="428">
                  <a:moveTo>
                    <a:pt x="210" y="0"/>
                  </a:moveTo>
                  <a:cubicBezTo>
                    <a:pt x="94" y="0"/>
                    <a:pt x="0" y="94"/>
                    <a:pt x="0" y="210"/>
                  </a:cubicBezTo>
                  <a:cubicBezTo>
                    <a:pt x="0" y="428"/>
                    <a:pt x="0" y="428"/>
                    <a:pt x="0" y="428"/>
                  </a:cubicBezTo>
                  <a:cubicBezTo>
                    <a:pt x="420" y="428"/>
                    <a:pt x="420" y="428"/>
                    <a:pt x="420" y="428"/>
                  </a:cubicBezTo>
                  <a:cubicBezTo>
                    <a:pt x="420" y="210"/>
                    <a:pt x="420" y="210"/>
                    <a:pt x="420" y="210"/>
                  </a:cubicBezTo>
                  <a:cubicBezTo>
                    <a:pt x="420" y="94"/>
                    <a:pt x="326" y="0"/>
                    <a:pt x="210" y="0"/>
                  </a:cubicBezTo>
                  <a:close/>
                </a:path>
              </a:pathLst>
            </a:custGeom>
            <a:solidFill>
              <a:srgbClr val="E2C4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2" name="ïSļïḍè">
              <a:extLst>
                <a:ext uri="{FF2B5EF4-FFF2-40B4-BE49-F238E27FC236}">
                  <a16:creationId xmlns:a16="http://schemas.microsoft.com/office/drawing/2014/main" id="{205DBAA2-B0E8-326C-754F-C8173C3A8FC7}"/>
                </a:ext>
              </a:extLst>
            </p:cNvPr>
            <p:cNvSpPr/>
            <p:nvPr/>
          </p:nvSpPr>
          <p:spPr bwMode="auto">
            <a:xfrm>
              <a:off x="5199600" y="3647169"/>
              <a:ext cx="1731935" cy="280356"/>
            </a:xfrm>
            <a:custGeom>
              <a:avLst/>
              <a:gdLst>
                <a:gd name="T0" fmla="*/ 450 w 450"/>
                <a:gd name="T1" fmla="*/ 43 h 73"/>
                <a:gd name="T2" fmla="*/ 420 w 450"/>
                <a:gd name="T3" fmla="*/ 73 h 73"/>
                <a:gd name="T4" fmla="*/ 30 w 450"/>
                <a:gd name="T5" fmla="*/ 73 h 73"/>
                <a:gd name="T6" fmla="*/ 0 w 450"/>
                <a:gd name="T7" fmla="*/ 43 h 73"/>
                <a:gd name="T8" fmla="*/ 0 w 450"/>
                <a:gd name="T9" fmla="*/ 30 h 73"/>
                <a:gd name="T10" fmla="*/ 30 w 450"/>
                <a:gd name="T11" fmla="*/ 0 h 73"/>
                <a:gd name="T12" fmla="*/ 420 w 450"/>
                <a:gd name="T13" fmla="*/ 0 h 73"/>
                <a:gd name="T14" fmla="*/ 450 w 450"/>
                <a:gd name="T15" fmla="*/ 30 h 73"/>
                <a:gd name="T16" fmla="*/ 450 w 450"/>
                <a:gd name="T17" fmla="*/ 4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 h="73">
                  <a:moveTo>
                    <a:pt x="450" y="43"/>
                  </a:moveTo>
                  <a:cubicBezTo>
                    <a:pt x="450" y="59"/>
                    <a:pt x="436" y="73"/>
                    <a:pt x="420" y="73"/>
                  </a:cubicBezTo>
                  <a:cubicBezTo>
                    <a:pt x="30" y="73"/>
                    <a:pt x="30" y="73"/>
                    <a:pt x="30" y="73"/>
                  </a:cubicBezTo>
                  <a:cubicBezTo>
                    <a:pt x="13" y="73"/>
                    <a:pt x="0" y="59"/>
                    <a:pt x="0" y="43"/>
                  </a:cubicBezTo>
                  <a:cubicBezTo>
                    <a:pt x="0" y="30"/>
                    <a:pt x="0" y="30"/>
                    <a:pt x="0" y="30"/>
                  </a:cubicBezTo>
                  <a:cubicBezTo>
                    <a:pt x="0" y="13"/>
                    <a:pt x="13" y="0"/>
                    <a:pt x="30" y="0"/>
                  </a:cubicBezTo>
                  <a:cubicBezTo>
                    <a:pt x="420" y="0"/>
                    <a:pt x="420" y="0"/>
                    <a:pt x="420" y="0"/>
                  </a:cubicBezTo>
                  <a:cubicBezTo>
                    <a:pt x="436" y="0"/>
                    <a:pt x="450" y="13"/>
                    <a:pt x="450" y="30"/>
                  </a:cubicBezTo>
                  <a:lnTo>
                    <a:pt x="450" y="43"/>
                  </a:lnTo>
                  <a:close/>
                </a:path>
              </a:pathLst>
            </a:custGeom>
            <a:solidFill>
              <a:srgbClr val="D582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3" name="ïŝlïďe">
              <a:extLst>
                <a:ext uri="{FF2B5EF4-FFF2-40B4-BE49-F238E27FC236}">
                  <a16:creationId xmlns:a16="http://schemas.microsoft.com/office/drawing/2014/main" id="{5AB767A8-7D9E-7A54-140E-D0EAB37E3EDF}"/>
                </a:ext>
              </a:extLst>
            </p:cNvPr>
            <p:cNvSpPr/>
            <p:nvPr/>
          </p:nvSpPr>
          <p:spPr bwMode="auto">
            <a:xfrm>
              <a:off x="5064956" y="4209726"/>
              <a:ext cx="166000" cy="195511"/>
            </a:xfrm>
            <a:custGeom>
              <a:avLst/>
              <a:gdLst>
                <a:gd name="T0" fmla="*/ 43 w 43"/>
                <a:gd name="T1" fmla="*/ 39 h 51"/>
                <a:gd name="T2" fmla="*/ 32 w 43"/>
                <a:gd name="T3" fmla="*/ 20 h 51"/>
                <a:gd name="T4" fmla="*/ 42 w 43"/>
                <a:gd name="T5" fmla="*/ 39 h 51"/>
                <a:gd name="T6" fmla="*/ 32 w 43"/>
                <a:gd name="T7" fmla="*/ 20 h 51"/>
                <a:gd name="T8" fmla="*/ 21 w 43"/>
                <a:gd name="T9" fmla="*/ 0 h 51"/>
                <a:gd name="T10" fmla="*/ 0 w 43"/>
                <a:gd name="T11" fmla="*/ 17 h 51"/>
                <a:gd name="T12" fmla="*/ 30 w 43"/>
                <a:gd name="T13" fmla="*/ 51 h 51"/>
                <a:gd name="T14" fmla="*/ 43 w 43"/>
                <a:gd name="T15" fmla="*/ 39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1">
                  <a:moveTo>
                    <a:pt x="43" y="39"/>
                  </a:moveTo>
                  <a:cubicBezTo>
                    <a:pt x="32" y="20"/>
                    <a:pt x="32" y="20"/>
                    <a:pt x="32" y="20"/>
                  </a:cubicBezTo>
                  <a:cubicBezTo>
                    <a:pt x="42" y="39"/>
                    <a:pt x="42" y="39"/>
                    <a:pt x="42" y="39"/>
                  </a:cubicBezTo>
                  <a:cubicBezTo>
                    <a:pt x="32" y="20"/>
                    <a:pt x="32" y="20"/>
                    <a:pt x="32" y="20"/>
                  </a:cubicBezTo>
                  <a:cubicBezTo>
                    <a:pt x="21" y="0"/>
                    <a:pt x="21" y="0"/>
                    <a:pt x="21" y="0"/>
                  </a:cubicBezTo>
                  <a:cubicBezTo>
                    <a:pt x="19" y="1"/>
                    <a:pt x="11" y="6"/>
                    <a:pt x="0" y="17"/>
                  </a:cubicBezTo>
                  <a:cubicBezTo>
                    <a:pt x="30" y="51"/>
                    <a:pt x="30" y="51"/>
                    <a:pt x="30" y="51"/>
                  </a:cubicBezTo>
                  <a:cubicBezTo>
                    <a:pt x="36" y="43"/>
                    <a:pt x="42" y="39"/>
                    <a:pt x="43" y="39"/>
                  </a:cubicBezTo>
                  <a:close/>
                </a:path>
              </a:pathLst>
            </a:custGeom>
            <a:solidFill>
              <a:srgbClr val="F2E8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4" name="îṥ1îḋê">
              <a:extLst>
                <a:ext uri="{FF2B5EF4-FFF2-40B4-BE49-F238E27FC236}">
                  <a16:creationId xmlns:a16="http://schemas.microsoft.com/office/drawing/2014/main" id="{7EBA55BB-A46F-7EAB-DEA1-F83C4465D2A0}"/>
                </a:ext>
              </a:extLst>
            </p:cNvPr>
            <p:cNvSpPr/>
            <p:nvPr/>
          </p:nvSpPr>
          <p:spPr bwMode="auto">
            <a:xfrm>
              <a:off x="4934000" y="4408926"/>
              <a:ext cx="193667" cy="177067"/>
            </a:xfrm>
            <a:custGeom>
              <a:avLst/>
              <a:gdLst>
                <a:gd name="T0" fmla="*/ 50 w 50"/>
                <a:gd name="T1" fmla="*/ 22 h 46"/>
                <a:gd name="T2" fmla="*/ 11 w 50"/>
                <a:gd name="T3" fmla="*/ 0 h 46"/>
                <a:gd name="T4" fmla="*/ 0 w 50"/>
                <a:gd name="T5" fmla="*/ 36 h 46"/>
                <a:gd name="T6" fmla="*/ 43 w 50"/>
                <a:gd name="T7" fmla="*/ 46 h 46"/>
                <a:gd name="T8" fmla="*/ 50 w 50"/>
                <a:gd name="T9" fmla="*/ 22 h 46"/>
              </a:gdLst>
              <a:ahLst/>
              <a:cxnLst>
                <a:cxn ang="0">
                  <a:pos x="T0" y="T1"/>
                </a:cxn>
                <a:cxn ang="0">
                  <a:pos x="T2" y="T3"/>
                </a:cxn>
                <a:cxn ang="0">
                  <a:pos x="T4" y="T5"/>
                </a:cxn>
                <a:cxn ang="0">
                  <a:pos x="T6" y="T7"/>
                </a:cxn>
                <a:cxn ang="0">
                  <a:pos x="T8" y="T9"/>
                </a:cxn>
              </a:cxnLst>
              <a:rect l="0" t="0" r="r" b="b"/>
              <a:pathLst>
                <a:path w="50" h="46">
                  <a:moveTo>
                    <a:pt x="50" y="22"/>
                  </a:moveTo>
                  <a:cubicBezTo>
                    <a:pt x="11" y="0"/>
                    <a:pt x="11" y="0"/>
                    <a:pt x="11" y="0"/>
                  </a:cubicBezTo>
                  <a:cubicBezTo>
                    <a:pt x="6" y="10"/>
                    <a:pt x="2" y="22"/>
                    <a:pt x="0" y="36"/>
                  </a:cubicBezTo>
                  <a:cubicBezTo>
                    <a:pt x="43" y="46"/>
                    <a:pt x="43" y="46"/>
                    <a:pt x="43" y="46"/>
                  </a:cubicBezTo>
                  <a:cubicBezTo>
                    <a:pt x="44" y="37"/>
                    <a:pt x="47" y="29"/>
                    <a:pt x="50" y="22"/>
                  </a:cubicBezTo>
                  <a:close/>
                </a:path>
              </a:pathLst>
            </a:custGeom>
            <a:solidFill>
              <a:srgbClr val="F2E8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5" name="iṧ1îḓê">
              <a:extLst>
                <a:ext uri="{FF2B5EF4-FFF2-40B4-BE49-F238E27FC236}">
                  <a16:creationId xmlns:a16="http://schemas.microsoft.com/office/drawing/2014/main" id="{27A65DB5-BF2D-8C04-90AA-9C0AF54A64A2}"/>
                </a:ext>
              </a:extLst>
            </p:cNvPr>
            <p:cNvSpPr/>
            <p:nvPr/>
          </p:nvSpPr>
          <p:spPr bwMode="auto">
            <a:xfrm>
              <a:off x="4976422" y="4999149"/>
              <a:ext cx="201045" cy="169689"/>
            </a:xfrm>
            <a:custGeom>
              <a:avLst/>
              <a:gdLst>
                <a:gd name="T0" fmla="*/ 11 w 52"/>
                <a:gd name="T1" fmla="*/ 44 h 44"/>
                <a:gd name="T2" fmla="*/ 52 w 52"/>
                <a:gd name="T3" fmla="*/ 28 h 44"/>
                <a:gd name="T4" fmla="*/ 43 w 52"/>
                <a:gd name="T5" fmla="*/ 0 h 44"/>
                <a:gd name="T6" fmla="*/ 0 w 52"/>
                <a:gd name="T7" fmla="*/ 12 h 44"/>
                <a:gd name="T8" fmla="*/ 11 w 52"/>
                <a:gd name="T9" fmla="*/ 44 h 44"/>
              </a:gdLst>
              <a:ahLst/>
              <a:cxnLst>
                <a:cxn ang="0">
                  <a:pos x="T0" y="T1"/>
                </a:cxn>
                <a:cxn ang="0">
                  <a:pos x="T2" y="T3"/>
                </a:cxn>
                <a:cxn ang="0">
                  <a:pos x="T4" y="T5"/>
                </a:cxn>
                <a:cxn ang="0">
                  <a:pos x="T6" y="T7"/>
                </a:cxn>
                <a:cxn ang="0">
                  <a:pos x="T8" y="T9"/>
                </a:cxn>
              </a:cxnLst>
              <a:rect l="0" t="0" r="r" b="b"/>
              <a:pathLst>
                <a:path w="52" h="44">
                  <a:moveTo>
                    <a:pt x="11" y="44"/>
                  </a:moveTo>
                  <a:cubicBezTo>
                    <a:pt x="52" y="28"/>
                    <a:pt x="52" y="28"/>
                    <a:pt x="52" y="28"/>
                  </a:cubicBezTo>
                  <a:cubicBezTo>
                    <a:pt x="49" y="18"/>
                    <a:pt x="45" y="9"/>
                    <a:pt x="43" y="0"/>
                  </a:cubicBezTo>
                  <a:cubicBezTo>
                    <a:pt x="0" y="12"/>
                    <a:pt x="0" y="12"/>
                    <a:pt x="0" y="12"/>
                  </a:cubicBezTo>
                  <a:cubicBezTo>
                    <a:pt x="3" y="22"/>
                    <a:pt x="7" y="33"/>
                    <a:pt x="11" y="44"/>
                  </a:cubicBezTo>
                  <a:close/>
                </a:path>
              </a:pathLst>
            </a:custGeom>
            <a:solidFill>
              <a:srgbClr val="5337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6" name="îs1iďé">
              <a:extLst>
                <a:ext uri="{FF2B5EF4-FFF2-40B4-BE49-F238E27FC236}">
                  <a16:creationId xmlns:a16="http://schemas.microsoft.com/office/drawing/2014/main" id="{AF62B70D-6718-041D-5002-E79E2AE6AB88}"/>
                </a:ext>
              </a:extLst>
            </p:cNvPr>
            <p:cNvSpPr/>
            <p:nvPr/>
          </p:nvSpPr>
          <p:spPr bwMode="auto">
            <a:xfrm>
              <a:off x="4976422" y="4276126"/>
              <a:ext cx="204734" cy="217645"/>
            </a:xfrm>
            <a:custGeom>
              <a:avLst/>
              <a:gdLst>
                <a:gd name="T0" fmla="*/ 53 w 53"/>
                <a:gd name="T1" fmla="*/ 34 h 57"/>
                <a:gd name="T2" fmla="*/ 23 w 53"/>
                <a:gd name="T3" fmla="*/ 0 h 57"/>
                <a:gd name="T4" fmla="*/ 0 w 53"/>
                <a:gd name="T5" fmla="*/ 35 h 57"/>
                <a:gd name="T6" fmla="*/ 39 w 53"/>
                <a:gd name="T7" fmla="*/ 57 h 57"/>
                <a:gd name="T8" fmla="*/ 53 w 53"/>
                <a:gd name="T9" fmla="*/ 34 h 57"/>
              </a:gdLst>
              <a:ahLst/>
              <a:cxnLst>
                <a:cxn ang="0">
                  <a:pos x="T0" y="T1"/>
                </a:cxn>
                <a:cxn ang="0">
                  <a:pos x="T2" y="T3"/>
                </a:cxn>
                <a:cxn ang="0">
                  <a:pos x="T4" y="T5"/>
                </a:cxn>
                <a:cxn ang="0">
                  <a:pos x="T6" y="T7"/>
                </a:cxn>
                <a:cxn ang="0">
                  <a:pos x="T8" y="T9"/>
                </a:cxn>
              </a:cxnLst>
              <a:rect l="0" t="0" r="r" b="b"/>
              <a:pathLst>
                <a:path w="53" h="57">
                  <a:moveTo>
                    <a:pt x="53" y="34"/>
                  </a:moveTo>
                  <a:cubicBezTo>
                    <a:pt x="23" y="0"/>
                    <a:pt x="23" y="0"/>
                    <a:pt x="23" y="0"/>
                  </a:cubicBezTo>
                  <a:cubicBezTo>
                    <a:pt x="15" y="9"/>
                    <a:pt x="7" y="20"/>
                    <a:pt x="0" y="35"/>
                  </a:cubicBezTo>
                  <a:cubicBezTo>
                    <a:pt x="39" y="57"/>
                    <a:pt x="39" y="57"/>
                    <a:pt x="39" y="57"/>
                  </a:cubicBezTo>
                  <a:cubicBezTo>
                    <a:pt x="43" y="47"/>
                    <a:pt x="48" y="39"/>
                    <a:pt x="53" y="34"/>
                  </a:cubicBezTo>
                  <a:close/>
                </a:path>
              </a:pathLst>
            </a:custGeom>
            <a:solidFill>
              <a:srgbClr val="5337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7" name="î$ḻiḓê">
              <a:extLst>
                <a:ext uri="{FF2B5EF4-FFF2-40B4-BE49-F238E27FC236}">
                  <a16:creationId xmlns:a16="http://schemas.microsoft.com/office/drawing/2014/main" id="{551CC1CD-C161-7D42-4FBF-E3AC07D1CFDA}"/>
                </a:ext>
              </a:extLst>
            </p:cNvPr>
            <p:cNvSpPr/>
            <p:nvPr/>
          </p:nvSpPr>
          <p:spPr bwMode="auto">
            <a:xfrm>
              <a:off x="4919244" y="4547259"/>
              <a:ext cx="180756" cy="134645"/>
            </a:xfrm>
            <a:custGeom>
              <a:avLst/>
              <a:gdLst>
                <a:gd name="T0" fmla="*/ 47 w 47"/>
                <a:gd name="T1" fmla="*/ 10 h 35"/>
                <a:gd name="T2" fmla="*/ 4 w 47"/>
                <a:gd name="T3" fmla="*/ 0 h 35"/>
                <a:gd name="T4" fmla="*/ 0 w 47"/>
                <a:gd name="T5" fmla="*/ 33 h 35"/>
                <a:gd name="T6" fmla="*/ 44 w 47"/>
                <a:gd name="T7" fmla="*/ 35 h 35"/>
                <a:gd name="T8" fmla="*/ 47 w 47"/>
                <a:gd name="T9" fmla="*/ 10 h 35"/>
              </a:gdLst>
              <a:ahLst/>
              <a:cxnLst>
                <a:cxn ang="0">
                  <a:pos x="T0" y="T1"/>
                </a:cxn>
                <a:cxn ang="0">
                  <a:pos x="T2" y="T3"/>
                </a:cxn>
                <a:cxn ang="0">
                  <a:pos x="T4" y="T5"/>
                </a:cxn>
                <a:cxn ang="0">
                  <a:pos x="T6" y="T7"/>
                </a:cxn>
                <a:cxn ang="0">
                  <a:pos x="T8" y="T9"/>
                </a:cxn>
              </a:cxnLst>
              <a:rect l="0" t="0" r="r" b="b"/>
              <a:pathLst>
                <a:path w="47" h="35">
                  <a:moveTo>
                    <a:pt x="47" y="10"/>
                  </a:moveTo>
                  <a:cubicBezTo>
                    <a:pt x="4" y="0"/>
                    <a:pt x="4" y="0"/>
                    <a:pt x="4" y="0"/>
                  </a:cubicBezTo>
                  <a:cubicBezTo>
                    <a:pt x="2" y="10"/>
                    <a:pt x="0" y="21"/>
                    <a:pt x="0" y="33"/>
                  </a:cubicBezTo>
                  <a:cubicBezTo>
                    <a:pt x="44" y="35"/>
                    <a:pt x="44" y="35"/>
                    <a:pt x="44" y="35"/>
                  </a:cubicBezTo>
                  <a:cubicBezTo>
                    <a:pt x="44" y="25"/>
                    <a:pt x="45" y="17"/>
                    <a:pt x="47" y="10"/>
                  </a:cubicBezTo>
                  <a:close/>
                </a:path>
              </a:pathLst>
            </a:custGeom>
            <a:solidFill>
              <a:srgbClr val="5337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8" name="ïšļïḑé">
              <a:extLst>
                <a:ext uri="{FF2B5EF4-FFF2-40B4-BE49-F238E27FC236}">
                  <a16:creationId xmlns:a16="http://schemas.microsoft.com/office/drawing/2014/main" id="{A1A538B9-87A5-413E-48FE-A91C03C1002B}"/>
                </a:ext>
              </a:extLst>
            </p:cNvPr>
            <p:cNvSpPr/>
            <p:nvPr/>
          </p:nvSpPr>
          <p:spPr bwMode="auto">
            <a:xfrm>
              <a:off x="4946911" y="4903238"/>
              <a:ext cx="195511" cy="142023"/>
            </a:xfrm>
            <a:custGeom>
              <a:avLst/>
              <a:gdLst>
                <a:gd name="T0" fmla="*/ 0 w 51"/>
                <a:gd name="T1" fmla="*/ 8 h 37"/>
                <a:gd name="T2" fmla="*/ 8 w 51"/>
                <a:gd name="T3" fmla="*/ 37 h 37"/>
                <a:gd name="T4" fmla="*/ 51 w 51"/>
                <a:gd name="T5" fmla="*/ 25 h 37"/>
                <a:gd name="T6" fmla="*/ 44 w 51"/>
                <a:gd name="T7" fmla="*/ 0 h 37"/>
                <a:gd name="T8" fmla="*/ 0 w 51"/>
                <a:gd name="T9" fmla="*/ 8 h 37"/>
              </a:gdLst>
              <a:ahLst/>
              <a:cxnLst>
                <a:cxn ang="0">
                  <a:pos x="T0" y="T1"/>
                </a:cxn>
                <a:cxn ang="0">
                  <a:pos x="T2" y="T3"/>
                </a:cxn>
                <a:cxn ang="0">
                  <a:pos x="T4" y="T5"/>
                </a:cxn>
                <a:cxn ang="0">
                  <a:pos x="T6" y="T7"/>
                </a:cxn>
                <a:cxn ang="0">
                  <a:pos x="T8" y="T9"/>
                </a:cxn>
              </a:cxnLst>
              <a:rect l="0" t="0" r="r" b="b"/>
              <a:pathLst>
                <a:path w="51" h="37">
                  <a:moveTo>
                    <a:pt x="0" y="8"/>
                  </a:moveTo>
                  <a:cubicBezTo>
                    <a:pt x="2" y="17"/>
                    <a:pt x="5" y="27"/>
                    <a:pt x="8" y="37"/>
                  </a:cubicBezTo>
                  <a:cubicBezTo>
                    <a:pt x="51" y="25"/>
                    <a:pt x="51" y="25"/>
                    <a:pt x="51" y="25"/>
                  </a:cubicBezTo>
                  <a:cubicBezTo>
                    <a:pt x="48" y="16"/>
                    <a:pt x="46" y="8"/>
                    <a:pt x="44" y="0"/>
                  </a:cubicBezTo>
                  <a:lnTo>
                    <a:pt x="0" y="8"/>
                  </a:lnTo>
                  <a:close/>
                </a:path>
              </a:pathLst>
            </a:custGeom>
            <a:solidFill>
              <a:srgbClr val="F2E8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29" name="íṥḷídê">
              <a:extLst>
                <a:ext uri="{FF2B5EF4-FFF2-40B4-BE49-F238E27FC236}">
                  <a16:creationId xmlns:a16="http://schemas.microsoft.com/office/drawing/2014/main" id="{7437CA40-2D0F-D072-B088-A6B12CA42C90}"/>
                </a:ext>
              </a:extLst>
            </p:cNvPr>
            <p:cNvSpPr/>
            <p:nvPr/>
          </p:nvSpPr>
          <p:spPr bwMode="auto">
            <a:xfrm>
              <a:off x="4922933" y="4781505"/>
              <a:ext cx="191822" cy="153090"/>
            </a:xfrm>
            <a:custGeom>
              <a:avLst/>
              <a:gdLst>
                <a:gd name="T0" fmla="*/ 44 w 50"/>
                <a:gd name="T1" fmla="*/ 0 h 40"/>
                <a:gd name="T2" fmla="*/ 0 w 50"/>
                <a:gd name="T3" fmla="*/ 2 h 40"/>
                <a:gd name="T4" fmla="*/ 6 w 50"/>
                <a:gd name="T5" fmla="*/ 40 h 40"/>
                <a:gd name="T6" fmla="*/ 50 w 50"/>
                <a:gd name="T7" fmla="*/ 32 h 40"/>
                <a:gd name="T8" fmla="*/ 44 w 50"/>
                <a:gd name="T9" fmla="*/ 0 h 40"/>
              </a:gdLst>
              <a:ahLst/>
              <a:cxnLst>
                <a:cxn ang="0">
                  <a:pos x="T0" y="T1"/>
                </a:cxn>
                <a:cxn ang="0">
                  <a:pos x="T2" y="T3"/>
                </a:cxn>
                <a:cxn ang="0">
                  <a:pos x="T4" y="T5"/>
                </a:cxn>
                <a:cxn ang="0">
                  <a:pos x="T6" y="T7"/>
                </a:cxn>
                <a:cxn ang="0">
                  <a:pos x="T8" y="T9"/>
                </a:cxn>
              </a:cxnLst>
              <a:rect l="0" t="0" r="r" b="b"/>
              <a:pathLst>
                <a:path w="50" h="40">
                  <a:moveTo>
                    <a:pt x="44" y="0"/>
                  </a:moveTo>
                  <a:cubicBezTo>
                    <a:pt x="0" y="2"/>
                    <a:pt x="0" y="2"/>
                    <a:pt x="0" y="2"/>
                  </a:cubicBezTo>
                  <a:cubicBezTo>
                    <a:pt x="1" y="14"/>
                    <a:pt x="3" y="26"/>
                    <a:pt x="6" y="40"/>
                  </a:cubicBezTo>
                  <a:cubicBezTo>
                    <a:pt x="50" y="32"/>
                    <a:pt x="50" y="32"/>
                    <a:pt x="50" y="32"/>
                  </a:cubicBezTo>
                  <a:cubicBezTo>
                    <a:pt x="47" y="20"/>
                    <a:pt x="45" y="10"/>
                    <a:pt x="44" y="0"/>
                  </a:cubicBezTo>
                  <a:close/>
                </a:path>
              </a:pathLst>
            </a:custGeom>
            <a:solidFill>
              <a:srgbClr val="5337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0" name="ïSḷîḓê">
              <a:extLst>
                <a:ext uri="{FF2B5EF4-FFF2-40B4-BE49-F238E27FC236}">
                  <a16:creationId xmlns:a16="http://schemas.microsoft.com/office/drawing/2014/main" id="{21CFA892-31B6-4673-F747-C655CC66492F}"/>
                </a:ext>
              </a:extLst>
            </p:cNvPr>
            <p:cNvSpPr/>
            <p:nvPr/>
          </p:nvSpPr>
          <p:spPr bwMode="auto">
            <a:xfrm>
              <a:off x="4919244" y="4674527"/>
              <a:ext cx="173378" cy="114356"/>
            </a:xfrm>
            <a:custGeom>
              <a:avLst/>
              <a:gdLst>
                <a:gd name="T0" fmla="*/ 44 w 45"/>
                <a:gd name="T1" fmla="*/ 2 h 30"/>
                <a:gd name="T2" fmla="*/ 0 w 45"/>
                <a:gd name="T3" fmla="*/ 0 h 30"/>
                <a:gd name="T4" fmla="*/ 1 w 45"/>
                <a:gd name="T5" fmla="*/ 30 h 30"/>
                <a:gd name="T6" fmla="*/ 45 w 45"/>
                <a:gd name="T7" fmla="*/ 28 h 30"/>
                <a:gd name="T8" fmla="*/ 44 w 45"/>
                <a:gd name="T9" fmla="*/ 2 h 30"/>
              </a:gdLst>
              <a:ahLst/>
              <a:cxnLst>
                <a:cxn ang="0">
                  <a:pos x="T0" y="T1"/>
                </a:cxn>
                <a:cxn ang="0">
                  <a:pos x="T2" y="T3"/>
                </a:cxn>
                <a:cxn ang="0">
                  <a:pos x="T4" y="T5"/>
                </a:cxn>
                <a:cxn ang="0">
                  <a:pos x="T6" y="T7"/>
                </a:cxn>
                <a:cxn ang="0">
                  <a:pos x="T8" y="T9"/>
                </a:cxn>
              </a:cxnLst>
              <a:rect l="0" t="0" r="r" b="b"/>
              <a:pathLst>
                <a:path w="45" h="30">
                  <a:moveTo>
                    <a:pt x="44" y="2"/>
                  </a:moveTo>
                  <a:cubicBezTo>
                    <a:pt x="0" y="0"/>
                    <a:pt x="0" y="0"/>
                    <a:pt x="0" y="0"/>
                  </a:cubicBezTo>
                  <a:cubicBezTo>
                    <a:pt x="0" y="10"/>
                    <a:pt x="0" y="20"/>
                    <a:pt x="1" y="30"/>
                  </a:cubicBezTo>
                  <a:cubicBezTo>
                    <a:pt x="45" y="28"/>
                    <a:pt x="45" y="28"/>
                    <a:pt x="45" y="28"/>
                  </a:cubicBezTo>
                  <a:cubicBezTo>
                    <a:pt x="44" y="19"/>
                    <a:pt x="44" y="10"/>
                    <a:pt x="44" y="2"/>
                  </a:cubicBezTo>
                  <a:close/>
                </a:path>
              </a:pathLst>
            </a:custGeom>
            <a:solidFill>
              <a:srgbClr val="F2E8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1" name="íślïḋè">
              <a:extLst>
                <a:ext uri="{FF2B5EF4-FFF2-40B4-BE49-F238E27FC236}">
                  <a16:creationId xmlns:a16="http://schemas.microsoft.com/office/drawing/2014/main" id="{85E02823-B4BE-DB58-F855-A8227B4AFD7D}"/>
                </a:ext>
              </a:extLst>
            </p:cNvPr>
            <p:cNvSpPr/>
            <p:nvPr/>
          </p:nvSpPr>
          <p:spPr bwMode="auto">
            <a:xfrm>
              <a:off x="4989333" y="5091372"/>
              <a:ext cx="322779" cy="322779"/>
            </a:xfrm>
            <a:prstGeom prst="ellipse">
              <a:avLst/>
            </a:prstGeom>
            <a:solidFill>
              <a:srgbClr val="C650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2" name="išḻîḋé">
              <a:extLst>
                <a:ext uri="{FF2B5EF4-FFF2-40B4-BE49-F238E27FC236}">
                  <a16:creationId xmlns:a16="http://schemas.microsoft.com/office/drawing/2014/main" id="{2B823752-4B91-6DF3-20AE-6BCD09A26AD2}"/>
                </a:ext>
              </a:extLst>
            </p:cNvPr>
            <p:cNvSpPr/>
            <p:nvPr/>
          </p:nvSpPr>
          <p:spPr bwMode="auto">
            <a:xfrm>
              <a:off x="5160867" y="4019748"/>
              <a:ext cx="378112" cy="374423"/>
            </a:xfrm>
            <a:prstGeom prst="ellipse">
              <a:avLst/>
            </a:prstGeom>
            <a:solidFill>
              <a:srgbClr val="CA59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3" name="iśḷíďè">
              <a:extLst>
                <a:ext uri="{FF2B5EF4-FFF2-40B4-BE49-F238E27FC236}">
                  <a16:creationId xmlns:a16="http://schemas.microsoft.com/office/drawing/2014/main" id="{F3AB1E23-80AD-7398-8FE3-2B0200D066E1}"/>
                </a:ext>
              </a:extLst>
            </p:cNvPr>
            <p:cNvSpPr/>
            <p:nvPr/>
          </p:nvSpPr>
          <p:spPr bwMode="auto">
            <a:xfrm>
              <a:off x="5242023" y="3999459"/>
              <a:ext cx="1650780" cy="977557"/>
            </a:xfrm>
            <a:custGeom>
              <a:avLst/>
              <a:gdLst>
                <a:gd name="T0" fmla="*/ 44 w 429"/>
                <a:gd name="T1" fmla="*/ 7 h 255"/>
                <a:gd name="T2" fmla="*/ 52 w 429"/>
                <a:gd name="T3" fmla="*/ 0 h 255"/>
                <a:gd name="T4" fmla="*/ 377 w 429"/>
                <a:gd name="T5" fmla="*/ 0 h 255"/>
                <a:gd name="T6" fmla="*/ 384 w 429"/>
                <a:gd name="T7" fmla="*/ 7 h 255"/>
                <a:gd name="T8" fmla="*/ 429 w 429"/>
                <a:gd name="T9" fmla="*/ 247 h 255"/>
                <a:gd name="T10" fmla="*/ 421 w 429"/>
                <a:gd name="T11" fmla="*/ 255 h 255"/>
                <a:gd name="T12" fmla="*/ 8 w 429"/>
                <a:gd name="T13" fmla="*/ 255 h 255"/>
                <a:gd name="T14" fmla="*/ 0 w 429"/>
                <a:gd name="T15" fmla="*/ 247 h 255"/>
                <a:gd name="T16" fmla="*/ 44 w 429"/>
                <a:gd name="T17" fmla="*/ 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255">
                  <a:moveTo>
                    <a:pt x="44" y="7"/>
                  </a:moveTo>
                  <a:cubicBezTo>
                    <a:pt x="44" y="3"/>
                    <a:pt x="48" y="0"/>
                    <a:pt x="52" y="0"/>
                  </a:cubicBezTo>
                  <a:cubicBezTo>
                    <a:pt x="377" y="0"/>
                    <a:pt x="377" y="0"/>
                    <a:pt x="377" y="0"/>
                  </a:cubicBezTo>
                  <a:cubicBezTo>
                    <a:pt x="381" y="0"/>
                    <a:pt x="384" y="3"/>
                    <a:pt x="384" y="7"/>
                  </a:cubicBezTo>
                  <a:cubicBezTo>
                    <a:pt x="429" y="247"/>
                    <a:pt x="429" y="247"/>
                    <a:pt x="429" y="247"/>
                  </a:cubicBezTo>
                  <a:cubicBezTo>
                    <a:pt x="429" y="251"/>
                    <a:pt x="425" y="255"/>
                    <a:pt x="421" y="255"/>
                  </a:cubicBezTo>
                  <a:cubicBezTo>
                    <a:pt x="8" y="255"/>
                    <a:pt x="8" y="255"/>
                    <a:pt x="8" y="255"/>
                  </a:cubicBezTo>
                  <a:cubicBezTo>
                    <a:pt x="3" y="255"/>
                    <a:pt x="0" y="251"/>
                    <a:pt x="0" y="247"/>
                  </a:cubicBezTo>
                  <a:lnTo>
                    <a:pt x="44" y="7"/>
                  </a:lnTo>
                  <a:close/>
                </a:path>
              </a:pathLst>
            </a:custGeom>
            <a:solidFill>
              <a:srgbClr val="4876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4" name="í$líḍe">
              <a:extLst>
                <a:ext uri="{FF2B5EF4-FFF2-40B4-BE49-F238E27FC236}">
                  <a16:creationId xmlns:a16="http://schemas.microsoft.com/office/drawing/2014/main" id="{A158CD4E-58B3-3488-8FBA-DCCDBA206D1D}"/>
                </a:ext>
              </a:extLst>
            </p:cNvPr>
            <p:cNvSpPr/>
            <p:nvPr/>
          </p:nvSpPr>
          <p:spPr bwMode="auto">
            <a:xfrm>
              <a:off x="6226957" y="2188213"/>
              <a:ext cx="592068" cy="1038424"/>
            </a:xfrm>
            <a:custGeom>
              <a:avLst/>
              <a:gdLst>
                <a:gd name="T0" fmla="*/ 0 w 154"/>
                <a:gd name="T1" fmla="*/ 0 h 271"/>
                <a:gd name="T2" fmla="*/ 106 w 154"/>
                <a:gd name="T3" fmla="*/ 139 h 271"/>
                <a:gd name="T4" fmla="*/ 129 w 154"/>
                <a:gd name="T5" fmla="*/ 268 h 271"/>
                <a:gd name="T6" fmla="*/ 143 w 154"/>
                <a:gd name="T7" fmla="*/ 197 h 271"/>
                <a:gd name="T8" fmla="*/ 124 w 154"/>
                <a:gd name="T9" fmla="*/ 88 h 271"/>
                <a:gd name="T10" fmla="*/ 0 w 154"/>
                <a:gd name="T11" fmla="*/ 0 h 271"/>
              </a:gdLst>
              <a:ahLst/>
              <a:cxnLst>
                <a:cxn ang="0">
                  <a:pos x="T0" y="T1"/>
                </a:cxn>
                <a:cxn ang="0">
                  <a:pos x="T2" y="T3"/>
                </a:cxn>
                <a:cxn ang="0">
                  <a:pos x="T4" y="T5"/>
                </a:cxn>
                <a:cxn ang="0">
                  <a:pos x="T6" y="T7"/>
                </a:cxn>
                <a:cxn ang="0">
                  <a:pos x="T8" y="T9"/>
                </a:cxn>
                <a:cxn ang="0">
                  <a:pos x="T10" y="T11"/>
                </a:cxn>
              </a:cxnLst>
              <a:rect l="0" t="0" r="r" b="b"/>
              <a:pathLst>
                <a:path w="154" h="271">
                  <a:moveTo>
                    <a:pt x="0" y="0"/>
                  </a:moveTo>
                  <a:cubicBezTo>
                    <a:pt x="0" y="0"/>
                    <a:pt x="100" y="40"/>
                    <a:pt x="106" y="139"/>
                  </a:cubicBezTo>
                  <a:cubicBezTo>
                    <a:pt x="113" y="238"/>
                    <a:pt x="103" y="271"/>
                    <a:pt x="129" y="268"/>
                  </a:cubicBezTo>
                  <a:cubicBezTo>
                    <a:pt x="154" y="265"/>
                    <a:pt x="143" y="226"/>
                    <a:pt x="143" y="197"/>
                  </a:cubicBezTo>
                  <a:cubicBezTo>
                    <a:pt x="143" y="169"/>
                    <a:pt x="139" y="115"/>
                    <a:pt x="124" y="88"/>
                  </a:cubicBezTo>
                  <a:cubicBezTo>
                    <a:pt x="109" y="60"/>
                    <a:pt x="86" y="8"/>
                    <a:pt x="0" y="0"/>
                  </a:cubicBezTo>
                  <a:close/>
                </a:path>
              </a:pathLst>
            </a:custGeom>
            <a:solidFill>
              <a:srgbClr val="EFEA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5" name="iṡ1idê">
              <a:extLst>
                <a:ext uri="{FF2B5EF4-FFF2-40B4-BE49-F238E27FC236}">
                  <a16:creationId xmlns:a16="http://schemas.microsoft.com/office/drawing/2014/main" id="{04386362-B08A-6B98-F1E8-A0C75BC42795}"/>
                </a:ext>
              </a:extLst>
            </p:cNvPr>
            <p:cNvSpPr/>
            <p:nvPr/>
          </p:nvSpPr>
          <p:spPr bwMode="auto">
            <a:xfrm>
              <a:off x="6649334" y="3322547"/>
              <a:ext cx="95911" cy="106978"/>
            </a:xfrm>
            <a:prstGeom prst="ellipse">
              <a:avLst/>
            </a:prstGeom>
            <a:solidFill>
              <a:srgbClr val="EFEA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6" name="ïṧļïďè">
              <a:extLst>
                <a:ext uri="{FF2B5EF4-FFF2-40B4-BE49-F238E27FC236}">
                  <a16:creationId xmlns:a16="http://schemas.microsoft.com/office/drawing/2014/main" id="{47A5507F-C4C6-FABF-B142-083988E8AA47}"/>
                </a:ext>
              </a:extLst>
            </p:cNvPr>
            <p:cNvSpPr/>
            <p:nvPr/>
          </p:nvSpPr>
          <p:spPr bwMode="auto">
            <a:xfrm>
              <a:off x="5688379" y="2448279"/>
              <a:ext cx="747001" cy="743312"/>
            </a:xfrm>
            <a:prstGeom prst="ellipse">
              <a:avLst/>
            </a:prstGeom>
            <a:solidFill>
              <a:srgbClr val="DB97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7" name="îSḷíḑé">
              <a:extLst>
                <a:ext uri="{FF2B5EF4-FFF2-40B4-BE49-F238E27FC236}">
                  <a16:creationId xmlns:a16="http://schemas.microsoft.com/office/drawing/2014/main" id="{CE7EEA08-F042-9C50-6C6D-4D1607EF955E}"/>
                </a:ext>
              </a:extLst>
            </p:cNvPr>
            <p:cNvSpPr/>
            <p:nvPr/>
          </p:nvSpPr>
          <p:spPr bwMode="auto">
            <a:xfrm>
              <a:off x="5847001" y="2601369"/>
              <a:ext cx="433445" cy="433445"/>
            </a:xfrm>
            <a:prstGeom prst="ellipse">
              <a:avLst/>
            </a:prstGeom>
            <a:solidFill>
              <a:srgbClr val="EFEA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8" name="ïŝlïdé">
              <a:extLst>
                <a:ext uri="{FF2B5EF4-FFF2-40B4-BE49-F238E27FC236}">
                  <a16:creationId xmlns:a16="http://schemas.microsoft.com/office/drawing/2014/main" id="{5300AE9D-57F9-B049-8F21-8CBCDF0082EF}"/>
                </a:ext>
              </a:extLst>
            </p:cNvPr>
            <p:cNvSpPr/>
            <p:nvPr/>
          </p:nvSpPr>
          <p:spPr bwMode="auto">
            <a:xfrm>
              <a:off x="5935534" y="2689902"/>
              <a:ext cx="256379" cy="256379"/>
            </a:xfrm>
            <a:prstGeom prst="ellipse">
              <a:avLst/>
            </a:pr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39" name="iṣlíḍè">
              <a:extLst>
                <a:ext uri="{FF2B5EF4-FFF2-40B4-BE49-F238E27FC236}">
                  <a16:creationId xmlns:a16="http://schemas.microsoft.com/office/drawing/2014/main" id="{C69D3F37-D446-0716-32D3-22D5284F39E5}"/>
                </a:ext>
              </a:extLst>
            </p:cNvPr>
            <p:cNvSpPr/>
            <p:nvPr/>
          </p:nvSpPr>
          <p:spPr bwMode="auto">
            <a:xfrm>
              <a:off x="5631200" y="3372348"/>
              <a:ext cx="149401" cy="149401"/>
            </a:xfrm>
            <a:prstGeom prst="ellipse">
              <a:avLst/>
            </a:pr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0" name="îṧḻiḓê">
              <a:extLst>
                <a:ext uri="{FF2B5EF4-FFF2-40B4-BE49-F238E27FC236}">
                  <a16:creationId xmlns:a16="http://schemas.microsoft.com/office/drawing/2014/main" id="{56A31E01-8253-6B69-E1E6-B284A4673B87}"/>
                </a:ext>
              </a:extLst>
            </p:cNvPr>
            <p:cNvSpPr/>
            <p:nvPr/>
          </p:nvSpPr>
          <p:spPr bwMode="auto">
            <a:xfrm>
              <a:off x="5823023" y="3372348"/>
              <a:ext cx="145712" cy="149401"/>
            </a:xfrm>
            <a:prstGeom prst="ellipse">
              <a:avLst/>
            </a:pr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1" name="íSḷïḓè">
              <a:extLst>
                <a:ext uri="{FF2B5EF4-FFF2-40B4-BE49-F238E27FC236}">
                  <a16:creationId xmlns:a16="http://schemas.microsoft.com/office/drawing/2014/main" id="{1D9FDCF5-4DA0-E938-33BC-31A94A829AD6}"/>
                </a:ext>
              </a:extLst>
            </p:cNvPr>
            <p:cNvSpPr/>
            <p:nvPr/>
          </p:nvSpPr>
          <p:spPr bwMode="auto">
            <a:xfrm>
              <a:off x="6011156" y="3372348"/>
              <a:ext cx="145712" cy="149401"/>
            </a:xfrm>
            <a:prstGeom prst="ellipse">
              <a:avLst/>
            </a:pr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2" name="i$ľíḓê">
              <a:extLst>
                <a:ext uri="{FF2B5EF4-FFF2-40B4-BE49-F238E27FC236}">
                  <a16:creationId xmlns:a16="http://schemas.microsoft.com/office/drawing/2014/main" id="{118592D0-E406-469B-FF0E-A3B443074247}"/>
                </a:ext>
              </a:extLst>
            </p:cNvPr>
            <p:cNvSpPr/>
            <p:nvPr/>
          </p:nvSpPr>
          <p:spPr bwMode="auto">
            <a:xfrm>
              <a:off x="6199289" y="3372348"/>
              <a:ext cx="151245" cy="149401"/>
            </a:xfrm>
            <a:prstGeom prst="ellipse">
              <a:avLst/>
            </a:pr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3" name="îsļîḑé">
              <a:extLst>
                <a:ext uri="{FF2B5EF4-FFF2-40B4-BE49-F238E27FC236}">
                  <a16:creationId xmlns:a16="http://schemas.microsoft.com/office/drawing/2014/main" id="{679ADDED-F81D-151C-865E-AE96A46CFB07}"/>
                </a:ext>
              </a:extLst>
            </p:cNvPr>
            <p:cNvSpPr/>
            <p:nvPr/>
          </p:nvSpPr>
          <p:spPr bwMode="auto">
            <a:xfrm>
              <a:off x="6392957" y="3372348"/>
              <a:ext cx="145712" cy="149401"/>
            </a:xfrm>
            <a:prstGeom prst="ellipse">
              <a:avLst/>
            </a:pr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4" name="ïslíďè">
              <a:extLst>
                <a:ext uri="{FF2B5EF4-FFF2-40B4-BE49-F238E27FC236}">
                  <a16:creationId xmlns:a16="http://schemas.microsoft.com/office/drawing/2014/main" id="{DC045C64-D4AF-1F1A-9BBF-C9F6B3F5B029}"/>
                </a:ext>
              </a:extLst>
            </p:cNvPr>
            <p:cNvSpPr/>
            <p:nvPr/>
          </p:nvSpPr>
          <p:spPr bwMode="auto">
            <a:xfrm>
              <a:off x="5935534" y="4095371"/>
              <a:ext cx="368889" cy="367045"/>
            </a:xfrm>
            <a:custGeom>
              <a:avLst/>
              <a:gdLst>
                <a:gd name="T0" fmla="*/ 95 w 96"/>
                <a:gd name="T1" fmla="*/ 57 h 96"/>
                <a:gd name="T2" fmla="*/ 92 w 96"/>
                <a:gd name="T3" fmla="*/ 52 h 96"/>
                <a:gd name="T4" fmla="*/ 95 w 96"/>
                <a:gd name="T5" fmla="*/ 45 h 96"/>
                <a:gd name="T6" fmla="*/ 94 w 96"/>
                <a:gd name="T7" fmla="*/ 38 h 96"/>
                <a:gd name="T8" fmla="*/ 89 w 96"/>
                <a:gd name="T9" fmla="*/ 32 h 96"/>
                <a:gd name="T10" fmla="*/ 91 w 96"/>
                <a:gd name="T11" fmla="*/ 26 h 96"/>
                <a:gd name="T12" fmla="*/ 82 w 96"/>
                <a:gd name="T13" fmla="*/ 25 h 96"/>
                <a:gd name="T14" fmla="*/ 85 w 96"/>
                <a:gd name="T15" fmla="*/ 17 h 96"/>
                <a:gd name="T16" fmla="*/ 79 w 96"/>
                <a:gd name="T17" fmla="*/ 16 h 96"/>
                <a:gd name="T18" fmla="*/ 75 w 96"/>
                <a:gd name="T19" fmla="*/ 10 h 96"/>
                <a:gd name="T20" fmla="*/ 69 w 96"/>
                <a:gd name="T21" fmla="*/ 6 h 96"/>
                <a:gd name="T22" fmla="*/ 62 w 96"/>
                <a:gd name="T23" fmla="*/ 6 h 96"/>
                <a:gd name="T24" fmla="*/ 58 w 96"/>
                <a:gd name="T25" fmla="*/ 1 h 96"/>
                <a:gd name="T26" fmla="*/ 52 w 96"/>
                <a:gd name="T27" fmla="*/ 7 h 96"/>
                <a:gd name="T28" fmla="*/ 47 w 96"/>
                <a:gd name="T29" fmla="*/ 0 h 96"/>
                <a:gd name="T30" fmla="*/ 43 w 96"/>
                <a:gd name="T31" fmla="*/ 4 h 96"/>
                <a:gd name="T32" fmla="*/ 35 w 96"/>
                <a:gd name="T33" fmla="*/ 3 h 96"/>
                <a:gd name="T34" fmla="*/ 29 w 96"/>
                <a:gd name="T35" fmla="*/ 5 h 96"/>
                <a:gd name="T36" fmla="*/ 24 w 96"/>
                <a:gd name="T37" fmla="*/ 11 h 96"/>
                <a:gd name="T38" fmla="*/ 18 w 96"/>
                <a:gd name="T39" fmla="*/ 10 h 96"/>
                <a:gd name="T40" fmla="*/ 19 w 96"/>
                <a:gd name="T41" fmla="*/ 19 h 96"/>
                <a:gd name="T42" fmla="*/ 10 w 96"/>
                <a:gd name="T43" fmla="*/ 18 h 96"/>
                <a:gd name="T44" fmla="*/ 11 w 96"/>
                <a:gd name="T45" fmla="*/ 25 h 96"/>
                <a:gd name="T46" fmla="*/ 5 w 96"/>
                <a:gd name="T47" fmla="*/ 30 h 96"/>
                <a:gd name="T48" fmla="*/ 3 w 96"/>
                <a:gd name="T49" fmla="*/ 36 h 96"/>
                <a:gd name="T50" fmla="*/ 5 w 96"/>
                <a:gd name="T51" fmla="*/ 43 h 96"/>
                <a:gd name="T52" fmla="*/ 0 w 96"/>
                <a:gd name="T53" fmla="*/ 48 h 96"/>
                <a:gd name="T54" fmla="*/ 8 w 96"/>
                <a:gd name="T55" fmla="*/ 53 h 96"/>
                <a:gd name="T56" fmla="*/ 2 w 96"/>
                <a:gd name="T57" fmla="*/ 59 h 96"/>
                <a:gd name="T58" fmla="*/ 7 w 96"/>
                <a:gd name="T59" fmla="*/ 63 h 96"/>
                <a:gd name="T60" fmla="*/ 8 w 96"/>
                <a:gd name="T61" fmla="*/ 70 h 96"/>
                <a:gd name="T62" fmla="*/ 11 w 96"/>
                <a:gd name="T63" fmla="*/ 76 h 96"/>
                <a:gd name="T64" fmla="*/ 18 w 96"/>
                <a:gd name="T65" fmla="*/ 79 h 96"/>
                <a:gd name="T66" fmla="*/ 19 w 96"/>
                <a:gd name="T67" fmla="*/ 86 h 96"/>
                <a:gd name="T68" fmla="*/ 27 w 96"/>
                <a:gd name="T69" fmla="*/ 83 h 96"/>
                <a:gd name="T70" fmla="*/ 28 w 96"/>
                <a:gd name="T71" fmla="*/ 91 h 96"/>
                <a:gd name="T72" fmla="*/ 35 w 96"/>
                <a:gd name="T73" fmla="*/ 89 h 96"/>
                <a:gd name="T74" fmla="*/ 40 w 96"/>
                <a:gd name="T75" fmla="*/ 88 h 96"/>
                <a:gd name="T76" fmla="*/ 42 w 96"/>
                <a:gd name="T77" fmla="*/ 95 h 96"/>
                <a:gd name="T78" fmla="*/ 47 w 96"/>
                <a:gd name="T79" fmla="*/ 91 h 96"/>
                <a:gd name="T80" fmla="*/ 54 w 96"/>
                <a:gd name="T81" fmla="*/ 93 h 96"/>
                <a:gd name="T82" fmla="*/ 61 w 96"/>
                <a:gd name="T83" fmla="*/ 92 h 96"/>
                <a:gd name="T84" fmla="*/ 66 w 96"/>
                <a:gd name="T85" fmla="*/ 87 h 96"/>
                <a:gd name="T86" fmla="*/ 73 w 96"/>
                <a:gd name="T87" fmla="*/ 89 h 96"/>
                <a:gd name="T88" fmla="*/ 73 w 96"/>
                <a:gd name="T89" fmla="*/ 80 h 96"/>
                <a:gd name="T90" fmla="*/ 82 w 96"/>
                <a:gd name="T91" fmla="*/ 82 h 96"/>
                <a:gd name="T92" fmla="*/ 82 w 96"/>
                <a:gd name="T93" fmla="*/ 75 h 96"/>
                <a:gd name="T94" fmla="*/ 88 w 96"/>
                <a:gd name="T95" fmla="*/ 71 h 96"/>
                <a:gd name="T96" fmla="*/ 91 w 96"/>
                <a:gd name="T97" fmla="*/ 65 h 96"/>
                <a:gd name="T98" fmla="*/ 91 w 96"/>
                <a:gd name="T99" fmla="*/ 58 h 96"/>
                <a:gd name="T100" fmla="*/ 52 w 96"/>
                <a:gd name="T101" fmla="*/ 39 h 96"/>
                <a:gd name="T102" fmla="*/ 54 w 96"/>
                <a:gd name="T103" fmla="*/ 17 h 96"/>
                <a:gd name="T104" fmla="*/ 18 w 96"/>
                <a:gd name="T105" fmla="*/ 38 h 96"/>
                <a:gd name="T106" fmla="*/ 39 w 96"/>
                <a:gd name="T107" fmla="*/ 47 h 96"/>
                <a:gd name="T108" fmla="*/ 18 w 96"/>
                <a:gd name="T109" fmla="*/ 41 h 96"/>
                <a:gd name="T110" fmla="*/ 57 w 96"/>
                <a:gd name="T11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6">
                  <a:moveTo>
                    <a:pt x="91" y="58"/>
                  </a:moveTo>
                  <a:cubicBezTo>
                    <a:pt x="93" y="59"/>
                    <a:pt x="93" y="59"/>
                    <a:pt x="93" y="59"/>
                  </a:cubicBezTo>
                  <a:cubicBezTo>
                    <a:pt x="94" y="59"/>
                    <a:pt x="95" y="58"/>
                    <a:pt x="95" y="57"/>
                  </a:cubicBezTo>
                  <a:cubicBezTo>
                    <a:pt x="95" y="56"/>
                    <a:pt x="96" y="55"/>
                    <a:pt x="96" y="54"/>
                  </a:cubicBezTo>
                  <a:cubicBezTo>
                    <a:pt x="96" y="53"/>
                    <a:pt x="95" y="52"/>
                    <a:pt x="94" y="52"/>
                  </a:cubicBezTo>
                  <a:cubicBezTo>
                    <a:pt x="94" y="52"/>
                    <a:pt x="93" y="52"/>
                    <a:pt x="92" y="52"/>
                  </a:cubicBezTo>
                  <a:cubicBezTo>
                    <a:pt x="90" y="51"/>
                    <a:pt x="89" y="50"/>
                    <a:pt x="89" y="48"/>
                  </a:cubicBezTo>
                  <a:cubicBezTo>
                    <a:pt x="89" y="47"/>
                    <a:pt x="90" y="45"/>
                    <a:pt x="92" y="45"/>
                  </a:cubicBezTo>
                  <a:cubicBezTo>
                    <a:pt x="95" y="45"/>
                    <a:pt x="95" y="45"/>
                    <a:pt x="95" y="45"/>
                  </a:cubicBezTo>
                  <a:cubicBezTo>
                    <a:pt x="96" y="45"/>
                    <a:pt x="96" y="44"/>
                    <a:pt x="96" y="43"/>
                  </a:cubicBezTo>
                  <a:cubicBezTo>
                    <a:pt x="96" y="42"/>
                    <a:pt x="96" y="41"/>
                    <a:pt x="96" y="40"/>
                  </a:cubicBezTo>
                  <a:cubicBezTo>
                    <a:pt x="95" y="39"/>
                    <a:pt x="95" y="38"/>
                    <a:pt x="94" y="38"/>
                  </a:cubicBezTo>
                  <a:cubicBezTo>
                    <a:pt x="94" y="38"/>
                    <a:pt x="92" y="38"/>
                    <a:pt x="91" y="39"/>
                  </a:cubicBezTo>
                  <a:cubicBezTo>
                    <a:pt x="89" y="39"/>
                    <a:pt x="88" y="38"/>
                    <a:pt x="88" y="36"/>
                  </a:cubicBezTo>
                  <a:cubicBezTo>
                    <a:pt x="87" y="35"/>
                    <a:pt x="88" y="33"/>
                    <a:pt x="89" y="32"/>
                  </a:cubicBezTo>
                  <a:cubicBezTo>
                    <a:pt x="92" y="31"/>
                    <a:pt x="92" y="31"/>
                    <a:pt x="92" y="31"/>
                  </a:cubicBezTo>
                  <a:cubicBezTo>
                    <a:pt x="93" y="31"/>
                    <a:pt x="93" y="30"/>
                    <a:pt x="93" y="29"/>
                  </a:cubicBezTo>
                  <a:cubicBezTo>
                    <a:pt x="92" y="28"/>
                    <a:pt x="92" y="27"/>
                    <a:pt x="91" y="26"/>
                  </a:cubicBezTo>
                  <a:cubicBezTo>
                    <a:pt x="91" y="25"/>
                    <a:pt x="90" y="25"/>
                    <a:pt x="89" y="25"/>
                  </a:cubicBezTo>
                  <a:cubicBezTo>
                    <a:pt x="89" y="25"/>
                    <a:pt x="88" y="26"/>
                    <a:pt x="86" y="26"/>
                  </a:cubicBezTo>
                  <a:cubicBezTo>
                    <a:pt x="85" y="27"/>
                    <a:pt x="83" y="27"/>
                    <a:pt x="82" y="25"/>
                  </a:cubicBezTo>
                  <a:cubicBezTo>
                    <a:pt x="82" y="24"/>
                    <a:pt x="82" y="22"/>
                    <a:pt x="83" y="21"/>
                  </a:cubicBezTo>
                  <a:cubicBezTo>
                    <a:pt x="85" y="19"/>
                    <a:pt x="85" y="19"/>
                    <a:pt x="85" y="19"/>
                  </a:cubicBezTo>
                  <a:cubicBezTo>
                    <a:pt x="86" y="19"/>
                    <a:pt x="86" y="18"/>
                    <a:pt x="85" y="17"/>
                  </a:cubicBezTo>
                  <a:cubicBezTo>
                    <a:pt x="84" y="16"/>
                    <a:pt x="84" y="15"/>
                    <a:pt x="83" y="14"/>
                  </a:cubicBezTo>
                  <a:cubicBezTo>
                    <a:pt x="82" y="14"/>
                    <a:pt x="81" y="13"/>
                    <a:pt x="80" y="14"/>
                  </a:cubicBezTo>
                  <a:cubicBezTo>
                    <a:pt x="80" y="14"/>
                    <a:pt x="80" y="15"/>
                    <a:pt x="79" y="16"/>
                  </a:cubicBezTo>
                  <a:cubicBezTo>
                    <a:pt x="77" y="17"/>
                    <a:pt x="76" y="17"/>
                    <a:pt x="74" y="16"/>
                  </a:cubicBezTo>
                  <a:cubicBezTo>
                    <a:pt x="73" y="15"/>
                    <a:pt x="73" y="13"/>
                    <a:pt x="74" y="12"/>
                  </a:cubicBezTo>
                  <a:cubicBezTo>
                    <a:pt x="75" y="10"/>
                    <a:pt x="75" y="10"/>
                    <a:pt x="75" y="10"/>
                  </a:cubicBezTo>
                  <a:cubicBezTo>
                    <a:pt x="76" y="9"/>
                    <a:pt x="75" y="8"/>
                    <a:pt x="74" y="7"/>
                  </a:cubicBezTo>
                  <a:cubicBezTo>
                    <a:pt x="74" y="7"/>
                    <a:pt x="73" y="6"/>
                    <a:pt x="72" y="6"/>
                  </a:cubicBezTo>
                  <a:cubicBezTo>
                    <a:pt x="71" y="5"/>
                    <a:pt x="70" y="5"/>
                    <a:pt x="69" y="6"/>
                  </a:cubicBezTo>
                  <a:cubicBezTo>
                    <a:pt x="69" y="6"/>
                    <a:pt x="69" y="7"/>
                    <a:pt x="68" y="9"/>
                  </a:cubicBezTo>
                  <a:cubicBezTo>
                    <a:pt x="67" y="10"/>
                    <a:pt x="65" y="10"/>
                    <a:pt x="64" y="10"/>
                  </a:cubicBezTo>
                  <a:cubicBezTo>
                    <a:pt x="62" y="9"/>
                    <a:pt x="61" y="8"/>
                    <a:pt x="62" y="6"/>
                  </a:cubicBezTo>
                  <a:cubicBezTo>
                    <a:pt x="63" y="3"/>
                    <a:pt x="63" y="3"/>
                    <a:pt x="63" y="3"/>
                  </a:cubicBezTo>
                  <a:cubicBezTo>
                    <a:pt x="63" y="3"/>
                    <a:pt x="62" y="2"/>
                    <a:pt x="61" y="1"/>
                  </a:cubicBezTo>
                  <a:cubicBezTo>
                    <a:pt x="60" y="1"/>
                    <a:pt x="59" y="1"/>
                    <a:pt x="58" y="1"/>
                  </a:cubicBezTo>
                  <a:cubicBezTo>
                    <a:pt x="57" y="0"/>
                    <a:pt x="56" y="1"/>
                    <a:pt x="56" y="2"/>
                  </a:cubicBezTo>
                  <a:cubicBezTo>
                    <a:pt x="56" y="2"/>
                    <a:pt x="56" y="3"/>
                    <a:pt x="56" y="5"/>
                  </a:cubicBezTo>
                  <a:cubicBezTo>
                    <a:pt x="55" y="6"/>
                    <a:pt x="54" y="7"/>
                    <a:pt x="52" y="7"/>
                  </a:cubicBezTo>
                  <a:cubicBezTo>
                    <a:pt x="50" y="7"/>
                    <a:pt x="49" y="5"/>
                    <a:pt x="49" y="4"/>
                  </a:cubicBezTo>
                  <a:cubicBezTo>
                    <a:pt x="49" y="1"/>
                    <a:pt x="49" y="1"/>
                    <a:pt x="49" y="1"/>
                  </a:cubicBezTo>
                  <a:cubicBezTo>
                    <a:pt x="49" y="0"/>
                    <a:pt x="48" y="0"/>
                    <a:pt x="47" y="0"/>
                  </a:cubicBezTo>
                  <a:cubicBezTo>
                    <a:pt x="46" y="0"/>
                    <a:pt x="45" y="0"/>
                    <a:pt x="44" y="0"/>
                  </a:cubicBezTo>
                  <a:cubicBezTo>
                    <a:pt x="43" y="0"/>
                    <a:pt x="42" y="1"/>
                    <a:pt x="42" y="2"/>
                  </a:cubicBezTo>
                  <a:cubicBezTo>
                    <a:pt x="42" y="2"/>
                    <a:pt x="42" y="3"/>
                    <a:pt x="43" y="4"/>
                  </a:cubicBezTo>
                  <a:cubicBezTo>
                    <a:pt x="43" y="6"/>
                    <a:pt x="42" y="7"/>
                    <a:pt x="40" y="7"/>
                  </a:cubicBezTo>
                  <a:cubicBezTo>
                    <a:pt x="38" y="8"/>
                    <a:pt x="37" y="7"/>
                    <a:pt x="36" y="6"/>
                  </a:cubicBezTo>
                  <a:cubicBezTo>
                    <a:pt x="35" y="3"/>
                    <a:pt x="35" y="3"/>
                    <a:pt x="35" y="3"/>
                  </a:cubicBezTo>
                  <a:cubicBezTo>
                    <a:pt x="35" y="2"/>
                    <a:pt x="34" y="2"/>
                    <a:pt x="33" y="2"/>
                  </a:cubicBezTo>
                  <a:cubicBezTo>
                    <a:pt x="32" y="2"/>
                    <a:pt x="31" y="3"/>
                    <a:pt x="30" y="3"/>
                  </a:cubicBezTo>
                  <a:cubicBezTo>
                    <a:pt x="29" y="4"/>
                    <a:pt x="29" y="5"/>
                    <a:pt x="29" y="5"/>
                  </a:cubicBezTo>
                  <a:cubicBezTo>
                    <a:pt x="29" y="5"/>
                    <a:pt x="29" y="6"/>
                    <a:pt x="30" y="8"/>
                  </a:cubicBezTo>
                  <a:cubicBezTo>
                    <a:pt x="31" y="9"/>
                    <a:pt x="30" y="11"/>
                    <a:pt x="28" y="12"/>
                  </a:cubicBezTo>
                  <a:cubicBezTo>
                    <a:pt x="27" y="13"/>
                    <a:pt x="25" y="12"/>
                    <a:pt x="24" y="11"/>
                  </a:cubicBezTo>
                  <a:cubicBezTo>
                    <a:pt x="23" y="9"/>
                    <a:pt x="23" y="9"/>
                    <a:pt x="23" y="9"/>
                  </a:cubicBezTo>
                  <a:cubicBezTo>
                    <a:pt x="22" y="8"/>
                    <a:pt x="21" y="8"/>
                    <a:pt x="20" y="8"/>
                  </a:cubicBezTo>
                  <a:cubicBezTo>
                    <a:pt x="19" y="9"/>
                    <a:pt x="19" y="10"/>
                    <a:pt x="18" y="10"/>
                  </a:cubicBezTo>
                  <a:cubicBezTo>
                    <a:pt x="17" y="11"/>
                    <a:pt x="17" y="12"/>
                    <a:pt x="17" y="13"/>
                  </a:cubicBezTo>
                  <a:cubicBezTo>
                    <a:pt x="17" y="13"/>
                    <a:pt x="18" y="14"/>
                    <a:pt x="19" y="15"/>
                  </a:cubicBezTo>
                  <a:cubicBezTo>
                    <a:pt x="20" y="16"/>
                    <a:pt x="20" y="18"/>
                    <a:pt x="19" y="19"/>
                  </a:cubicBezTo>
                  <a:cubicBezTo>
                    <a:pt x="18" y="20"/>
                    <a:pt x="16" y="21"/>
                    <a:pt x="15" y="20"/>
                  </a:cubicBezTo>
                  <a:cubicBezTo>
                    <a:pt x="13" y="18"/>
                    <a:pt x="13" y="18"/>
                    <a:pt x="13" y="18"/>
                  </a:cubicBezTo>
                  <a:cubicBezTo>
                    <a:pt x="12" y="17"/>
                    <a:pt x="11" y="18"/>
                    <a:pt x="10" y="18"/>
                  </a:cubicBezTo>
                  <a:cubicBezTo>
                    <a:pt x="9" y="19"/>
                    <a:pt x="9" y="20"/>
                    <a:pt x="8" y="21"/>
                  </a:cubicBezTo>
                  <a:cubicBezTo>
                    <a:pt x="8" y="22"/>
                    <a:pt x="8" y="23"/>
                    <a:pt x="9" y="24"/>
                  </a:cubicBezTo>
                  <a:cubicBezTo>
                    <a:pt x="9" y="24"/>
                    <a:pt x="10" y="24"/>
                    <a:pt x="11" y="25"/>
                  </a:cubicBezTo>
                  <a:cubicBezTo>
                    <a:pt x="12" y="26"/>
                    <a:pt x="13" y="28"/>
                    <a:pt x="12" y="29"/>
                  </a:cubicBezTo>
                  <a:cubicBezTo>
                    <a:pt x="11" y="31"/>
                    <a:pt x="9" y="31"/>
                    <a:pt x="8" y="31"/>
                  </a:cubicBezTo>
                  <a:cubicBezTo>
                    <a:pt x="5" y="30"/>
                    <a:pt x="5" y="30"/>
                    <a:pt x="5" y="30"/>
                  </a:cubicBezTo>
                  <a:cubicBezTo>
                    <a:pt x="5" y="29"/>
                    <a:pt x="4" y="30"/>
                    <a:pt x="3" y="31"/>
                  </a:cubicBezTo>
                  <a:cubicBezTo>
                    <a:pt x="3" y="32"/>
                    <a:pt x="3" y="33"/>
                    <a:pt x="2" y="34"/>
                  </a:cubicBezTo>
                  <a:cubicBezTo>
                    <a:pt x="2" y="35"/>
                    <a:pt x="2" y="36"/>
                    <a:pt x="3" y="36"/>
                  </a:cubicBezTo>
                  <a:cubicBezTo>
                    <a:pt x="3" y="36"/>
                    <a:pt x="4" y="37"/>
                    <a:pt x="6" y="37"/>
                  </a:cubicBezTo>
                  <a:cubicBezTo>
                    <a:pt x="7" y="37"/>
                    <a:pt x="8" y="39"/>
                    <a:pt x="8" y="41"/>
                  </a:cubicBezTo>
                  <a:cubicBezTo>
                    <a:pt x="8" y="42"/>
                    <a:pt x="6" y="44"/>
                    <a:pt x="5" y="43"/>
                  </a:cubicBezTo>
                  <a:cubicBezTo>
                    <a:pt x="2" y="43"/>
                    <a:pt x="2" y="43"/>
                    <a:pt x="2" y="43"/>
                  </a:cubicBezTo>
                  <a:cubicBezTo>
                    <a:pt x="1" y="43"/>
                    <a:pt x="0" y="44"/>
                    <a:pt x="0" y="45"/>
                  </a:cubicBezTo>
                  <a:cubicBezTo>
                    <a:pt x="0" y="46"/>
                    <a:pt x="0" y="47"/>
                    <a:pt x="0" y="48"/>
                  </a:cubicBezTo>
                  <a:cubicBezTo>
                    <a:pt x="0" y="49"/>
                    <a:pt x="1" y="50"/>
                    <a:pt x="2" y="50"/>
                  </a:cubicBezTo>
                  <a:cubicBezTo>
                    <a:pt x="2" y="50"/>
                    <a:pt x="3" y="50"/>
                    <a:pt x="5" y="50"/>
                  </a:cubicBezTo>
                  <a:cubicBezTo>
                    <a:pt x="6" y="50"/>
                    <a:pt x="8" y="51"/>
                    <a:pt x="8" y="53"/>
                  </a:cubicBezTo>
                  <a:cubicBezTo>
                    <a:pt x="8" y="55"/>
                    <a:pt x="7" y="56"/>
                    <a:pt x="6" y="56"/>
                  </a:cubicBezTo>
                  <a:cubicBezTo>
                    <a:pt x="3" y="57"/>
                    <a:pt x="3" y="57"/>
                    <a:pt x="3" y="57"/>
                  </a:cubicBezTo>
                  <a:cubicBezTo>
                    <a:pt x="2" y="57"/>
                    <a:pt x="1" y="58"/>
                    <a:pt x="2" y="59"/>
                  </a:cubicBezTo>
                  <a:cubicBezTo>
                    <a:pt x="2" y="60"/>
                    <a:pt x="2" y="61"/>
                    <a:pt x="3" y="62"/>
                  </a:cubicBezTo>
                  <a:cubicBezTo>
                    <a:pt x="3" y="63"/>
                    <a:pt x="4" y="64"/>
                    <a:pt x="5" y="64"/>
                  </a:cubicBezTo>
                  <a:cubicBezTo>
                    <a:pt x="5" y="64"/>
                    <a:pt x="6" y="63"/>
                    <a:pt x="7" y="63"/>
                  </a:cubicBezTo>
                  <a:cubicBezTo>
                    <a:pt x="9" y="62"/>
                    <a:pt x="10" y="63"/>
                    <a:pt x="11" y="65"/>
                  </a:cubicBezTo>
                  <a:cubicBezTo>
                    <a:pt x="12" y="66"/>
                    <a:pt x="11" y="68"/>
                    <a:pt x="10" y="69"/>
                  </a:cubicBezTo>
                  <a:cubicBezTo>
                    <a:pt x="8" y="70"/>
                    <a:pt x="8" y="70"/>
                    <a:pt x="8" y="70"/>
                  </a:cubicBezTo>
                  <a:cubicBezTo>
                    <a:pt x="7" y="70"/>
                    <a:pt x="7" y="71"/>
                    <a:pt x="7" y="72"/>
                  </a:cubicBezTo>
                  <a:cubicBezTo>
                    <a:pt x="9" y="75"/>
                    <a:pt x="9" y="75"/>
                    <a:pt x="9" y="75"/>
                  </a:cubicBezTo>
                  <a:cubicBezTo>
                    <a:pt x="10" y="76"/>
                    <a:pt x="11" y="76"/>
                    <a:pt x="11" y="76"/>
                  </a:cubicBezTo>
                  <a:cubicBezTo>
                    <a:pt x="11" y="76"/>
                    <a:pt x="12" y="75"/>
                    <a:pt x="14" y="74"/>
                  </a:cubicBezTo>
                  <a:cubicBezTo>
                    <a:pt x="15" y="73"/>
                    <a:pt x="17" y="73"/>
                    <a:pt x="18" y="75"/>
                  </a:cubicBezTo>
                  <a:cubicBezTo>
                    <a:pt x="19" y="76"/>
                    <a:pt x="19" y="78"/>
                    <a:pt x="18" y="79"/>
                  </a:cubicBezTo>
                  <a:cubicBezTo>
                    <a:pt x="16" y="81"/>
                    <a:pt x="16" y="81"/>
                    <a:pt x="16" y="81"/>
                  </a:cubicBezTo>
                  <a:cubicBezTo>
                    <a:pt x="15" y="82"/>
                    <a:pt x="16" y="83"/>
                    <a:pt x="16" y="83"/>
                  </a:cubicBezTo>
                  <a:cubicBezTo>
                    <a:pt x="19" y="86"/>
                    <a:pt x="19" y="86"/>
                    <a:pt x="19" y="86"/>
                  </a:cubicBezTo>
                  <a:cubicBezTo>
                    <a:pt x="20" y="86"/>
                    <a:pt x="21" y="86"/>
                    <a:pt x="21" y="85"/>
                  </a:cubicBezTo>
                  <a:cubicBezTo>
                    <a:pt x="21" y="85"/>
                    <a:pt x="22" y="84"/>
                    <a:pt x="23" y="83"/>
                  </a:cubicBezTo>
                  <a:cubicBezTo>
                    <a:pt x="24" y="82"/>
                    <a:pt x="26" y="82"/>
                    <a:pt x="27" y="83"/>
                  </a:cubicBezTo>
                  <a:cubicBezTo>
                    <a:pt x="29" y="83"/>
                    <a:pt x="29" y="85"/>
                    <a:pt x="29" y="86"/>
                  </a:cubicBezTo>
                  <a:cubicBezTo>
                    <a:pt x="27" y="89"/>
                    <a:pt x="27" y="89"/>
                    <a:pt x="27" y="89"/>
                  </a:cubicBezTo>
                  <a:cubicBezTo>
                    <a:pt x="27" y="90"/>
                    <a:pt x="27" y="91"/>
                    <a:pt x="28" y="91"/>
                  </a:cubicBezTo>
                  <a:cubicBezTo>
                    <a:pt x="31" y="92"/>
                    <a:pt x="31" y="92"/>
                    <a:pt x="31" y="92"/>
                  </a:cubicBezTo>
                  <a:cubicBezTo>
                    <a:pt x="32" y="93"/>
                    <a:pt x="34" y="92"/>
                    <a:pt x="34" y="92"/>
                  </a:cubicBezTo>
                  <a:cubicBezTo>
                    <a:pt x="34" y="92"/>
                    <a:pt x="34" y="90"/>
                    <a:pt x="35" y="89"/>
                  </a:cubicBezTo>
                  <a:cubicBezTo>
                    <a:pt x="35" y="87"/>
                    <a:pt x="36" y="87"/>
                    <a:pt x="37" y="87"/>
                  </a:cubicBezTo>
                  <a:cubicBezTo>
                    <a:pt x="37" y="87"/>
                    <a:pt x="38" y="87"/>
                    <a:pt x="38" y="87"/>
                  </a:cubicBezTo>
                  <a:cubicBezTo>
                    <a:pt x="39" y="87"/>
                    <a:pt x="39" y="87"/>
                    <a:pt x="40" y="88"/>
                  </a:cubicBezTo>
                  <a:cubicBezTo>
                    <a:pt x="41" y="88"/>
                    <a:pt x="41" y="89"/>
                    <a:pt x="41" y="91"/>
                  </a:cubicBezTo>
                  <a:cubicBezTo>
                    <a:pt x="40" y="93"/>
                    <a:pt x="40" y="93"/>
                    <a:pt x="40" y="93"/>
                  </a:cubicBezTo>
                  <a:cubicBezTo>
                    <a:pt x="40" y="94"/>
                    <a:pt x="41" y="95"/>
                    <a:pt x="42" y="95"/>
                  </a:cubicBezTo>
                  <a:cubicBezTo>
                    <a:pt x="45" y="95"/>
                    <a:pt x="45" y="95"/>
                    <a:pt x="45" y="95"/>
                  </a:cubicBezTo>
                  <a:cubicBezTo>
                    <a:pt x="46" y="96"/>
                    <a:pt x="47" y="95"/>
                    <a:pt x="47" y="94"/>
                  </a:cubicBezTo>
                  <a:cubicBezTo>
                    <a:pt x="47" y="94"/>
                    <a:pt x="47" y="93"/>
                    <a:pt x="47" y="91"/>
                  </a:cubicBezTo>
                  <a:cubicBezTo>
                    <a:pt x="47" y="90"/>
                    <a:pt x="49" y="88"/>
                    <a:pt x="51" y="88"/>
                  </a:cubicBezTo>
                  <a:cubicBezTo>
                    <a:pt x="52" y="88"/>
                    <a:pt x="54" y="89"/>
                    <a:pt x="54" y="91"/>
                  </a:cubicBezTo>
                  <a:cubicBezTo>
                    <a:pt x="54" y="93"/>
                    <a:pt x="54" y="93"/>
                    <a:pt x="54" y="93"/>
                  </a:cubicBezTo>
                  <a:cubicBezTo>
                    <a:pt x="54" y="94"/>
                    <a:pt x="55" y="95"/>
                    <a:pt x="56" y="95"/>
                  </a:cubicBezTo>
                  <a:cubicBezTo>
                    <a:pt x="60" y="94"/>
                    <a:pt x="60" y="94"/>
                    <a:pt x="60" y="94"/>
                  </a:cubicBezTo>
                  <a:cubicBezTo>
                    <a:pt x="61" y="94"/>
                    <a:pt x="61" y="93"/>
                    <a:pt x="61" y="92"/>
                  </a:cubicBezTo>
                  <a:cubicBezTo>
                    <a:pt x="61" y="92"/>
                    <a:pt x="61" y="91"/>
                    <a:pt x="60" y="89"/>
                  </a:cubicBezTo>
                  <a:cubicBezTo>
                    <a:pt x="60" y="88"/>
                    <a:pt x="61" y="86"/>
                    <a:pt x="62" y="86"/>
                  </a:cubicBezTo>
                  <a:cubicBezTo>
                    <a:pt x="64" y="85"/>
                    <a:pt x="66" y="86"/>
                    <a:pt x="66" y="87"/>
                  </a:cubicBezTo>
                  <a:cubicBezTo>
                    <a:pt x="68" y="90"/>
                    <a:pt x="68" y="90"/>
                    <a:pt x="68" y="90"/>
                  </a:cubicBezTo>
                  <a:cubicBezTo>
                    <a:pt x="68" y="90"/>
                    <a:pt x="69" y="91"/>
                    <a:pt x="70" y="90"/>
                  </a:cubicBezTo>
                  <a:cubicBezTo>
                    <a:pt x="73" y="89"/>
                    <a:pt x="73" y="89"/>
                    <a:pt x="73" y="89"/>
                  </a:cubicBezTo>
                  <a:cubicBezTo>
                    <a:pt x="74" y="88"/>
                    <a:pt x="74" y="87"/>
                    <a:pt x="74" y="86"/>
                  </a:cubicBezTo>
                  <a:cubicBezTo>
                    <a:pt x="74" y="86"/>
                    <a:pt x="73" y="85"/>
                    <a:pt x="72" y="84"/>
                  </a:cubicBezTo>
                  <a:cubicBezTo>
                    <a:pt x="71" y="83"/>
                    <a:pt x="72" y="81"/>
                    <a:pt x="73" y="80"/>
                  </a:cubicBezTo>
                  <a:cubicBezTo>
                    <a:pt x="74" y="79"/>
                    <a:pt x="76" y="79"/>
                    <a:pt x="77" y="80"/>
                  </a:cubicBezTo>
                  <a:cubicBezTo>
                    <a:pt x="79" y="82"/>
                    <a:pt x="79" y="82"/>
                    <a:pt x="79" y="82"/>
                  </a:cubicBezTo>
                  <a:cubicBezTo>
                    <a:pt x="80" y="83"/>
                    <a:pt x="81" y="83"/>
                    <a:pt x="82" y="82"/>
                  </a:cubicBezTo>
                  <a:cubicBezTo>
                    <a:pt x="82" y="81"/>
                    <a:pt x="83" y="80"/>
                    <a:pt x="84" y="80"/>
                  </a:cubicBezTo>
                  <a:cubicBezTo>
                    <a:pt x="85" y="79"/>
                    <a:pt x="85" y="78"/>
                    <a:pt x="84" y="77"/>
                  </a:cubicBezTo>
                  <a:cubicBezTo>
                    <a:pt x="84" y="77"/>
                    <a:pt x="83" y="76"/>
                    <a:pt x="82" y="75"/>
                  </a:cubicBezTo>
                  <a:cubicBezTo>
                    <a:pt x="81" y="74"/>
                    <a:pt x="81" y="73"/>
                    <a:pt x="82" y="71"/>
                  </a:cubicBezTo>
                  <a:cubicBezTo>
                    <a:pt x="83" y="70"/>
                    <a:pt x="84" y="69"/>
                    <a:pt x="86" y="70"/>
                  </a:cubicBezTo>
                  <a:cubicBezTo>
                    <a:pt x="88" y="71"/>
                    <a:pt x="88" y="71"/>
                    <a:pt x="88" y="71"/>
                  </a:cubicBezTo>
                  <a:cubicBezTo>
                    <a:pt x="89" y="72"/>
                    <a:pt x="90" y="72"/>
                    <a:pt x="90" y="71"/>
                  </a:cubicBezTo>
                  <a:cubicBezTo>
                    <a:pt x="91" y="70"/>
                    <a:pt x="91" y="69"/>
                    <a:pt x="92" y="68"/>
                  </a:cubicBezTo>
                  <a:cubicBezTo>
                    <a:pt x="92" y="67"/>
                    <a:pt x="92" y="66"/>
                    <a:pt x="91" y="65"/>
                  </a:cubicBezTo>
                  <a:cubicBezTo>
                    <a:pt x="91" y="65"/>
                    <a:pt x="90" y="65"/>
                    <a:pt x="89" y="64"/>
                  </a:cubicBezTo>
                  <a:cubicBezTo>
                    <a:pt x="87" y="64"/>
                    <a:pt x="87" y="62"/>
                    <a:pt x="87" y="60"/>
                  </a:cubicBezTo>
                  <a:cubicBezTo>
                    <a:pt x="88" y="59"/>
                    <a:pt x="89" y="58"/>
                    <a:pt x="91" y="58"/>
                  </a:cubicBezTo>
                  <a:close/>
                  <a:moveTo>
                    <a:pt x="79" y="53"/>
                  </a:moveTo>
                  <a:cubicBezTo>
                    <a:pt x="58" y="48"/>
                    <a:pt x="58" y="48"/>
                    <a:pt x="58" y="48"/>
                  </a:cubicBezTo>
                  <a:cubicBezTo>
                    <a:pt x="58" y="44"/>
                    <a:pt x="56" y="40"/>
                    <a:pt x="52" y="39"/>
                  </a:cubicBezTo>
                  <a:cubicBezTo>
                    <a:pt x="57" y="17"/>
                    <a:pt x="57" y="17"/>
                    <a:pt x="57" y="17"/>
                  </a:cubicBezTo>
                  <a:cubicBezTo>
                    <a:pt x="73" y="22"/>
                    <a:pt x="82" y="38"/>
                    <a:pt x="79" y="53"/>
                  </a:cubicBezTo>
                  <a:close/>
                  <a:moveTo>
                    <a:pt x="54" y="17"/>
                  </a:moveTo>
                  <a:cubicBezTo>
                    <a:pt x="49" y="38"/>
                    <a:pt x="49" y="38"/>
                    <a:pt x="49" y="38"/>
                  </a:cubicBezTo>
                  <a:cubicBezTo>
                    <a:pt x="45" y="37"/>
                    <a:pt x="41" y="40"/>
                    <a:pt x="39" y="43"/>
                  </a:cubicBezTo>
                  <a:cubicBezTo>
                    <a:pt x="18" y="38"/>
                    <a:pt x="18" y="38"/>
                    <a:pt x="18" y="38"/>
                  </a:cubicBezTo>
                  <a:cubicBezTo>
                    <a:pt x="23" y="23"/>
                    <a:pt x="39" y="14"/>
                    <a:pt x="54" y="17"/>
                  </a:cubicBezTo>
                  <a:close/>
                  <a:moveTo>
                    <a:pt x="18" y="41"/>
                  </a:moveTo>
                  <a:cubicBezTo>
                    <a:pt x="39" y="47"/>
                    <a:pt x="39" y="47"/>
                    <a:pt x="39" y="47"/>
                  </a:cubicBezTo>
                  <a:cubicBezTo>
                    <a:pt x="38" y="51"/>
                    <a:pt x="41" y="55"/>
                    <a:pt x="44" y="56"/>
                  </a:cubicBezTo>
                  <a:cubicBezTo>
                    <a:pt x="39" y="77"/>
                    <a:pt x="39" y="77"/>
                    <a:pt x="39" y="77"/>
                  </a:cubicBezTo>
                  <a:cubicBezTo>
                    <a:pt x="24" y="73"/>
                    <a:pt x="15" y="57"/>
                    <a:pt x="18" y="41"/>
                  </a:cubicBezTo>
                  <a:close/>
                  <a:moveTo>
                    <a:pt x="42" y="78"/>
                  </a:moveTo>
                  <a:cubicBezTo>
                    <a:pt x="48" y="57"/>
                    <a:pt x="48" y="57"/>
                    <a:pt x="48" y="57"/>
                  </a:cubicBezTo>
                  <a:cubicBezTo>
                    <a:pt x="52" y="57"/>
                    <a:pt x="56" y="55"/>
                    <a:pt x="57" y="51"/>
                  </a:cubicBezTo>
                  <a:cubicBezTo>
                    <a:pt x="78" y="56"/>
                    <a:pt x="78" y="56"/>
                    <a:pt x="78" y="56"/>
                  </a:cubicBezTo>
                  <a:cubicBezTo>
                    <a:pt x="74" y="72"/>
                    <a:pt x="58" y="81"/>
                    <a:pt x="42" y="78"/>
                  </a:cubicBezTo>
                  <a:close/>
                </a:path>
              </a:pathLst>
            </a:custGeom>
            <a:solidFill>
              <a:srgbClr val="DB97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5" name="îṥľiḍe">
              <a:extLst>
                <a:ext uri="{FF2B5EF4-FFF2-40B4-BE49-F238E27FC236}">
                  <a16:creationId xmlns:a16="http://schemas.microsoft.com/office/drawing/2014/main" id="{1A9D391F-39E2-2EB5-7652-D565AA80199C}"/>
                </a:ext>
              </a:extLst>
            </p:cNvPr>
            <p:cNvSpPr/>
            <p:nvPr/>
          </p:nvSpPr>
          <p:spPr bwMode="auto">
            <a:xfrm>
              <a:off x="6215890" y="4379415"/>
              <a:ext cx="284045" cy="282201"/>
            </a:xfrm>
            <a:custGeom>
              <a:avLst/>
              <a:gdLst>
                <a:gd name="T0" fmla="*/ 73 w 74"/>
                <a:gd name="T1" fmla="*/ 44 h 74"/>
                <a:gd name="T2" fmla="*/ 71 w 74"/>
                <a:gd name="T3" fmla="*/ 40 h 74"/>
                <a:gd name="T4" fmla="*/ 73 w 74"/>
                <a:gd name="T5" fmla="*/ 35 h 74"/>
                <a:gd name="T6" fmla="*/ 72 w 74"/>
                <a:gd name="T7" fmla="*/ 30 h 74"/>
                <a:gd name="T8" fmla="*/ 69 w 74"/>
                <a:gd name="T9" fmla="*/ 25 h 74"/>
                <a:gd name="T10" fmla="*/ 70 w 74"/>
                <a:gd name="T11" fmla="*/ 20 h 74"/>
                <a:gd name="T12" fmla="*/ 63 w 74"/>
                <a:gd name="T13" fmla="*/ 20 h 74"/>
                <a:gd name="T14" fmla="*/ 65 w 74"/>
                <a:gd name="T15" fmla="*/ 13 h 74"/>
                <a:gd name="T16" fmla="*/ 60 w 74"/>
                <a:gd name="T17" fmla="*/ 13 h 74"/>
                <a:gd name="T18" fmla="*/ 58 w 74"/>
                <a:gd name="T19" fmla="*/ 8 h 74"/>
                <a:gd name="T20" fmla="*/ 53 w 74"/>
                <a:gd name="T21" fmla="*/ 5 h 74"/>
                <a:gd name="T22" fmla="*/ 48 w 74"/>
                <a:gd name="T23" fmla="*/ 5 h 74"/>
                <a:gd name="T24" fmla="*/ 45 w 74"/>
                <a:gd name="T25" fmla="*/ 1 h 74"/>
                <a:gd name="T26" fmla="*/ 40 w 74"/>
                <a:gd name="T27" fmla="*/ 6 h 74"/>
                <a:gd name="T28" fmla="*/ 36 w 74"/>
                <a:gd name="T29" fmla="*/ 0 h 74"/>
                <a:gd name="T30" fmla="*/ 33 w 74"/>
                <a:gd name="T31" fmla="*/ 4 h 74"/>
                <a:gd name="T32" fmla="*/ 27 w 74"/>
                <a:gd name="T33" fmla="*/ 3 h 74"/>
                <a:gd name="T34" fmla="*/ 22 w 74"/>
                <a:gd name="T35" fmla="*/ 4 h 74"/>
                <a:gd name="T36" fmla="*/ 19 w 74"/>
                <a:gd name="T37" fmla="*/ 9 h 74"/>
                <a:gd name="T38" fmla="*/ 13 w 74"/>
                <a:gd name="T39" fmla="*/ 8 h 74"/>
                <a:gd name="T40" fmla="*/ 14 w 74"/>
                <a:gd name="T41" fmla="*/ 15 h 74"/>
                <a:gd name="T42" fmla="*/ 8 w 74"/>
                <a:gd name="T43" fmla="*/ 14 h 74"/>
                <a:gd name="T44" fmla="*/ 8 w 74"/>
                <a:gd name="T45" fmla="*/ 20 h 74"/>
                <a:gd name="T46" fmla="*/ 4 w 74"/>
                <a:gd name="T47" fmla="*/ 23 h 74"/>
                <a:gd name="T48" fmla="*/ 2 w 74"/>
                <a:gd name="T49" fmla="*/ 28 h 74"/>
                <a:gd name="T50" fmla="*/ 3 w 74"/>
                <a:gd name="T51" fmla="*/ 34 h 74"/>
                <a:gd name="T52" fmla="*/ 0 w 74"/>
                <a:gd name="T53" fmla="*/ 38 h 74"/>
                <a:gd name="T54" fmla="*/ 6 w 74"/>
                <a:gd name="T55" fmla="*/ 41 h 74"/>
                <a:gd name="T56" fmla="*/ 1 w 74"/>
                <a:gd name="T57" fmla="*/ 46 h 74"/>
                <a:gd name="T58" fmla="*/ 5 w 74"/>
                <a:gd name="T59" fmla="*/ 49 h 74"/>
                <a:gd name="T60" fmla="*/ 6 w 74"/>
                <a:gd name="T61" fmla="*/ 54 h 74"/>
                <a:gd name="T62" fmla="*/ 9 w 74"/>
                <a:gd name="T63" fmla="*/ 59 h 74"/>
                <a:gd name="T64" fmla="*/ 14 w 74"/>
                <a:gd name="T65" fmla="*/ 61 h 74"/>
                <a:gd name="T66" fmla="*/ 14 w 74"/>
                <a:gd name="T67" fmla="*/ 66 h 74"/>
                <a:gd name="T68" fmla="*/ 21 w 74"/>
                <a:gd name="T69" fmla="*/ 64 h 74"/>
                <a:gd name="T70" fmla="*/ 22 w 74"/>
                <a:gd name="T71" fmla="*/ 71 h 74"/>
                <a:gd name="T72" fmla="*/ 26 w 74"/>
                <a:gd name="T73" fmla="*/ 69 h 74"/>
                <a:gd name="T74" fmla="*/ 31 w 74"/>
                <a:gd name="T75" fmla="*/ 68 h 74"/>
                <a:gd name="T76" fmla="*/ 32 w 74"/>
                <a:gd name="T77" fmla="*/ 74 h 74"/>
                <a:gd name="T78" fmla="*/ 36 w 74"/>
                <a:gd name="T79" fmla="*/ 71 h 74"/>
                <a:gd name="T80" fmla="*/ 42 w 74"/>
                <a:gd name="T81" fmla="*/ 72 h 74"/>
                <a:gd name="T82" fmla="*/ 47 w 74"/>
                <a:gd name="T83" fmla="*/ 71 h 74"/>
                <a:gd name="T84" fmla="*/ 51 w 74"/>
                <a:gd name="T85" fmla="*/ 68 h 74"/>
                <a:gd name="T86" fmla="*/ 56 w 74"/>
                <a:gd name="T87" fmla="*/ 69 h 74"/>
                <a:gd name="T88" fmla="*/ 56 w 74"/>
                <a:gd name="T89" fmla="*/ 62 h 74"/>
                <a:gd name="T90" fmla="*/ 63 w 74"/>
                <a:gd name="T91" fmla="*/ 64 h 74"/>
                <a:gd name="T92" fmla="*/ 63 w 74"/>
                <a:gd name="T93" fmla="*/ 58 h 74"/>
                <a:gd name="T94" fmla="*/ 68 w 74"/>
                <a:gd name="T95" fmla="*/ 55 h 74"/>
                <a:gd name="T96" fmla="*/ 70 w 74"/>
                <a:gd name="T97" fmla="*/ 51 h 74"/>
                <a:gd name="T98" fmla="*/ 70 w 74"/>
                <a:gd name="T99"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74">
                  <a:moveTo>
                    <a:pt x="70" y="45"/>
                  </a:moveTo>
                  <a:cubicBezTo>
                    <a:pt x="72" y="46"/>
                    <a:pt x="72" y="46"/>
                    <a:pt x="72" y="46"/>
                  </a:cubicBezTo>
                  <a:cubicBezTo>
                    <a:pt x="72" y="46"/>
                    <a:pt x="73" y="45"/>
                    <a:pt x="73" y="44"/>
                  </a:cubicBezTo>
                  <a:cubicBezTo>
                    <a:pt x="73" y="44"/>
                    <a:pt x="74" y="43"/>
                    <a:pt x="74" y="42"/>
                  </a:cubicBezTo>
                  <a:cubicBezTo>
                    <a:pt x="74" y="41"/>
                    <a:pt x="73" y="40"/>
                    <a:pt x="73" y="40"/>
                  </a:cubicBezTo>
                  <a:cubicBezTo>
                    <a:pt x="73" y="40"/>
                    <a:pt x="72" y="40"/>
                    <a:pt x="71" y="40"/>
                  </a:cubicBezTo>
                  <a:cubicBezTo>
                    <a:pt x="69" y="40"/>
                    <a:pt x="69" y="39"/>
                    <a:pt x="69" y="38"/>
                  </a:cubicBezTo>
                  <a:cubicBezTo>
                    <a:pt x="69" y="36"/>
                    <a:pt x="69" y="35"/>
                    <a:pt x="71" y="35"/>
                  </a:cubicBezTo>
                  <a:cubicBezTo>
                    <a:pt x="73" y="35"/>
                    <a:pt x="73" y="35"/>
                    <a:pt x="73" y="35"/>
                  </a:cubicBezTo>
                  <a:cubicBezTo>
                    <a:pt x="73" y="35"/>
                    <a:pt x="74" y="34"/>
                    <a:pt x="74" y="33"/>
                  </a:cubicBezTo>
                  <a:cubicBezTo>
                    <a:pt x="74" y="33"/>
                    <a:pt x="74" y="32"/>
                    <a:pt x="74" y="31"/>
                  </a:cubicBezTo>
                  <a:cubicBezTo>
                    <a:pt x="73" y="30"/>
                    <a:pt x="73" y="29"/>
                    <a:pt x="72" y="30"/>
                  </a:cubicBezTo>
                  <a:cubicBezTo>
                    <a:pt x="72" y="30"/>
                    <a:pt x="71" y="30"/>
                    <a:pt x="70" y="30"/>
                  </a:cubicBezTo>
                  <a:cubicBezTo>
                    <a:pt x="69" y="30"/>
                    <a:pt x="68" y="29"/>
                    <a:pt x="67" y="28"/>
                  </a:cubicBezTo>
                  <a:cubicBezTo>
                    <a:pt x="67" y="27"/>
                    <a:pt x="67" y="26"/>
                    <a:pt x="69" y="25"/>
                  </a:cubicBezTo>
                  <a:cubicBezTo>
                    <a:pt x="71" y="24"/>
                    <a:pt x="71" y="24"/>
                    <a:pt x="71" y="24"/>
                  </a:cubicBezTo>
                  <a:cubicBezTo>
                    <a:pt x="71" y="24"/>
                    <a:pt x="71" y="23"/>
                    <a:pt x="71" y="23"/>
                  </a:cubicBezTo>
                  <a:cubicBezTo>
                    <a:pt x="71" y="22"/>
                    <a:pt x="71" y="21"/>
                    <a:pt x="70" y="20"/>
                  </a:cubicBezTo>
                  <a:cubicBezTo>
                    <a:pt x="70" y="20"/>
                    <a:pt x="69" y="19"/>
                    <a:pt x="68" y="20"/>
                  </a:cubicBezTo>
                  <a:cubicBezTo>
                    <a:pt x="68" y="20"/>
                    <a:pt x="67" y="20"/>
                    <a:pt x="66" y="21"/>
                  </a:cubicBezTo>
                  <a:cubicBezTo>
                    <a:pt x="65" y="21"/>
                    <a:pt x="64" y="21"/>
                    <a:pt x="63" y="20"/>
                  </a:cubicBezTo>
                  <a:cubicBezTo>
                    <a:pt x="63" y="19"/>
                    <a:pt x="63" y="17"/>
                    <a:pt x="64" y="16"/>
                  </a:cubicBezTo>
                  <a:cubicBezTo>
                    <a:pt x="65" y="15"/>
                    <a:pt x="65" y="15"/>
                    <a:pt x="65" y="15"/>
                  </a:cubicBezTo>
                  <a:cubicBezTo>
                    <a:pt x="66" y="15"/>
                    <a:pt x="66" y="14"/>
                    <a:pt x="65" y="13"/>
                  </a:cubicBezTo>
                  <a:cubicBezTo>
                    <a:pt x="65" y="13"/>
                    <a:pt x="64" y="12"/>
                    <a:pt x="64" y="11"/>
                  </a:cubicBezTo>
                  <a:cubicBezTo>
                    <a:pt x="63" y="11"/>
                    <a:pt x="62" y="11"/>
                    <a:pt x="62" y="11"/>
                  </a:cubicBezTo>
                  <a:cubicBezTo>
                    <a:pt x="62" y="11"/>
                    <a:pt x="61" y="12"/>
                    <a:pt x="60" y="13"/>
                  </a:cubicBezTo>
                  <a:cubicBezTo>
                    <a:pt x="60" y="14"/>
                    <a:pt x="58" y="13"/>
                    <a:pt x="57" y="13"/>
                  </a:cubicBezTo>
                  <a:cubicBezTo>
                    <a:pt x="56" y="12"/>
                    <a:pt x="56" y="10"/>
                    <a:pt x="56" y="9"/>
                  </a:cubicBezTo>
                  <a:cubicBezTo>
                    <a:pt x="58" y="8"/>
                    <a:pt x="58" y="8"/>
                    <a:pt x="58" y="8"/>
                  </a:cubicBezTo>
                  <a:cubicBezTo>
                    <a:pt x="58" y="7"/>
                    <a:pt x="58" y="6"/>
                    <a:pt x="57" y="6"/>
                  </a:cubicBezTo>
                  <a:cubicBezTo>
                    <a:pt x="57" y="5"/>
                    <a:pt x="56" y="5"/>
                    <a:pt x="55" y="5"/>
                  </a:cubicBezTo>
                  <a:cubicBezTo>
                    <a:pt x="54" y="4"/>
                    <a:pt x="53" y="4"/>
                    <a:pt x="53" y="5"/>
                  </a:cubicBezTo>
                  <a:cubicBezTo>
                    <a:pt x="53" y="5"/>
                    <a:pt x="53" y="6"/>
                    <a:pt x="52" y="7"/>
                  </a:cubicBezTo>
                  <a:cubicBezTo>
                    <a:pt x="52" y="8"/>
                    <a:pt x="50" y="8"/>
                    <a:pt x="49" y="8"/>
                  </a:cubicBezTo>
                  <a:cubicBezTo>
                    <a:pt x="48" y="7"/>
                    <a:pt x="47" y="6"/>
                    <a:pt x="48" y="5"/>
                  </a:cubicBezTo>
                  <a:cubicBezTo>
                    <a:pt x="48" y="3"/>
                    <a:pt x="48" y="3"/>
                    <a:pt x="48" y="3"/>
                  </a:cubicBezTo>
                  <a:cubicBezTo>
                    <a:pt x="48" y="2"/>
                    <a:pt x="48" y="2"/>
                    <a:pt x="47" y="1"/>
                  </a:cubicBezTo>
                  <a:cubicBezTo>
                    <a:pt x="46" y="1"/>
                    <a:pt x="45" y="1"/>
                    <a:pt x="45" y="1"/>
                  </a:cubicBezTo>
                  <a:cubicBezTo>
                    <a:pt x="44" y="1"/>
                    <a:pt x="43" y="1"/>
                    <a:pt x="43" y="2"/>
                  </a:cubicBezTo>
                  <a:cubicBezTo>
                    <a:pt x="43" y="2"/>
                    <a:pt x="43" y="3"/>
                    <a:pt x="43" y="4"/>
                  </a:cubicBezTo>
                  <a:cubicBezTo>
                    <a:pt x="42" y="5"/>
                    <a:pt x="41" y="6"/>
                    <a:pt x="40" y="6"/>
                  </a:cubicBezTo>
                  <a:cubicBezTo>
                    <a:pt x="39" y="5"/>
                    <a:pt x="38" y="4"/>
                    <a:pt x="38" y="3"/>
                  </a:cubicBezTo>
                  <a:cubicBezTo>
                    <a:pt x="38" y="1"/>
                    <a:pt x="38" y="1"/>
                    <a:pt x="38" y="1"/>
                  </a:cubicBezTo>
                  <a:cubicBezTo>
                    <a:pt x="38" y="0"/>
                    <a:pt x="37" y="0"/>
                    <a:pt x="36" y="0"/>
                  </a:cubicBezTo>
                  <a:cubicBezTo>
                    <a:pt x="35" y="0"/>
                    <a:pt x="34" y="0"/>
                    <a:pt x="34" y="0"/>
                  </a:cubicBezTo>
                  <a:cubicBezTo>
                    <a:pt x="33" y="0"/>
                    <a:pt x="32" y="1"/>
                    <a:pt x="32" y="1"/>
                  </a:cubicBezTo>
                  <a:cubicBezTo>
                    <a:pt x="32" y="1"/>
                    <a:pt x="32" y="2"/>
                    <a:pt x="33" y="4"/>
                  </a:cubicBezTo>
                  <a:cubicBezTo>
                    <a:pt x="33" y="5"/>
                    <a:pt x="32" y="6"/>
                    <a:pt x="31" y="6"/>
                  </a:cubicBezTo>
                  <a:cubicBezTo>
                    <a:pt x="29" y="6"/>
                    <a:pt x="28" y="6"/>
                    <a:pt x="28" y="5"/>
                  </a:cubicBezTo>
                  <a:cubicBezTo>
                    <a:pt x="27" y="3"/>
                    <a:pt x="27" y="3"/>
                    <a:pt x="27" y="3"/>
                  </a:cubicBezTo>
                  <a:cubicBezTo>
                    <a:pt x="27" y="2"/>
                    <a:pt x="26" y="2"/>
                    <a:pt x="25" y="2"/>
                  </a:cubicBezTo>
                  <a:cubicBezTo>
                    <a:pt x="24" y="2"/>
                    <a:pt x="24" y="2"/>
                    <a:pt x="23" y="3"/>
                  </a:cubicBezTo>
                  <a:cubicBezTo>
                    <a:pt x="22" y="3"/>
                    <a:pt x="22" y="4"/>
                    <a:pt x="22" y="4"/>
                  </a:cubicBezTo>
                  <a:cubicBezTo>
                    <a:pt x="22" y="4"/>
                    <a:pt x="22" y="5"/>
                    <a:pt x="23" y="6"/>
                  </a:cubicBezTo>
                  <a:cubicBezTo>
                    <a:pt x="23" y="7"/>
                    <a:pt x="23" y="9"/>
                    <a:pt x="22" y="9"/>
                  </a:cubicBezTo>
                  <a:cubicBezTo>
                    <a:pt x="21" y="10"/>
                    <a:pt x="19" y="10"/>
                    <a:pt x="19" y="9"/>
                  </a:cubicBezTo>
                  <a:cubicBezTo>
                    <a:pt x="17" y="7"/>
                    <a:pt x="17" y="7"/>
                    <a:pt x="17" y="7"/>
                  </a:cubicBezTo>
                  <a:cubicBezTo>
                    <a:pt x="17" y="6"/>
                    <a:pt x="16" y="6"/>
                    <a:pt x="15" y="7"/>
                  </a:cubicBezTo>
                  <a:cubicBezTo>
                    <a:pt x="15" y="7"/>
                    <a:pt x="14" y="8"/>
                    <a:pt x="13" y="8"/>
                  </a:cubicBezTo>
                  <a:cubicBezTo>
                    <a:pt x="13" y="9"/>
                    <a:pt x="13" y="10"/>
                    <a:pt x="13" y="10"/>
                  </a:cubicBezTo>
                  <a:cubicBezTo>
                    <a:pt x="13" y="10"/>
                    <a:pt x="14" y="11"/>
                    <a:pt x="15" y="12"/>
                  </a:cubicBezTo>
                  <a:cubicBezTo>
                    <a:pt x="15" y="13"/>
                    <a:pt x="15" y="14"/>
                    <a:pt x="14" y="15"/>
                  </a:cubicBezTo>
                  <a:cubicBezTo>
                    <a:pt x="13" y="16"/>
                    <a:pt x="12" y="16"/>
                    <a:pt x="11" y="15"/>
                  </a:cubicBezTo>
                  <a:cubicBezTo>
                    <a:pt x="9" y="14"/>
                    <a:pt x="9" y="14"/>
                    <a:pt x="9" y="14"/>
                  </a:cubicBezTo>
                  <a:cubicBezTo>
                    <a:pt x="9" y="14"/>
                    <a:pt x="8" y="14"/>
                    <a:pt x="8" y="14"/>
                  </a:cubicBezTo>
                  <a:cubicBezTo>
                    <a:pt x="7" y="15"/>
                    <a:pt x="7" y="16"/>
                    <a:pt x="6" y="17"/>
                  </a:cubicBezTo>
                  <a:cubicBezTo>
                    <a:pt x="6" y="17"/>
                    <a:pt x="6" y="18"/>
                    <a:pt x="6" y="18"/>
                  </a:cubicBezTo>
                  <a:cubicBezTo>
                    <a:pt x="6" y="18"/>
                    <a:pt x="7" y="19"/>
                    <a:pt x="8" y="20"/>
                  </a:cubicBezTo>
                  <a:cubicBezTo>
                    <a:pt x="9" y="20"/>
                    <a:pt x="9" y="22"/>
                    <a:pt x="9" y="23"/>
                  </a:cubicBezTo>
                  <a:cubicBezTo>
                    <a:pt x="8" y="24"/>
                    <a:pt x="7" y="24"/>
                    <a:pt x="6" y="24"/>
                  </a:cubicBezTo>
                  <a:cubicBezTo>
                    <a:pt x="4" y="23"/>
                    <a:pt x="4" y="23"/>
                    <a:pt x="4" y="23"/>
                  </a:cubicBezTo>
                  <a:cubicBezTo>
                    <a:pt x="3" y="23"/>
                    <a:pt x="3" y="23"/>
                    <a:pt x="2" y="24"/>
                  </a:cubicBezTo>
                  <a:cubicBezTo>
                    <a:pt x="2" y="25"/>
                    <a:pt x="2" y="26"/>
                    <a:pt x="1" y="27"/>
                  </a:cubicBezTo>
                  <a:cubicBezTo>
                    <a:pt x="1" y="27"/>
                    <a:pt x="2" y="28"/>
                    <a:pt x="2" y="28"/>
                  </a:cubicBezTo>
                  <a:cubicBezTo>
                    <a:pt x="2" y="28"/>
                    <a:pt x="3" y="29"/>
                    <a:pt x="4" y="29"/>
                  </a:cubicBezTo>
                  <a:cubicBezTo>
                    <a:pt x="5" y="29"/>
                    <a:pt x="6" y="30"/>
                    <a:pt x="6" y="32"/>
                  </a:cubicBezTo>
                  <a:cubicBezTo>
                    <a:pt x="6" y="33"/>
                    <a:pt x="5" y="34"/>
                    <a:pt x="3" y="34"/>
                  </a:cubicBezTo>
                  <a:cubicBezTo>
                    <a:pt x="1" y="34"/>
                    <a:pt x="1" y="34"/>
                    <a:pt x="1" y="34"/>
                  </a:cubicBezTo>
                  <a:cubicBezTo>
                    <a:pt x="1" y="33"/>
                    <a:pt x="0" y="34"/>
                    <a:pt x="0" y="35"/>
                  </a:cubicBezTo>
                  <a:cubicBezTo>
                    <a:pt x="0" y="36"/>
                    <a:pt x="0" y="37"/>
                    <a:pt x="0" y="38"/>
                  </a:cubicBezTo>
                  <a:cubicBezTo>
                    <a:pt x="0" y="38"/>
                    <a:pt x="1" y="39"/>
                    <a:pt x="1" y="39"/>
                  </a:cubicBezTo>
                  <a:cubicBezTo>
                    <a:pt x="1" y="39"/>
                    <a:pt x="2" y="39"/>
                    <a:pt x="3" y="39"/>
                  </a:cubicBezTo>
                  <a:cubicBezTo>
                    <a:pt x="5" y="39"/>
                    <a:pt x="6" y="40"/>
                    <a:pt x="6" y="41"/>
                  </a:cubicBezTo>
                  <a:cubicBezTo>
                    <a:pt x="6" y="42"/>
                    <a:pt x="5" y="44"/>
                    <a:pt x="4" y="44"/>
                  </a:cubicBezTo>
                  <a:cubicBezTo>
                    <a:pt x="2" y="44"/>
                    <a:pt x="2" y="44"/>
                    <a:pt x="2" y="44"/>
                  </a:cubicBezTo>
                  <a:cubicBezTo>
                    <a:pt x="1" y="44"/>
                    <a:pt x="1" y="45"/>
                    <a:pt x="1" y="46"/>
                  </a:cubicBezTo>
                  <a:cubicBezTo>
                    <a:pt x="1" y="47"/>
                    <a:pt x="2" y="48"/>
                    <a:pt x="2" y="48"/>
                  </a:cubicBezTo>
                  <a:cubicBezTo>
                    <a:pt x="2" y="49"/>
                    <a:pt x="3" y="50"/>
                    <a:pt x="3" y="49"/>
                  </a:cubicBezTo>
                  <a:cubicBezTo>
                    <a:pt x="3" y="49"/>
                    <a:pt x="4" y="49"/>
                    <a:pt x="5" y="49"/>
                  </a:cubicBezTo>
                  <a:cubicBezTo>
                    <a:pt x="7" y="48"/>
                    <a:pt x="8" y="49"/>
                    <a:pt x="8" y="50"/>
                  </a:cubicBezTo>
                  <a:cubicBezTo>
                    <a:pt x="9" y="51"/>
                    <a:pt x="9" y="53"/>
                    <a:pt x="8" y="53"/>
                  </a:cubicBezTo>
                  <a:cubicBezTo>
                    <a:pt x="6" y="54"/>
                    <a:pt x="6" y="54"/>
                    <a:pt x="6" y="54"/>
                  </a:cubicBezTo>
                  <a:cubicBezTo>
                    <a:pt x="5" y="55"/>
                    <a:pt x="5" y="55"/>
                    <a:pt x="5" y="56"/>
                  </a:cubicBezTo>
                  <a:cubicBezTo>
                    <a:pt x="7" y="58"/>
                    <a:pt x="7" y="58"/>
                    <a:pt x="7" y="58"/>
                  </a:cubicBezTo>
                  <a:cubicBezTo>
                    <a:pt x="7" y="59"/>
                    <a:pt x="8" y="59"/>
                    <a:pt x="9" y="59"/>
                  </a:cubicBezTo>
                  <a:cubicBezTo>
                    <a:pt x="9" y="59"/>
                    <a:pt x="9" y="58"/>
                    <a:pt x="10" y="57"/>
                  </a:cubicBezTo>
                  <a:cubicBezTo>
                    <a:pt x="11" y="57"/>
                    <a:pt x="13" y="57"/>
                    <a:pt x="13" y="58"/>
                  </a:cubicBezTo>
                  <a:cubicBezTo>
                    <a:pt x="14" y="59"/>
                    <a:pt x="14" y="60"/>
                    <a:pt x="14" y="61"/>
                  </a:cubicBezTo>
                  <a:cubicBezTo>
                    <a:pt x="12" y="63"/>
                    <a:pt x="12" y="63"/>
                    <a:pt x="12" y="63"/>
                  </a:cubicBezTo>
                  <a:cubicBezTo>
                    <a:pt x="12" y="63"/>
                    <a:pt x="12" y="64"/>
                    <a:pt x="12" y="65"/>
                  </a:cubicBezTo>
                  <a:cubicBezTo>
                    <a:pt x="14" y="66"/>
                    <a:pt x="14" y="66"/>
                    <a:pt x="14" y="66"/>
                  </a:cubicBezTo>
                  <a:cubicBezTo>
                    <a:pt x="15" y="67"/>
                    <a:pt x="16" y="67"/>
                    <a:pt x="16" y="66"/>
                  </a:cubicBezTo>
                  <a:cubicBezTo>
                    <a:pt x="16" y="66"/>
                    <a:pt x="17" y="65"/>
                    <a:pt x="17" y="64"/>
                  </a:cubicBezTo>
                  <a:cubicBezTo>
                    <a:pt x="18" y="63"/>
                    <a:pt x="20" y="63"/>
                    <a:pt x="21" y="64"/>
                  </a:cubicBezTo>
                  <a:cubicBezTo>
                    <a:pt x="22" y="65"/>
                    <a:pt x="22" y="66"/>
                    <a:pt x="22" y="67"/>
                  </a:cubicBezTo>
                  <a:cubicBezTo>
                    <a:pt x="21" y="69"/>
                    <a:pt x="21" y="69"/>
                    <a:pt x="21" y="69"/>
                  </a:cubicBezTo>
                  <a:cubicBezTo>
                    <a:pt x="21" y="69"/>
                    <a:pt x="21" y="70"/>
                    <a:pt x="22" y="71"/>
                  </a:cubicBezTo>
                  <a:cubicBezTo>
                    <a:pt x="24" y="72"/>
                    <a:pt x="24" y="72"/>
                    <a:pt x="24" y="72"/>
                  </a:cubicBezTo>
                  <a:cubicBezTo>
                    <a:pt x="25" y="72"/>
                    <a:pt x="26" y="72"/>
                    <a:pt x="26" y="71"/>
                  </a:cubicBezTo>
                  <a:cubicBezTo>
                    <a:pt x="26" y="71"/>
                    <a:pt x="26" y="70"/>
                    <a:pt x="26" y="69"/>
                  </a:cubicBezTo>
                  <a:cubicBezTo>
                    <a:pt x="27" y="68"/>
                    <a:pt x="28" y="67"/>
                    <a:pt x="28" y="67"/>
                  </a:cubicBezTo>
                  <a:cubicBezTo>
                    <a:pt x="29" y="67"/>
                    <a:pt x="29" y="67"/>
                    <a:pt x="29" y="68"/>
                  </a:cubicBezTo>
                  <a:cubicBezTo>
                    <a:pt x="30" y="68"/>
                    <a:pt x="30" y="68"/>
                    <a:pt x="31" y="68"/>
                  </a:cubicBezTo>
                  <a:cubicBezTo>
                    <a:pt x="31" y="68"/>
                    <a:pt x="32" y="69"/>
                    <a:pt x="31" y="70"/>
                  </a:cubicBezTo>
                  <a:cubicBezTo>
                    <a:pt x="31" y="72"/>
                    <a:pt x="31" y="72"/>
                    <a:pt x="31" y="72"/>
                  </a:cubicBezTo>
                  <a:cubicBezTo>
                    <a:pt x="31" y="73"/>
                    <a:pt x="31" y="74"/>
                    <a:pt x="32" y="74"/>
                  </a:cubicBezTo>
                  <a:cubicBezTo>
                    <a:pt x="35" y="74"/>
                    <a:pt x="35" y="74"/>
                    <a:pt x="35" y="74"/>
                  </a:cubicBezTo>
                  <a:cubicBezTo>
                    <a:pt x="36" y="74"/>
                    <a:pt x="36" y="73"/>
                    <a:pt x="36" y="73"/>
                  </a:cubicBezTo>
                  <a:cubicBezTo>
                    <a:pt x="36" y="73"/>
                    <a:pt x="36" y="72"/>
                    <a:pt x="36" y="71"/>
                  </a:cubicBezTo>
                  <a:cubicBezTo>
                    <a:pt x="36" y="69"/>
                    <a:pt x="37" y="68"/>
                    <a:pt x="39" y="68"/>
                  </a:cubicBezTo>
                  <a:cubicBezTo>
                    <a:pt x="40" y="68"/>
                    <a:pt x="41" y="69"/>
                    <a:pt x="41" y="70"/>
                  </a:cubicBezTo>
                  <a:cubicBezTo>
                    <a:pt x="42" y="72"/>
                    <a:pt x="42" y="72"/>
                    <a:pt x="42" y="72"/>
                  </a:cubicBezTo>
                  <a:cubicBezTo>
                    <a:pt x="42" y="73"/>
                    <a:pt x="42" y="74"/>
                    <a:pt x="43" y="73"/>
                  </a:cubicBezTo>
                  <a:cubicBezTo>
                    <a:pt x="46" y="73"/>
                    <a:pt x="46" y="73"/>
                    <a:pt x="46" y="73"/>
                  </a:cubicBezTo>
                  <a:cubicBezTo>
                    <a:pt x="47" y="73"/>
                    <a:pt x="47" y="72"/>
                    <a:pt x="47" y="71"/>
                  </a:cubicBezTo>
                  <a:cubicBezTo>
                    <a:pt x="47" y="71"/>
                    <a:pt x="47" y="70"/>
                    <a:pt x="46" y="69"/>
                  </a:cubicBezTo>
                  <a:cubicBezTo>
                    <a:pt x="46" y="68"/>
                    <a:pt x="47" y="67"/>
                    <a:pt x="48" y="66"/>
                  </a:cubicBezTo>
                  <a:cubicBezTo>
                    <a:pt x="49" y="66"/>
                    <a:pt x="51" y="66"/>
                    <a:pt x="51" y="68"/>
                  </a:cubicBezTo>
                  <a:cubicBezTo>
                    <a:pt x="52" y="69"/>
                    <a:pt x="52" y="69"/>
                    <a:pt x="52" y="69"/>
                  </a:cubicBezTo>
                  <a:cubicBezTo>
                    <a:pt x="52" y="70"/>
                    <a:pt x="53" y="70"/>
                    <a:pt x="54" y="70"/>
                  </a:cubicBezTo>
                  <a:cubicBezTo>
                    <a:pt x="56" y="69"/>
                    <a:pt x="56" y="69"/>
                    <a:pt x="56" y="69"/>
                  </a:cubicBezTo>
                  <a:cubicBezTo>
                    <a:pt x="57" y="68"/>
                    <a:pt x="57" y="67"/>
                    <a:pt x="57" y="67"/>
                  </a:cubicBezTo>
                  <a:cubicBezTo>
                    <a:pt x="57" y="67"/>
                    <a:pt x="56" y="66"/>
                    <a:pt x="55" y="65"/>
                  </a:cubicBezTo>
                  <a:cubicBezTo>
                    <a:pt x="55" y="64"/>
                    <a:pt x="55" y="63"/>
                    <a:pt x="56" y="62"/>
                  </a:cubicBezTo>
                  <a:cubicBezTo>
                    <a:pt x="57" y="61"/>
                    <a:pt x="59" y="61"/>
                    <a:pt x="59" y="62"/>
                  </a:cubicBezTo>
                  <a:cubicBezTo>
                    <a:pt x="61" y="64"/>
                    <a:pt x="61" y="64"/>
                    <a:pt x="61" y="64"/>
                  </a:cubicBezTo>
                  <a:cubicBezTo>
                    <a:pt x="61" y="64"/>
                    <a:pt x="62" y="64"/>
                    <a:pt x="63" y="64"/>
                  </a:cubicBezTo>
                  <a:cubicBezTo>
                    <a:pt x="63" y="63"/>
                    <a:pt x="64" y="62"/>
                    <a:pt x="65" y="62"/>
                  </a:cubicBezTo>
                  <a:cubicBezTo>
                    <a:pt x="65" y="61"/>
                    <a:pt x="65" y="60"/>
                    <a:pt x="65" y="60"/>
                  </a:cubicBezTo>
                  <a:cubicBezTo>
                    <a:pt x="65" y="60"/>
                    <a:pt x="64" y="59"/>
                    <a:pt x="63" y="58"/>
                  </a:cubicBezTo>
                  <a:cubicBezTo>
                    <a:pt x="62" y="58"/>
                    <a:pt x="62" y="56"/>
                    <a:pt x="63" y="55"/>
                  </a:cubicBezTo>
                  <a:cubicBezTo>
                    <a:pt x="63" y="54"/>
                    <a:pt x="65" y="54"/>
                    <a:pt x="66" y="54"/>
                  </a:cubicBezTo>
                  <a:cubicBezTo>
                    <a:pt x="68" y="55"/>
                    <a:pt x="68" y="55"/>
                    <a:pt x="68" y="55"/>
                  </a:cubicBezTo>
                  <a:cubicBezTo>
                    <a:pt x="68" y="56"/>
                    <a:pt x="69" y="55"/>
                    <a:pt x="69" y="55"/>
                  </a:cubicBezTo>
                  <a:cubicBezTo>
                    <a:pt x="70" y="54"/>
                    <a:pt x="70" y="53"/>
                    <a:pt x="71" y="52"/>
                  </a:cubicBezTo>
                  <a:cubicBezTo>
                    <a:pt x="71" y="52"/>
                    <a:pt x="71" y="51"/>
                    <a:pt x="70" y="51"/>
                  </a:cubicBezTo>
                  <a:cubicBezTo>
                    <a:pt x="70" y="51"/>
                    <a:pt x="69" y="50"/>
                    <a:pt x="68" y="50"/>
                  </a:cubicBezTo>
                  <a:cubicBezTo>
                    <a:pt x="67" y="49"/>
                    <a:pt x="67" y="48"/>
                    <a:pt x="67" y="47"/>
                  </a:cubicBezTo>
                  <a:cubicBezTo>
                    <a:pt x="67" y="46"/>
                    <a:pt x="69" y="45"/>
                    <a:pt x="70"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6" name="îṥlïďé">
              <a:extLst>
                <a:ext uri="{FF2B5EF4-FFF2-40B4-BE49-F238E27FC236}">
                  <a16:creationId xmlns:a16="http://schemas.microsoft.com/office/drawing/2014/main" id="{4CD61316-0F51-DA46-BD8A-3E10ADD6AE95}"/>
                </a:ext>
              </a:extLst>
            </p:cNvPr>
            <p:cNvSpPr/>
            <p:nvPr/>
          </p:nvSpPr>
          <p:spPr bwMode="auto">
            <a:xfrm>
              <a:off x="6300735" y="4462415"/>
              <a:ext cx="114356" cy="116201"/>
            </a:xfrm>
            <a:custGeom>
              <a:avLst/>
              <a:gdLst>
                <a:gd name="T0" fmla="*/ 30 w 30"/>
                <a:gd name="T1" fmla="*/ 14 h 30"/>
                <a:gd name="T2" fmla="*/ 16 w 30"/>
                <a:gd name="T3" fmla="*/ 29 h 30"/>
                <a:gd name="T4" fmla="*/ 0 w 30"/>
                <a:gd name="T5" fmla="*/ 16 h 30"/>
                <a:gd name="T6" fmla="*/ 14 w 30"/>
                <a:gd name="T7" fmla="*/ 0 h 30"/>
                <a:gd name="T8" fmla="*/ 30 w 30"/>
                <a:gd name="T9" fmla="*/ 14 h 30"/>
              </a:gdLst>
              <a:ahLst/>
              <a:cxnLst>
                <a:cxn ang="0">
                  <a:pos x="T0" y="T1"/>
                </a:cxn>
                <a:cxn ang="0">
                  <a:pos x="T2" y="T3"/>
                </a:cxn>
                <a:cxn ang="0">
                  <a:pos x="T4" y="T5"/>
                </a:cxn>
                <a:cxn ang="0">
                  <a:pos x="T6" y="T7"/>
                </a:cxn>
                <a:cxn ang="0">
                  <a:pos x="T8" y="T9"/>
                </a:cxn>
              </a:cxnLst>
              <a:rect l="0" t="0" r="r" b="b"/>
              <a:pathLst>
                <a:path w="30" h="30">
                  <a:moveTo>
                    <a:pt x="30" y="14"/>
                  </a:moveTo>
                  <a:cubicBezTo>
                    <a:pt x="30" y="22"/>
                    <a:pt x="24" y="29"/>
                    <a:pt x="16" y="29"/>
                  </a:cubicBezTo>
                  <a:cubicBezTo>
                    <a:pt x="8" y="30"/>
                    <a:pt x="1" y="24"/>
                    <a:pt x="0" y="16"/>
                  </a:cubicBezTo>
                  <a:cubicBezTo>
                    <a:pt x="0" y="8"/>
                    <a:pt x="6" y="1"/>
                    <a:pt x="14" y="0"/>
                  </a:cubicBezTo>
                  <a:cubicBezTo>
                    <a:pt x="22" y="0"/>
                    <a:pt x="29" y="6"/>
                    <a:pt x="30" y="14"/>
                  </a:cubicBezTo>
                  <a:close/>
                </a:path>
              </a:pathLst>
            </a:custGeom>
            <a:solidFill>
              <a:srgbClr val="79AF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7" name="ïšḻïḓê">
              <a:extLst>
                <a:ext uri="{FF2B5EF4-FFF2-40B4-BE49-F238E27FC236}">
                  <a16:creationId xmlns:a16="http://schemas.microsoft.com/office/drawing/2014/main" id="{18A86278-1E9C-C1D4-E97E-00986A229AA4}"/>
                </a:ext>
              </a:extLst>
            </p:cNvPr>
            <p:cNvSpPr/>
            <p:nvPr/>
          </p:nvSpPr>
          <p:spPr bwMode="auto">
            <a:xfrm>
              <a:off x="5850690" y="4458726"/>
              <a:ext cx="368889" cy="368889"/>
            </a:xfrm>
            <a:custGeom>
              <a:avLst/>
              <a:gdLst>
                <a:gd name="T0" fmla="*/ 30 w 96"/>
                <a:gd name="T1" fmla="*/ 6 h 96"/>
                <a:gd name="T2" fmla="*/ 24 w 96"/>
                <a:gd name="T3" fmla="*/ 9 h 96"/>
                <a:gd name="T4" fmla="*/ 20 w 96"/>
                <a:gd name="T5" fmla="*/ 15 h 96"/>
                <a:gd name="T6" fmla="*/ 13 w 96"/>
                <a:gd name="T7" fmla="*/ 15 h 96"/>
                <a:gd name="T8" fmla="*/ 15 w 96"/>
                <a:gd name="T9" fmla="*/ 23 h 96"/>
                <a:gd name="T10" fmla="*/ 7 w 96"/>
                <a:gd name="T11" fmla="*/ 24 h 96"/>
                <a:gd name="T12" fmla="*/ 8 w 96"/>
                <a:gd name="T13" fmla="*/ 30 h 96"/>
                <a:gd name="T14" fmla="*/ 3 w 96"/>
                <a:gd name="T15" fmla="*/ 35 h 96"/>
                <a:gd name="T16" fmla="*/ 2 w 96"/>
                <a:gd name="T17" fmla="*/ 42 h 96"/>
                <a:gd name="T18" fmla="*/ 4 w 96"/>
                <a:gd name="T19" fmla="*/ 49 h 96"/>
                <a:gd name="T20" fmla="*/ 0 w 96"/>
                <a:gd name="T21" fmla="*/ 55 h 96"/>
                <a:gd name="T22" fmla="*/ 8 w 96"/>
                <a:gd name="T23" fmla="*/ 57 h 96"/>
                <a:gd name="T24" fmla="*/ 6 w 96"/>
                <a:gd name="T25" fmla="*/ 62 h 96"/>
                <a:gd name="T26" fmla="*/ 4 w 96"/>
                <a:gd name="T27" fmla="*/ 68 h 96"/>
                <a:gd name="T28" fmla="*/ 13 w 96"/>
                <a:gd name="T29" fmla="*/ 69 h 96"/>
                <a:gd name="T30" fmla="*/ 10 w 96"/>
                <a:gd name="T31" fmla="*/ 78 h 96"/>
                <a:gd name="T32" fmla="*/ 16 w 96"/>
                <a:gd name="T33" fmla="*/ 79 h 96"/>
                <a:gd name="T34" fmla="*/ 20 w 96"/>
                <a:gd name="T35" fmla="*/ 85 h 96"/>
                <a:gd name="T36" fmla="*/ 25 w 96"/>
                <a:gd name="T37" fmla="*/ 89 h 96"/>
                <a:gd name="T38" fmla="*/ 33 w 96"/>
                <a:gd name="T39" fmla="*/ 89 h 96"/>
                <a:gd name="T40" fmla="*/ 36 w 96"/>
                <a:gd name="T41" fmla="*/ 95 h 96"/>
                <a:gd name="T42" fmla="*/ 43 w 96"/>
                <a:gd name="T43" fmla="*/ 89 h 96"/>
                <a:gd name="T44" fmla="*/ 47 w 96"/>
                <a:gd name="T45" fmla="*/ 96 h 96"/>
                <a:gd name="T46" fmla="*/ 52 w 96"/>
                <a:gd name="T47" fmla="*/ 92 h 96"/>
                <a:gd name="T48" fmla="*/ 59 w 96"/>
                <a:gd name="T49" fmla="*/ 93 h 96"/>
                <a:gd name="T50" fmla="*/ 66 w 96"/>
                <a:gd name="T51" fmla="*/ 91 h 96"/>
                <a:gd name="T52" fmla="*/ 70 w 96"/>
                <a:gd name="T53" fmla="*/ 86 h 96"/>
                <a:gd name="T54" fmla="*/ 77 w 96"/>
                <a:gd name="T55" fmla="*/ 86 h 96"/>
                <a:gd name="T56" fmla="*/ 76 w 96"/>
                <a:gd name="T57" fmla="*/ 78 h 96"/>
                <a:gd name="T58" fmla="*/ 85 w 96"/>
                <a:gd name="T59" fmla="*/ 79 h 96"/>
                <a:gd name="T60" fmla="*/ 84 w 96"/>
                <a:gd name="T61" fmla="*/ 72 h 96"/>
                <a:gd name="T62" fmla="*/ 90 w 96"/>
                <a:gd name="T63" fmla="*/ 68 h 96"/>
                <a:gd name="T64" fmla="*/ 92 w 96"/>
                <a:gd name="T65" fmla="*/ 61 h 96"/>
                <a:gd name="T66" fmla="*/ 91 w 96"/>
                <a:gd name="T67" fmla="*/ 54 h 96"/>
                <a:gd name="T68" fmla="*/ 96 w 96"/>
                <a:gd name="T69" fmla="*/ 49 h 96"/>
                <a:gd name="T70" fmla="*/ 89 w 96"/>
                <a:gd name="T71" fmla="*/ 45 h 96"/>
                <a:gd name="T72" fmla="*/ 95 w 96"/>
                <a:gd name="T73" fmla="*/ 38 h 96"/>
                <a:gd name="T74" fmla="*/ 89 w 96"/>
                <a:gd name="T75" fmla="*/ 35 h 96"/>
                <a:gd name="T76" fmla="*/ 89 w 96"/>
                <a:gd name="T77" fmla="*/ 27 h 96"/>
                <a:gd name="T78" fmla="*/ 86 w 96"/>
                <a:gd name="T79" fmla="*/ 21 h 96"/>
                <a:gd name="T80" fmla="*/ 79 w 96"/>
                <a:gd name="T81" fmla="*/ 18 h 96"/>
                <a:gd name="T82" fmla="*/ 79 w 96"/>
                <a:gd name="T83" fmla="*/ 11 h 96"/>
                <a:gd name="T84" fmla="*/ 70 w 96"/>
                <a:gd name="T85" fmla="*/ 14 h 96"/>
                <a:gd name="T86" fmla="*/ 69 w 96"/>
                <a:gd name="T87" fmla="*/ 5 h 96"/>
                <a:gd name="T88" fmla="*/ 63 w 96"/>
                <a:gd name="T89" fmla="*/ 7 h 96"/>
                <a:gd name="T90" fmla="*/ 57 w 96"/>
                <a:gd name="T91" fmla="*/ 3 h 96"/>
                <a:gd name="T92" fmla="*/ 50 w 96"/>
                <a:gd name="T93" fmla="*/ 2 h 96"/>
                <a:gd name="T94" fmla="*/ 44 w 96"/>
                <a:gd name="T95" fmla="*/ 5 h 96"/>
                <a:gd name="T96" fmla="*/ 38 w 96"/>
                <a:gd name="T97" fmla="*/ 1 h 96"/>
                <a:gd name="T98" fmla="*/ 35 w 96"/>
                <a:gd name="T99" fmla="*/ 9 h 96"/>
                <a:gd name="T100" fmla="*/ 47 w 96"/>
                <a:gd name="T101" fmla="*/ 39 h 96"/>
                <a:gd name="T102" fmla="*/ 57 w 96"/>
                <a:gd name="T103" fmla="*/ 78 h 96"/>
                <a:gd name="T104" fmla="*/ 79 w 96"/>
                <a:gd name="T105" fmla="*/ 42 h 96"/>
                <a:gd name="T106" fmla="*/ 39 w 96"/>
                <a:gd name="T107" fmla="*/ 52 h 96"/>
                <a:gd name="T108" fmla="*/ 18 w 96"/>
                <a:gd name="T109" fmla="*/ 57 h 96"/>
                <a:gd name="T110" fmla="*/ 38 w 96"/>
                <a:gd name="T11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6">
                  <a:moveTo>
                    <a:pt x="35" y="9"/>
                  </a:moveTo>
                  <a:cubicBezTo>
                    <a:pt x="33" y="10"/>
                    <a:pt x="32" y="9"/>
                    <a:pt x="31" y="8"/>
                  </a:cubicBezTo>
                  <a:cubicBezTo>
                    <a:pt x="31" y="7"/>
                    <a:pt x="30" y="6"/>
                    <a:pt x="30" y="6"/>
                  </a:cubicBezTo>
                  <a:cubicBezTo>
                    <a:pt x="30" y="5"/>
                    <a:pt x="29" y="4"/>
                    <a:pt x="28" y="5"/>
                  </a:cubicBezTo>
                  <a:cubicBezTo>
                    <a:pt x="27" y="5"/>
                    <a:pt x="26" y="6"/>
                    <a:pt x="25" y="6"/>
                  </a:cubicBezTo>
                  <a:cubicBezTo>
                    <a:pt x="24" y="7"/>
                    <a:pt x="23" y="8"/>
                    <a:pt x="24" y="9"/>
                  </a:cubicBezTo>
                  <a:cubicBezTo>
                    <a:pt x="25" y="11"/>
                    <a:pt x="25" y="11"/>
                    <a:pt x="25" y="11"/>
                  </a:cubicBezTo>
                  <a:cubicBezTo>
                    <a:pt x="26" y="12"/>
                    <a:pt x="26" y="14"/>
                    <a:pt x="24" y="15"/>
                  </a:cubicBezTo>
                  <a:cubicBezTo>
                    <a:pt x="23" y="16"/>
                    <a:pt x="21" y="16"/>
                    <a:pt x="20" y="15"/>
                  </a:cubicBezTo>
                  <a:cubicBezTo>
                    <a:pt x="19" y="14"/>
                    <a:pt x="18" y="13"/>
                    <a:pt x="18" y="13"/>
                  </a:cubicBezTo>
                  <a:cubicBezTo>
                    <a:pt x="18" y="12"/>
                    <a:pt x="17" y="12"/>
                    <a:pt x="16" y="13"/>
                  </a:cubicBezTo>
                  <a:cubicBezTo>
                    <a:pt x="15" y="13"/>
                    <a:pt x="14" y="14"/>
                    <a:pt x="13" y="15"/>
                  </a:cubicBezTo>
                  <a:cubicBezTo>
                    <a:pt x="13" y="16"/>
                    <a:pt x="13" y="17"/>
                    <a:pt x="13" y="17"/>
                  </a:cubicBezTo>
                  <a:cubicBezTo>
                    <a:pt x="15" y="19"/>
                    <a:pt x="15" y="19"/>
                    <a:pt x="15" y="19"/>
                  </a:cubicBezTo>
                  <a:cubicBezTo>
                    <a:pt x="16" y="20"/>
                    <a:pt x="16" y="22"/>
                    <a:pt x="15" y="23"/>
                  </a:cubicBezTo>
                  <a:cubicBezTo>
                    <a:pt x="14" y="25"/>
                    <a:pt x="13" y="25"/>
                    <a:pt x="11" y="24"/>
                  </a:cubicBezTo>
                  <a:cubicBezTo>
                    <a:pt x="10" y="24"/>
                    <a:pt x="9" y="23"/>
                    <a:pt x="9" y="23"/>
                  </a:cubicBezTo>
                  <a:cubicBezTo>
                    <a:pt x="8" y="22"/>
                    <a:pt x="7" y="23"/>
                    <a:pt x="7" y="24"/>
                  </a:cubicBezTo>
                  <a:cubicBezTo>
                    <a:pt x="5" y="27"/>
                    <a:pt x="5" y="27"/>
                    <a:pt x="5" y="27"/>
                  </a:cubicBezTo>
                  <a:cubicBezTo>
                    <a:pt x="5" y="28"/>
                    <a:pt x="5" y="29"/>
                    <a:pt x="6" y="29"/>
                  </a:cubicBezTo>
                  <a:cubicBezTo>
                    <a:pt x="8" y="30"/>
                    <a:pt x="8" y="30"/>
                    <a:pt x="8" y="30"/>
                  </a:cubicBezTo>
                  <a:cubicBezTo>
                    <a:pt x="10" y="31"/>
                    <a:pt x="10" y="33"/>
                    <a:pt x="10" y="34"/>
                  </a:cubicBezTo>
                  <a:cubicBezTo>
                    <a:pt x="9" y="36"/>
                    <a:pt x="7" y="37"/>
                    <a:pt x="6" y="36"/>
                  </a:cubicBezTo>
                  <a:cubicBezTo>
                    <a:pt x="4" y="36"/>
                    <a:pt x="3" y="35"/>
                    <a:pt x="3" y="35"/>
                  </a:cubicBezTo>
                  <a:cubicBezTo>
                    <a:pt x="2" y="35"/>
                    <a:pt x="1" y="36"/>
                    <a:pt x="1" y="37"/>
                  </a:cubicBezTo>
                  <a:cubicBezTo>
                    <a:pt x="1" y="40"/>
                    <a:pt x="1" y="40"/>
                    <a:pt x="1" y="40"/>
                  </a:cubicBezTo>
                  <a:cubicBezTo>
                    <a:pt x="0" y="41"/>
                    <a:pt x="1" y="42"/>
                    <a:pt x="2" y="42"/>
                  </a:cubicBezTo>
                  <a:cubicBezTo>
                    <a:pt x="5" y="43"/>
                    <a:pt x="5" y="43"/>
                    <a:pt x="5" y="43"/>
                  </a:cubicBezTo>
                  <a:cubicBezTo>
                    <a:pt x="6" y="43"/>
                    <a:pt x="7" y="44"/>
                    <a:pt x="7" y="46"/>
                  </a:cubicBezTo>
                  <a:cubicBezTo>
                    <a:pt x="7" y="48"/>
                    <a:pt x="6" y="49"/>
                    <a:pt x="4" y="49"/>
                  </a:cubicBezTo>
                  <a:cubicBezTo>
                    <a:pt x="3" y="49"/>
                    <a:pt x="2" y="49"/>
                    <a:pt x="2" y="49"/>
                  </a:cubicBezTo>
                  <a:cubicBezTo>
                    <a:pt x="1" y="49"/>
                    <a:pt x="0" y="50"/>
                    <a:pt x="0" y="51"/>
                  </a:cubicBezTo>
                  <a:cubicBezTo>
                    <a:pt x="0" y="55"/>
                    <a:pt x="0" y="55"/>
                    <a:pt x="0" y="55"/>
                  </a:cubicBezTo>
                  <a:cubicBezTo>
                    <a:pt x="0" y="56"/>
                    <a:pt x="1" y="56"/>
                    <a:pt x="2" y="56"/>
                  </a:cubicBezTo>
                  <a:cubicBezTo>
                    <a:pt x="5" y="56"/>
                    <a:pt x="5" y="56"/>
                    <a:pt x="5" y="56"/>
                  </a:cubicBezTo>
                  <a:cubicBezTo>
                    <a:pt x="6" y="55"/>
                    <a:pt x="8" y="56"/>
                    <a:pt x="8" y="57"/>
                  </a:cubicBezTo>
                  <a:cubicBezTo>
                    <a:pt x="8" y="57"/>
                    <a:pt x="8" y="58"/>
                    <a:pt x="8" y="58"/>
                  </a:cubicBezTo>
                  <a:cubicBezTo>
                    <a:pt x="8" y="59"/>
                    <a:pt x="8" y="59"/>
                    <a:pt x="9" y="60"/>
                  </a:cubicBezTo>
                  <a:cubicBezTo>
                    <a:pt x="9" y="60"/>
                    <a:pt x="8" y="62"/>
                    <a:pt x="6" y="62"/>
                  </a:cubicBezTo>
                  <a:cubicBezTo>
                    <a:pt x="5" y="62"/>
                    <a:pt x="4" y="63"/>
                    <a:pt x="4" y="63"/>
                  </a:cubicBezTo>
                  <a:cubicBezTo>
                    <a:pt x="3" y="63"/>
                    <a:pt x="2" y="64"/>
                    <a:pt x="3" y="65"/>
                  </a:cubicBezTo>
                  <a:cubicBezTo>
                    <a:pt x="4" y="68"/>
                    <a:pt x="4" y="68"/>
                    <a:pt x="4" y="68"/>
                  </a:cubicBezTo>
                  <a:cubicBezTo>
                    <a:pt x="5" y="69"/>
                    <a:pt x="6" y="70"/>
                    <a:pt x="6" y="69"/>
                  </a:cubicBezTo>
                  <a:cubicBezTo>
                    <a:pt x="9" y="68"/>
                    <a:pt x="9" y="68"/>
                    <a:pt x="9" y="68"/>
                  </a:cubicBezTo>
                  <a:cubicBezTo>
                    <a:pt x="10" y="67"/>
                    <a:pt x="12" y="68"/>
                    <a:pt x="13" y="69"/>
                  </a:cubicBezTo>
                  <a:cubicBezTo>
                    <a:pt x="14" y="71"/>
                    <a:pt x="14" y="73"/>
                    <a:pt x="12" y="74"/>
                  </a:cubicBezTo>
                  <a:cubicBezTo>
                    <a:pt x="11" y="74"/>
                    <a:pt x="10" y="75"/>
                    <a:pt x="10" y="75"/>
                  </a:cubicBezTo>
                  <a:cubicBezTo>
                    <a:pt x="9" y="76"/>
                    <a:pt x="9" y="77"/>
                    <a:pt x="10" y="78"/>
                  </a:cubicBezTo>
                  <a:cubicBezTo>
                    <a:pt x="12" y="80"/>
                    <a:pt x="12" y="80"/>
                    <a:pt x="12" y="80"/>
                  </a:cubicBezTo>
                  <a:cubicBezTo>
                    <a:pt x="13" y="81"/>
                    <a:pt x="14" y="81"/>
                    <a:pt x="14" y="81"/>
                  </a:cubicBezTo>
                  <a:cubicBezTo>
                    <a:pt x="16" y="79"/>
                    <a:pt x="16" y="79"/>
                    <a:pt x="16" y="79"/>
                  </a:cubicBezTo>
                  <a:cubicBezTo>
                    <a:pt x="18" y="78"/>
                    <a:pt x="19" y="78"/>
                    <a:pt x="21" y="79"/>
                  </a:cubicBezTo>
                  <a:cubicBezTo>
                    <a:pt x="22" y="80"/>
                    <a:pt x="22" y="82"/>
                    <a:pt x="21" y="83"/>
                  </a:cubicBezTo>
                  <a:cubicBezTo>
                    <a:pt x="20" y="84"/>
                    <a:pt x="20" y="85"/>
                    <a:pt x="20" y="85"/>
                  </a:cubicBezTo>
                  <a:cubicBezTo>
                    <a:pt x="19" y="86"/>
                    <a:pt x="19" y="87"/>
                    <a:pt x="20" y="88"/>
                  </a:cubicBezTo>
                  <a:cubicBezTo>
                    <a:pt x="23" y="89"/>
                    <a:pt x="23" y="89"/>
                    <a:pt x="23" y="89"/>
                  </a:cubicBezTo>
                  <a:cubicBezTo>
                    <a:pt x="24" y="90"/>
                    <a:pt x="25" y="90"/>
                    <a:pt x="25" y="89"/>
                  </a:cubicBezTo>
                  <a:cubicBezTo>
                    <a:pt x="27" y="86"/>
                    <a:pt x="27" y="86"/>
                    <a:pt x="27" y="86"/>
                  </a:cubicBezTo>
                  <a:cubicBezTo>
                    <a:pt x="28" y="85"/>
                    <a:pt x="29" y="85"/>
                    <a:pt x="31" y="85"/>
                  </a:cubicBezTo>
                  <a:cubicBezTo>
                    <a:pt x="32" y="86"/>
                    <a:pt x="33" y="88"/>
                    <a:pt x="33" y="89"/>
                  </a:cubicBezTo>
                  <a:cubicBezTo>
                    <a:pt x="32" y="91"/>
                    <a:pt x="32" y="92"/>
                    <a:pt x="32" y="92"/>
                  </a:cubicBezTo>
                  <a:cubicBezTo>
                    <a:pt x="31" y="93"/>
                    <a:pt x="32" y="94"/>
                    <a:pt x="33" y="94"/>
                  </a:cubicBezTo>
                  <a:cubicBezTo>
                    <a:pt x="34" y="94"/>
                    <a:pt x="35" y="95"/>
                    <a:pt x="36" y="95"/>
                  </a:cubicBezTo>
                  <a:cubicBezTo>
                    <a:pt x="37" y="95"/>
                    <a:pt x="38" y="95"/>
                    <a:pt x="38" y="94"/>
                  </a:cubicBezTo>
                  <a:cubicBezTo>
                    <a:pt x="39" y="91"/>
                    <a:pt x="39" y="91"/>
                    <a:pt x="39" y="91"/>
                  </a:cubicBezTo>
                  <a:cubicBezTo>
                    <a:pt x="39" y="90"/>
                    <a:pt x="41" y="89"/>
                    <a:pt x="43" y="89"/>
                  </a:cubicBezTo>
                  <a:cubicBezTo>
                    <a:pt x="44" y="89"/>
                    <a:pt x="46" y="90"/>
                    <a:pt x="45" y="92"/>
                  </a:cubicBezTo>
                  <a:cubicBezTo>
                    <a:pt x="45" y="93"/>
                    <a:pt x="45" y="95"/>
                    <a:pt x="45" y="95"/>
                  </a:cubicBezTo>
                  <a:cubicBezTo>
                    <a:pt x="45" y="96"/>
                    <a:pt x="46" y="96"/>
                    <a:pt x="47" y="96"/>
                  </a:cubicBezTo>
                  <a:cubicBezTo>
                    <a:pt x="48" y="96"/>
                    <a:pt x="49" y="96"/>
                    <a:pt x="50" y="96"/>
                  </a:cubicBezTo>
                  <a:cubicBezTo>
                    <a:pt x="52" y="96"/>
                    <a:pt x="52" y="95"/>
                    <a:pt x="52" y="94"/>
                  </a:cubicBezTo>
                  <a:cubicBezTo>
                    <a:pt x="52" y="92"/>
                    <a:pt x="52" y="92"/>
                    <a:pt x="52" y="92"/>
                  </a:cubicBezTo>
                  <a:cubicBezTo>
                    <a:pt x="52" y="90"/>
                    <a:pt x="53" y="89"/>
                    <a:pt x="55" y="89"/>
                  </a:cubicBezTo>
                  <a:cubicBezTo>
                    <a:pt x="56" y="88"/>
                    <a:pt x="58" y="89"/>
                    <a:pt x="58" y="91"/>
                  </a:cubicBezTo>
                  <a:cubicBezTo>
                    <a:pt x="59" y="92"/>
                    <a:pt x="59" y="93"/>
                    <a:pt x="59" y="93"/>
                  </a:cubicBezTo>
                  <a:cubicBezTo>
                    <a:pt x="59" y="94"/>
                    <a:pt x="60" y="95"/>
                    <a:pt x="61" y="94"/>
                  </a:cubicBezTo>
                  <a:cubicBezTo>
                    <a:pt x="62" y="94"/>
                    <a:pt x="63" y="94"/>
                    <a:pt x="64" y="93"/>
                  </a:cubicBezTo>
                  <a:cubicBezTo>
                    <a:pt x="65" y="93"/>
                    <a:pt x="66" y="92"/>
                    <a:pt x="66" y="91"/>
                  </a:cubicBezTo>
                  <a:cubicBezTo>
                    <a:pt x="65" y="89"/>
                    <a:pt x="65" y="89"/>
                    <a:pt x="65" y="89"/>
                  </a:cubicBezTo>
                  <a:cubicBezTo>
                    <a:pt x="64" y="87"/>
                    <a:pt x="65" y="86"/>
                    <a:pt x="66" y="85"/>
                  </a:cubicBezTo>
                  <a:cubicBezTo>
                    <a:pt x="68" y="84"/>
                    <a:pt x="70" y="84"/>
                    <a:pt x="70" y="86"/>
                  </a:cubicBezTo>
                  <a:cubicBezTo>
                    <a:pt x="71" y="87"/>
                    <a:pt x="72" y="88"/>
                    <a:pt x="72" y="88"/>
                  </a:cubicBezTo>
                  <a:cubicBezTo>
                    <a:pt x="72" y="89"/>
                    <a:pt x="73" y="89"/>
                    <a:pt x="74" y="88"/>
                  </a:cubicBezTo>
                  <a:cubicBezTo>
                    <a:pt x="75" y="88"/>
                    <a:pt x="76" y="87"/>
                    <a:pt x="77" y="86"/>
                  </a:cubicBezTo>
                  <a:cubicBezTo>
                    <a:pt x="78" y="86"/>
                    <a:pt x="78" y="85"/>
                    <a:pt x="77" y="84"/>
                  </a:cubicBezTo>
                  <a:cubicBezTo>
                    <a:pt x="76" y="82"/>
                    <a:pt x="76" y="82"/>
                    <a:pt x="76" y="82"/>
                  </a:cubicBezTo>
                  <a:cubicBezTo>
                    <a:pt x="75" y="81"/>
                    <a:pt x="75" y="79"/>
                    <a:pt x="76" y="78"/>
                  </a:cubicBezTo>
                  <a:cubicBezTo>
                    <a:pt x="77" y="77"/>
                    <a:pt x="79" y="76"/>
                    <a:pt x="80" y="77"/>
                  </a:cubicBezTo>
                  <a:cubicBezTo>
                    <a:pt x="82" y="78"/>
                    <a:pt x="82" y="79"/>
                    <a:pt x="82" y="79"/>
                  </a:cubicBezTo>
                  <a:cubicBezTo>
                    <a:pt x="83" y="80"/>
                    <a:pt x="84" y="80"/>
                    <a:pt x="85" y="79"/>
                  </a:cubicBezTo>
                  <a:cubicBezTo>
                    <a:pt x="86" y="78"/>
                    <a:pt x="86" y="77"/>
                    <a:pt x="87" y="76"/>
                  </a:cubicBezTo>
                  <a:cubicBezTo>
                    <a:pt x="88" y="75"/>
                    <a:pt x="87" y="74"/>
                    <a:pt x="87" y="74"/>
                  </a:cubicBezTo>
                  <a:cubicBezTo>
                    <a:pt x="84" y="72"/>
                    <a:pt x="84" y="72"/>
                    <a:pt x="84" y="72"/>
                  </a:cubicBezTo>
                  <a:cubicBezTo>
                    <a:pt x="83" y="71"/>
                    <a:pt x="83" y="70"/>
                    <a:pt x="84" y="68"/>
                  </a:cubicBezTo>
                  <a:cubicBezTo>
                    <a:pt x="84" y="67"/>
                    <a:pt x="86" y="66"/>
                    <a:pt x="88" y="67"/>
                  </a:cubicBezTo>
                  <a:cubicBezTo>
                    <a:pt x="89" y="67"/>
                    <a:pt x="90" y="68"/>
                    <a:pt x="90" y="68"/>
                  </a:cubicBezTo>
                  <a:cubicBezTo>
                    <a:pt x="91" y="68"/>
                    <a:pt x="92" y="68"/>
                    <a:pt x="92" y="67"/>
                  </a:cubicBezTo>
                  <a:cubicBezTo>
                    <a:pt x="93" y="66"/>
                    <a:pt x="93" y="65"/>
                    <a:pt x="93" y="63"/>
                  </a:cubicBezTo>
                  <a:cubicBezTo>
                    <a:pt x="94" y="62"/>
                    <a:pt x="93" y="61"/>
                    <a:pt x="92" y="61"/>
                  </a:cubicBezTo>
                  <a:cubicBezTo>
                    <a:pt x="90" y="60"/>
                    <a:pt x="90" y="60"/>
                    <a:pt x="90" y="60"/>
                  </a:cubicBezTo>
                  <a:cubicBezTo>
                    <a:pt x="88" y="60"/>
                    <a:pt x="88" y="58"/>
                    <a:pt x="88" y="57"/>
                  </a:cubicBezTo>
                  <a:cubicBezTo>
                    <a:pt x="88" y="55"/>
                    <a:pt x="90" y="54"/>
                    <a:pt x="91" y="54"/>
                  </a:cubicBezTo>
                  <a:cubicBezTo>
                    <a:pt x="93" y="54"/>
                    <a:pt x="94" y="54"/>
                    <a:pt x="94" y="54"/>
                  </a:cubicBezTo>
                  <a:cubicBezTo>
                    <a:pt x="95" y="55"/>
                    <a:pt x="96" y="54"/>
                    <a:pt x="96" y="53"/>
                  </a:cubicBezTo>
                  <a:cubicBezTo>
                    <a:pt x="96" y="52"/>
                    <a:pt x="96" y="50"/>
                    <a:pt x="96" y="49"/>
                  </a:cubicBezTo>
                  <a:cubicBezTo>
                    <a:pt x="96" y="48"/>
                    <a:pt x="95" y="47"/>
                    <a:pt x="94" y="47"/>
                  </a:cubicBezTo>
                  <a:cubicBezTo>
                    <a:pt x="91" y="48"/>
                    <a:pt x="91" y="48"/>
                    <a:pt x="91" y="48"/>
                  </a:cubicBezTo>
                  <a:cubicBezTo>
                    <a:pt x="90" y="48"/>
                    <a:pt x="89" y="46"/>
                    <a:pt x="89" y="45"/>
                  </a:cubicBezTo>
                  <a:cubicBezTo>
                    <a:pt x="88" y="43"/>
                    <a:pt x="89" y="41"/>
                    <a:pt x="91" y="41"/>
                  </a:cubicBezTo>
                  <a:cubicBezTo>
                    <a:pt x="92" y="41"/>
                    <a:pt x="94" y="41"/>
                    <a:pt x="94" y="41"/>
                  </a:cubicBezTo>
                  <a:cubicBezTo>
                    <a:pt x="94" y="40"/>
                    <a:pt x="95" y="39"/>
                    <a:pt x="95" y="38"/>
                  </a:cubicBezTo>
                  <a:cubicBezTo>
                    <a:pt x="95" y="37"/>
                    <a:pt x="94" y="36"/>
                    <a:pt x="94" y="35"/>
                  </a:cubicBezTo>
                  <a:cubicBezTo>
                    <a:pt x="94" y="34"/>
                    <a:pt x="93" y="34"/>
                    <a:pt x="92" y="34"/>
                  </a:cubicBezTo>
                  <a:cubicBezTo>
                    <a:pt x="89" y="35"/>
                    <a:pt x="89" y="35"/>
                    <a:pt x="89" y="35"/>
                  </a:cubicBezTo>
                  <a:cubicBezTo>
                    <a:pt x="88" y="35"/>
                    <a:pt x="86" y="34"/>
                    <a:pt x="86" y="33"/>
                  </a:cubicBezTo>
                  <a:cubicBezTo>
                    <a:pt x="85" y="31"/>
                    <a:pt x="85" y="29"/>
                    <a:pt x="87" y="29"/>
                  </a:cubicBezTo>
                  <a:cubicBezTo>
                    <a:pt x="88" y="28"/>
                    <a:pt x="89" y="27"/>
                    <a:pt x="89" y="27"/>
                  </a:cubicBezTo>
                  <a:cubicBezTo>
                    <a:pt x="90" y="27"/>
                    <a:pt x="90" y="26"/>
                    <a:pt x="90" y="25"/>
                  </a:cubicBezTo>
                  <a:cubicBezTo>
                    <a:pt x="89" y="24"/>
                    <a:pt x="89" y="23"/>
                    <a:pt x="88" y="22"/>
                  </a:cubicBezTo>
                  <a:cubicBezTo>
                    <a:pt x="87" y="21"/>
                    <a:pt x="86" y="21"/>
                    <a:pt x="86" y="21"/>
                  </a:cubicBezTo>
                  <a:cubicBezTo>
                    <a:pt x="83" y="23"/>
                    <a:pt x="83" y="23"/>
                    <a:pt x="83" y="23"/>
                  </a:cubicBezTo>
                  <a:cubicBezTo>
                    <a:pt x="82" y="24"/>
                    <a:pt x="80" y="24"/>
                    <a:pt x="79" y="22"/>
                  </a:cubicBezTo>
                  <a:cubicBezTo>
                    <a:pt x="78" y="21"/>
                    <a:pt x="78" y="19"/>
                    <a:pt x="79" y="18"/>
                  </a:cubicBezTo>
                  <a:cubicBezTo>
                    <a:pt x="80" y="17"/>
                    <a:pt x="81" y="16"/>
                    <a:pt x="81" y="16"/>
                  </a:cubicBezTo>
                  <a:cubicBezTo>
                    <a:pt x="82" y="16"/>
                    <a:pt x="82" y="14"/>
                    <a:pt x="81" y="14"/>
                  </a:cubicBezTo>
                  <a:cubicBezTo>
                    <a:pt x="80" y="13"/>
                    <a:pt x="79" y="12"/>
                    <a:pt x="79" y="11"/>
                  </a:cubicBezTo>
                  <a:cubicBezTo>
                    <a:pt x="78" y="11"/>
                    <a:pt x="77" y="11"/>
                    <a:pt x="76" y="12"/>
                  </a:cubicBezTo>
                  <a:cubicBezTo>
                    <a:pt x="74" y="14"/>
                    <a:pt x="74" y="14"/>
                    <a:pt x="74" y="14"/>
                  </a:cubicBezTo>
                  <a:cubicBezTo>
                    <a:pt x="73" y="15"/>
                    <a:pt x="72" y="15"/>
                    <a:pt x="70" y="14"/>
                  </a:cubicBezTo>
                  <a:cubicBezTo>
                    <a:pt x="69" y="13"/>
                    <a:pt x="68" y="11"/>
                    <a:pt x="69" y="10"/>
                  </a:cubicBezTo>
                  <a:cubicBezTo>
                    <a:pt x="70" y="9"/>
                    <a:pt x="70" y="8"/>
                    <a:pt x="70" y="8"/>
                  </a:cubicBezTo>
                  <a:cubicBezTo>
                    <a:pt x="71" y="7"/>
                    <a:pt x="70" y="6"/>
                    <a:pt x="69" y="5"/>
                  </a:cubicBezTo>
                  <a:cubicBezTo>
                    <a:pt x="68" y="5"/>
                    <a:pt x="67" y="4"/>
                    <a:pt x="66" y="4"/>
                  </a:cubicBezTo>
                  <a:cubicBezTo>
                    <a:pt x="65" y="4"/>
                    <a:pt x="64" y="4"/>
                    <a:pt x="64" y="5"/>
                  </a:cubicBezTo>
                  <a:cubicBezTo>
                    <a:pt x="63" y="7"/>
                    <a:pt x="63" y="7"/>
                    <a:pt x="63" y="7"/>
                  </a:cubicBezTo>
                  <a:cubicBezTo>
                    <a:pt x="63" y="9"/>
                    <a:pt x="61" y="10"/>
                    <a:pt x="59" y="9"/>
                  </a:cubicBezTo>
                  <a:cubicBezTo>
                    <a:pt x="58" y="9"/>
                    <a:pt x="56" y="7"/>
                    <a:pt x="57" y="6"/>
                  </a:cubicBezTo>
                  <a:cubicBezTo>
                    <a:pt x="57" y="4"/>
                    <a:pt x="57" y="3"/>
                    <a:pt x="57" y="3"/>
                  </a:cubicBezTo>
                  <a:cubicBezTo>
                    <a:pt x="58" y="2"/>
                    <a:pt x="57" y="1"/>
                    <a:pt x="56" y="1"/>
                  </a:cubicBezTo>
                  <a:cubicBezTo>
                    <a:pt x="55" y="1"/>
                    <a:pt x="54" y="1"/>
                    <a:pt x="52" y="1"/>
                  </a:cubicBezTo>
                  <a:cubicBezTo>
                    <a:pt x="51" y="0"/>
                    <a:pt x="51" y="1"/>
                    <a:pt x="50" y="2"/>
                  </a:cubicBezTo>
                  <a:cubicBezTo>
                    <a:pt x="50" y="5"/>
                    <a:pt x="50" y="5"/>
                    <a:pt x="50" y="5"/>
                  </a:cubicBezTo>
                  <a:cubicBezTo>
                    <a:pt x="50" y="6"/>
                    <a:pt x="49" y="7"/>
                    <a:pt x="47" y="7"/>
                  </a:cubicBezTo>
                  <a:cubicBezTo>
                    <a:pt x="45" y="7"/>
                    <a:pt x="44" y="6"/>
                    <a:pt x="44" y="5"/>
                  </a:cubicBezTo>
                  <a:cubicBezTo>
                    <a:pt x="44" y="3"/>
                    <a:pt x="44" y="2"/>
                    <a:pt x="44" y="2"/>
                  </a:cubicBezTo>
                  <a:cubicBezTo>
                    <a:pt x="43" y="1"/>
                    <a:pt x="43" y="1"/>
                    <a:pt x="41" y="1"/>
                  </a:cubicBezTo>
                  <a:cubicBezTo>
                    <a:pt x="40" y="1"/>
                    <a:pt x="39" y="1"/>
                    <a:pt x="38" y="1"/>
                  </a:cubicBezTo>
                  <a:cubicBezTo>
                    <a:pt x="37" y="2"/>
                    <a:pt x="36" y="2"/>
                    <a:pt x="37" y="3"/>
                  </a:cubicBezTo>
                  <a:cubicBezTo>
                    <a:pt x="37" y="6"/>
                    <a:pt x="37" y="6"/>
                    <a:pt x="37" y="6"/>
                  </a:cubicBezTo>
                  <a:cubicBezTo>
                    <a:pt x="38" y="7"/>
                    <a:pt x="37" y="9"/>
                    <a:pt x="35" y="9"/>
                  </a:cubicBezTo>
                  <a:close/>
                  <a:moveTo>
                    <a:pt x="78" y="39"/>
                  </a:moveTo>
                  <a:cubicBezTo>
                    <a:pt x="57" y="44"/>
                    <a:pt x="57" y="44"/>
                    <a:pt x="57" y="44"/>
                  </a:cubicBezTo>
                  <a:cubicBezTo>
                    <a:pt x="55" y="41"/>
                    <a:pt x="51" y="38"/>
                    <a:pt x="47" y="39"/>
                  </a:cubicBezTo>
                  <a:cubicBezTo>
                    <a:pt x="42" y="18"/>
                    <a:pt x="42" y="18"/>
                    <a:pt x="42" y="18"/>
                  </a:cubicBezTo>
                  <a:cubicBezTo>
                    <a:pt x="58" y="15"/>
                    <a:pt x="73" y="24"/>
                    <a:pt x="78" y="39"/>
                  </a:cubicBezTo>
                  <a:close/>
                  <a:moveTo>
                    <a:pt x="57" y="78"/>
                  </a:moveTo>
                  <a:cubicBezTo>
                    <a:pt x="52" y="57"/>
                    <a:pt x="52" y="57"/>
                    <a:pt x="52" y="57"/>
                  </a:cubicBezTo>
                  <a:cubicBezTo>
                    <a:pt x="56" y="55"/>
                    <a:pt x="58" y="52"/>
                    <a:pt x="58" y="48"/>
                  </a:cubicBezTo>
                  <a:cubicBezTo>
                    <a:pt x="79" y="42"/>
                    <a:pt x="79" y="42"/>
                    <a:pt x="79" y="42"/>
                  </a:cubicBezTo>
                  <a:cubicBezTo>
                    <a:pt x="82" y="58"/>
                    <a:pt x="72" y="74"/>
                    <a:pt x="57" y="78"/>
                  </a:cubicBezTo>
                  <a:close/>
                  <a:moveTo>
                    <a:pt x="18" y="57"/>
                  </a:moveTo>
                  <a:cubicBezTo>
                    <a:pt x="39" y="52"/>
                    <a:pt x="39" y="52"/>
                    <a:pt x="39" y="52"/>
                  </a:cubicBezTo>
                  <a:cubicBezTo>
                    <a:pt x="41" y="56"/>
                    <a:pt x="45" y="58"/>
                    <a:pt x="49" y="58"/>
                  </a:cubicBezTo>
                  <a:cubicBezTo>
                    <a:pt x="54" y="79"/>
                    <a:pt x="54" y="79"/>
                    <a:pt x="54" y="79"/>
                  </a:cubicBezTo>
                  <a:cubicBezTo>
                    <a:pt x="38" y="82"/>
                    <a:pt x="23" y="73"/>
                    <a:pt x="18" y="57"/>
                  </a:cubicBezTo>
                  <a:close/>
                  <a:moveTo>
                    <a:pt x="39" y="18"/>
                  </a:moveTo>
                  <a:cubicBezTo>
                    <a:pt x="44" y="39"/>
                    <a:pt x="44" y="39"/>
                    <a:pt x="44" y="39"/>
                  </a:cubicBezTo>
                  <a:cubicBezTo>
                    <a:pt x="40" y="41"/>
                    <a:pt x="38" y="45"/>
                    <a:pt x="38" y="49"/>
                  </a:cubicBezTo>
                  <a:cubicBezTo>
                    <a:pt x="17" y="54"/>
                    <a:pt x="17" y="54"/>
                    <a:pt x="17" y="54"/>
                  </a:cubicBezTo>
                  <a:cubicBezTo>
                    <a:pt x="14" y="39"/>
                    <a:pt x="24" y="23"/>
                    <a:pt x="39" y="18"/>
                  </a:cubicBezTo>
                  <a:close/>
                </a:path>
              </a:pathLst>
            </a:custGeom>
            <a:solidFill>
              <a:srgbClr val="DB97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8" name="íṧḻíḑè">
              <a:extLst>
                <a:ext uri="{FF2B5EF4-FFF2-40B4-BE49-F238E27FC236}">
                  <a16:creationId xmlns:a16="http://schemas.microsoft.com/office/drawing/2014/main" id="{443E3B6A-2380-13E4-83B7-4A4DA58986F4}"/>
                </a:ext>
              </a:extLst>
            </p:cNvPr>
            <p:cNvSpPr/>
            <p:nvPr/>
          </p:nvSpPr>
          <p:spPr bwMode="auto">
            <a:xfrm>
              <a:off x="5645956" y="4268749"/>
              <a:ext cx="284045" cy="282201"/>
            </a:xfrm>
            <a:custGeom>
              <a:avLst/>
              <a:gdLst>
                <a:gd name="T0" fmla="*/ 24 w 74"/>
                <a:gd name="T1" fmla="*/ 4 h 74"/>
                <a:gd name="T2" fmla="*/ 19 w 74"/>
                <a:gd name="T3" fmla="*/ 6 h 74"/>
                <a:gd name="T4" fmla="*/ 16 w 74"/>
                <a:gd name="T5" fmla="*/ 11 h 74"/>
                <a:gd name="T6" fmla="*/ 11 w 74"/>
                <a:gd name="T7" fmla="*/ 11 h 74"/>
                <a:gd name="T8" fmla="*/ 12 w 74"/>
                <a:gd name="T9" fmla="*/ 17 h 74"/>
                <a:gd name="T10" fmla="*/ 6 w 74"/>
                <a:gd name="T11" fmla="*/ 18 h 74"/>
                <a:gd name="T12" fmla="*/ 7 w 74"/>
                <a:gd name="T13" fmla="*/ 23 h 74"/>
                <a:gd name="T14" fmla="*/ 3 w 74"/>
                <a:gd name="T15" fmla="*/ 27 h 74"/>
                <a:gd name="T16" fmla="*/ 2 w 74"/>
                <a:gd name="T17" fmla="*/ 32 h 74"/>
                <a:gd name="T18" fmla="*/ 4 w 74"/>
                <a:gd name="T19" fmla="*/ 37 h 74"/>
                <a:gd name="T20" fmla="*/ 1 w 74"/>
                <a:gd name="T21" fmla="*/ 41 h 74"/>
                <a:gd name="T22" fmla="*/ 7 w 74"/>
                <a:gd name="T23" fmla="*/ 43 h 74"/>
                <a:gd name="T24" fmla="*/ 5 w 74"/>
                <a:gd name="T25" fmla="*/ 47 h 74"/>
                <a:gd name="T26" fmla="*/ 4 w 74"/>
                <a:gd name="T27" fmla="*/ 52 h 74"/>
                <a:gd name="T28" fmla="*/ 10 w 74"/>
                <a:gd name="T29" fmla="*/ 53 h 74"/>
                <a:gd name="T30" fmla="*/ 8 w 74"/>
                <a:gd name="T31" fmla="*/ 59 h 74"/>
                <a:gd name="T32" fmla="*/ 13 w 74"/>
                <a:gd name="T33" fmla="*/ 60 h 74"/>
                <a:gd name="T34" fmla="*/ 16 w 74"/>
                <a:gd name="T35" fmla="*/ 65 h 74"/>
                <a:gd name="T36" fmla="*/ 20 w 74"/>
                <a:gd name="T37" fmla="*/ 68 h 74"/>
                <a:gd name="T38" fmla="*/ 26 w 74"/>
                <a:gd name="T39" fmla="*/ 68 h 74"/>
                <a:gd name="T40" fmla="*/ 28 w 74"/>
                <a:gd name="T41" fmla="*/ 73 h 74"/>
                <a:gd name="T42" fmla="*/ 33 w 74"/>
                <a:gd name="T43" fmla="*/ 68 h 74"/>
                <a:gd name="T44" fmla="*/ 37 w 74"/>
                <a:gd name="T45" fmla="*/ 74 h 74"/>
                <a:gd name="T46" fmla="*/ 41 w 74"/>
                <a:gd name="T47" fmla="*/ 70 h 74"/>
                <a:gd name="T48" fmla="*/ 46 w 74"/>
                <a:gd name="T49" fmla="*/ 71 h 74"/>
                <a:gd name="T50" fmla="*/ 51 w 74"/>
                <a:gd name="T51" fmla="*/ 70 h 74"/>
                <a:gd name="T52" fmla="*/ 55 w 74"/>
                <a:gd name="T53" fmla="*/ 65 h 74"/>
                <a:gd name="T54" fmla="*/ 60 w 74"/>
                <a:gd name="T55" fmla="*/ 66 h 74"/>
                <a:gd name="T56" fmla="*/ 59 w 74"/>
                <a:gd name="T57" fmla="*/ 59 h 74"/>
                <a:gd name="T58" fmla="*/ 66 w 74"/>
                <a:gd name="T59" fmla="*/ 60 h 74"/>
                <a:gd name="T60" fmla="*/ 66 w 74"/>
                <a:gd name="T61" fmla="*/ 55 h 74"/>
                <a:gd name="T62" fmla="*/ 70 w 74"/>
                <a:gd name="T63" fmla="*/ 52 h 74"/>
                <a:gd name="T64" fmla="*/ 72 w 74"/>
                <a:gd name="T65" fmla="*/ 47 h 74"/>
                <a:gd name="T66" fmla="*/ 71 w 74"/>
                <a:gd name="T67" fmla="*/ 41 h 74"/>
                <a:gd name="T68" fmla="*/ 74 w 74"/>
                <a:gd name="T69" fmla="*/ 37 h 74"/>
                <a:gd name="T70" fmla="*/ 69 w 74"/>
                <a:gd name="T71" fmla="*/ 34 h 74"/>
                <a:gd name="T72" fmla="*/ 74 w 74"/>
                <a:gd name="T73" fmla="*/ 29 h 74"/>
                <a:gd name="T74" fmla="*/ 69 w 74"/>
                <a:gd name="T75" fmla="*/ 26 h 74"/>
                <a:gd name="T76" fmla="*/ 69 w 74"/>
                <a:gd name="T77" fmla="*/ 20 h 74"/>
                <a:gd name="T78" fmla="*/ 67 w 74"/>
                <a:gd name="T79" fmla="*/ 16 h 74"/>
                <a:gd name="T80" fmla="*/ 62 w 74"/>
                <a:gd name="T81" fmla="*/ 13 h 74"/>
                <a:gd name="T82" fmla="*/ 61 w 74"/>
                <a:gd name="T83" fmla="*/ 8 h 74"/>
                <a:gd name="T84" fmla="*/ 55 w 74"/>
                <a:gd name="T85" fmla="*/ 10 h 74"/>
                <a:gd name="T86" fmla="*/ 54 w 74"/>
                <a:gd name="T87" fmla="*/ 3 h 74"/>
                <a:gd name="T88" fmla="*/ 49 w 74"/>
                <a:gd name="T89" fmla="*/ 5 h 74"/>
                <a:gd name="T90" fmla="*/ 45 w 74"/>
                <a:gd name="T91" fmla="*/ 2 h 74"/>
                <a:gd name="T92" fmla="*/ 39 w 74"/>
                <a:gd name="T93" fmla="*/ 1 h 74"/>
                <a:gd name="T94" fmla="*/ 34 w 74"/>
                <a:gd name="T95" fmla="*/ 3 h 74"/>
                <a:gd name="T96" fmla="*/ 30 w 74"/>
                <a:gd name="T97" fmla="*/ 0 h 74"/>
                <a:gd name="T98" fmla="*/ 28 w 74"/>
                <a:gd name="T99"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74">
                  <a:moveTo>
                    <a:pt x="28" y="7"/>
                  </a:moveTo>
                  <a:cubicBezTo>
                    <a:pt x="26" y="7"/>
                    <a:pt x="25" y="7"/>
                    <a:pt x="25" y="6"/>
                  </a:cubicBezTo>
                  <a:cubicBezTo>
                    <a:pt x="24" y="4"/>
                    <a:pt x="24" y="4"/>
                    <a:pt x="24" y="4"/>
                  </a:cubicBezTo>
                  <a:cubicBezTo>
                    <a:pt x="24" y="3"/>
                    <a:pt x="23" y="3"/>
                    <a:pt x="22" y="3"/>
                  </a:cubicBezTo>
                  <a:cubicBezTo>
                    <a:pt x="21" y="3"/>
                    <a:pt x="20" y="4"/>
                    <a:pt x="20" y="4"/>
                  </a:cubicBezTo>
                  <a:cubicBezTo>
                    <a:pt x="19" y="5"/>
                    <a:pt x="19" y="5"/>
                    <a:pt x="19" y="6"/>
                  </a:cubicBezTo>
                  <a:cubicBezTo>
                    <a:pt x="20" y="8"/>
                    <a:pt x="20" y="8"/>
                    <a:pt x="20" y="8"/>
                  </a:cubicBezTo>
                  <a:cubicBezTo>
                    <a:pt x="21" y="9"/>
                    <a:pt x="20" y="10"/>
                    <a:pt x="19" y="11"/>
                  </a:cubicBezTo>
                  <a:cubicBezTo>
                    <a:pt x="18" y="12"/>
                    <a:pt x="17" y="12"/>
                    <a:pt x="16" y="11"/>
                  </a:cubicBezTo>
                  <a:cubicBezTo>
                    <a:pt x="15" y="10"/>
                    <a:pt x="15" y="9"/>
                    <a:pt x="15" y="9"/>
                  </a:cubicBezTo>
                  <a:cubicBezTo>
                    <a:pt x="14" y="9"/>
                    <a:pt x="13" y="9"/>
                    <a:pt x="13" y="9"/>
                  </a:cubicBezTo>
                  <a:cubicBezTo>
                    <a:pt x="12" y="10"/>
                    <a:pt x="11" y="10"/>
                    <a:pt x="11" y="11"/>
                  </a:cubicBezTo>
                  <a:cubicBezTo>
                    <a:pt x="10" y="11"/>
                    <a:pt x="10" y="12"/>
                    <a:pt x="11" y="13"/>
                  </a:cubicBezTo>
                  <a:cubicBezTo>
                    <a:pt x="12" y="14"/>
                    <a:pt x="12" y="14"/>
                    <a:pt x="12" y="14"/>
                  </a:cubicBezTo>
                  <a:cubicBezTo>
                    <a:pt x="13" y="15"/>
                    <a:pt x="13" y="16"/>
                    <a:pt x="12" y="17"/>
                  </a:cubicBezTo>
                  <a:cubicBezTo>
                    <a:pt x="12" y="18"/>
                    <a:pt x="10" y="19"/>
                    <a:pt x="9" y="18"/>
                  </a:cubicBezTo>
                  <a:cubicBezTo>
                    <a:pt x="8" y="18"/>
                    <a:pt x="8" y="17"/>
                    <a:pt x="8" y="17"/>
                  </a:cubicBezTo>
                  <a:cubicBezTo>
                    <a:pt x="7" y="17"/>
                    <a:pt x="6" y="17"/>
                    <a:pt x="6" y="18"/>
                  </a:cubicBezTo>
                  <a:cubicBezTo>
                    <a:pt x="4" y="20"/>
                    <a:pt x="4" y="20"/>
                    <a:pt x="4" y="20"/>
                  </a:cubicBezTo>
                  <a:cubicBezTo>
                    <a:pt x="4" y="21"/>
                    <a:pt x="4" y="21"/>
                    <a:pt x="5" y="22"/>
                  </a:cubicBezTo>
                  <a:cubicBezTo>
                    <a:pt x="7" y="23"/>
                    <a:pt x="7" y="23"/>
                    <a:pt x="7" y="23"/>
                  </a:cubicBezTo>
                  <a:cubicBezTo>
                    <a:pt x="8" y="23"/>
                    <a:pt x="8" y="24"/>
                    <a:pt x="8" y="26"/>
                  </a:cubicBezTo>
                  <a:cubicBezTo>
                    <a:pt x="7" y="27"/>
                    <a:pt x="6" y="28"/>
                    <a:pt x="5" y="27"/>
                  </a:cubicBezTo>
                  <a:cubicBezTo>
                    <a:pt x="4" y="27"/>
                    <a:pt x="3" y="27"/>
                    <a:pt x="3" y="27"/>
                  </a:cubicBezTo>
                  <a:cubicBezTo>
                    <a:pt x="2" y="27"/>
                    <a:pt x="2" y="27"/>
                    <a:pt x="1" y="28"/>
                  </a:cubicBezTo>
                  <a:cubicBezTo>
                    <a:pt x="1" y="30"/>
                    <a:pt x="1" y="30"/>
                    <a:pt x="1" y="30"/>
                  </a:cubicBezTo>
                  <a:cubicBezTo>
                    <a:pt x="1" y="31"/>
                    <a:pt x="1" y="32"/>
                    <a:pt x="2" y="32"/>
                  </a:cubicBezTo>
                  <a:cubicBezTo>
                    <a:pt x="4" y="32"/>
                    <a:pt x="4" y="32"/>
                    <a:pt x="4" y="32"/>
                  </a:cubicBezTo>
                  <a:cubicBezTo>
                    <a:pt x="5" y="32"/>
                    <a:pt x="6" y="34"/>
                    <a:pt x="6" y="35"/>
                  </a:cubicBezTo>
                  <a:cubicBezTo>
                    <a:pt x="6" y="36"/>
                    <a:pt x="5" y="37"/>
                    <a:pt x="4" y="37"/>
                  </a:cubicBezTo>
                  <a:cubicBezTo>
                    <a:pt x="3" y="37"/>
                    <a:pt x="2" y="37"/>
                    <a:pt x="2" y="37"/>
                  </a:cubicBezTo>
                  <a:cubicBezTo>
                    <a:pt x="1" y="37"/>
                    <a:pt x="0" y="38"/>
                    <a:pt x="0" y="39"/>
                  </a:cubicBezTo>
                  <a:cubicBezTo>
                    <a:pt x="1" y="41"/>
                    <a:pt x="1" y="41"/>
                    <a:pt x="1" y="41"/>
                  </a:cubicBezTo>
                  <a:cubicBezTo>
                    <a:pt x="1" y="42"/>
                    <a:pt x="2" y="43"/>
                    <a:pt x="2" y="43"/>
                  </a:cubicBezTo>
                  <a:cubicBezTo>
                    <a:pt x="4" y="42"/>
                    <a:pt x="4" y="42"/>
                    <a:pt x="4" y="42"/>
                  </a:cubicBezTo>
                  <a:cubicBezTo>
                    <a:pt x="5" y="42"/>
                    <a:pt x="6" y="42"/>
                    <a:pt x="7" y="43"/>
                  </a:cubicBezTo>
                  <a:cubicBezTo>
                    <a:pt x="7" y="43"/>
                    <a:pt x="7" y="44"/>
                    <a:pt x="7" y="44"/>
                  </a:cubicBezTo>
                  <a:cubicBezTo>
                    <a:pt x="7" y="45"/>
                    <a:pt x="7" y="45"/>
                    <a:pt x="7" y="45"/>
                  </a:cubicBezTo>
                  <a:cubicBezTo>
                    <a:pt x="7" y="46"/>
                    <a:pt x="7" y="47"/>
                    <a:pt x="5" y="47"/>
                  </a:cubicBezTo>
                  <a:cubicBezTo>
                    <a:pt x="4" y="47"/>
                    <a:pt x="3" y="48"/>
                    <a:pt x="3" y="48"/>
                  </a:cubicBezTo>
                  <a:cubicBezTo>
                    <a:pt x="3" y="48"/>
                    <a:pt x="2" y="49"/>
                    <a:pt x="3" y="50"/>
                  </a:cubicBezTo>
                  <a:cubicBezTo>
                    <a:pt x="4" y="52"/>
                    <a:pt x="4" y="52"/>
                    <a:pt x="4" y="52"/>
                  </a:cubicBezTo>
                  <a:cubicBezTo>
                    <a:pt x="4" y="53"/>
                    <a:pt x="5" y="53"/>
                    <a:pt x="6" y="53"/>
                  </a:cubicBezTo>
                  <a:cubicBezTo>
                    <a:pt x="7" y="52"/>
                    <a:pt x="7" y="52"/>
                    <a:pt x="7" y="52"/>
                  </a:cubicBezTo>
                  <a:cubicBezTo>
                    <a:pt x="8" y="51"/>
                    <a:pt x="10" y="52"/>
                    <a:pt x="10" y="53"/>
                  </a:cubicBezTo>
                  <a:cubicBezTo>
                    <a:pt x="11" y="54"/>
                    <a:pt x="11" y="55"/>
                    <a:pt x="10" y="56"/>
                  </a:cubicBezTo>
                  <a:cubicBezTo>
                    <a:pt x="9" y="57"/>
                    <a:pt x="8" y="57"/>
                    <a:pt x="8" y="57"/>
                  </a:cubicBezTo>
                  <a:cubicBezTo>
                    <a:pt x="8" y="58"/>
                    <a:pt x="8" y="59"/>
                    <a:pt x="8" y="59"/>
                  </a:cubicBezTo>
                  <a:cubicBezTo>
                    <a:pt x="10" y="61"/>
                    <a:pt x="10" y="61"/>
                    <a:pt x="10" y="61"/>
                  </a:cubicBezTo>
                  <a:cubicBezTo>
                    <a:pt x="10" y="62"/>
                    <a:pt x="11" y="62"/>
                    <a:pt x="12" y="61"/>
                  </a:cubicBezTo>
                  <a:cubicBezTo>
                    <a:pt x="13" y="60"/>
                    <a:pt x="13" y="60"/>
                    <a:pt x="13" y="60"/>
                  </a:cubicBezTo>
                  <a:cubicBezTo>
                    <a:pt x="14" y="59"/>
                    <a:pt x="15" y="59"/>
                    <a:pt x="16" y="60"/>
                  </a:cubicBezTo>
                  <a:cubicBezTo>
                    <a:pt x="17" y="61"/>
                    <a:pt x="18" y="62"/>
                    <a:pt x="17" y="63"/>
                  </a:cubicBezTo>
                  <a:cubicBezTo>
                    <a:pt x="16" y="64"/>
                    <a:pt x="16" y="65"/>
                    <a:pt x="16" y="65"/>
                  </a:cubicBezTo>
                  <a:cubicBezTo>
                    <a:pt x="15" y="66"/>
                    <a:pt x="15" y="66"/>
                    <a:pt x="16" y="67"/>
                  </a:cubicBezTo>
                  <a:cubicBezTo>
                    <a:pt x="18" y="68"/>
                    <a:pt x="18" y="68"/>
                    <a:pt x="18" y="68"/>
                  </a:cubicBezTo>
                  <a:cubicBezTo>
                    <a:pt x="19" y="69"/>
                    <a:pt x="20" y="69"/>
                    <a:pt x="20" y="68"/>
                  </a:cubicBezTo>
                  <a:cubicBezTo>
                    <a:pt x="21" y="66"/>
                    <a:pt x="21" y="66"/>
                    <a:pt x="21" y="66"/>
                  </a:cubicBezTo>
                  <a:cubicBezTo>
                    <a:pt x="22" y="65"/>
                    <a:pt x="23" y="65"/>
                    <a:pt x="24" y="65"/>
                  </a:cubicBezTo>
                  <a:cubicBezTo>
                    <a:pt x="25" y="66"/>
                    <a:pt x="26" y="67"/>
                    <a:pt x="26" y="68"/>
                  </a:cubicBezTo>
                  <a:cubicBezTo>
                    <a:pt x="25" y="69"/>
                    <a:pt x="25" y="70"/>
                    <a:pt x="25" y="70"/>
                  </a:cubicBezTo>
                  <a:cubicBezTo>
                    <a:pt x="25" y="71"/>
                    <a:pt x="25" y="72"/>
                    <a:pt x="26" y="72"/>
                  </a:cubicBezTo>
                  <a:cubicBezTo>
                    <a:pt x="27" y="72"/>
                    <a:pt x="28" y="72"/>
                    <a:pt x="28" y="73"/>
                  </a:cubicBezTo>
                  <a:cubicBezTo>
                    <a:pt x="29" y="73"/>
                    <a:pt x="30" y="72"/>
                    <a:pt x="30" y="72"/>
                  </a:cubicBezTo>
                  <a:cubicBezTo>
                    <a:pt x="31" y="70"/>
                    <a:pt x="31" y="70"/>
                    <a:pt x="31" y="70"/>
                  </a:cubicBezTo>
                  <a:cubicBezTo>
                    <a:pt x="31" y="68"/>
                    <a:pt x="32" y="68"/>
                    <a:pt x="33" y="68"/>
                  </a:cubicBezTo>
                  <a:cubicBezTo>
                    <a:pt x="35" y="68"/>
                    <a:pt x="36" y="69"/>
                    <a:pt x="36" y="70"/>
                  </a:cubicBezTo>
                  <a:cubicBezTo>
                    <a:pt x="36" y="71"/>
                    <a:pt x="35" y="72"/>
                    <a:pt x="35" y="72"/>
                  </a:cubicBezTo>
                  <a:cubicBezTo>
                    <a:pt x="35" y="73"/>
                    <a:pt x="36" y="74"/>
                    <a:pt x="37" y="74"/>
                  </a:cubicBezTo>
                  <a:cubicBezTo>
                    <a:pt x="38" y="74"/>
                    <a:pt x="39" y="74"/>
                    <a:pt x="39" y="74"/>
                  </a:cubicBezTo>
                  <a:cubicBezTo>
                    <a:pt x="40" y="74"/>
                    <a:pt x="41" y="73"/>
                    <a:pt x="41" y="72"/>
                  </a:cubicBezTo>
                  <a:cubicBezTo>
                    <a:pt x="41" y="70"/>
                    <a:pt x="41" y="70"/>
                    <a:pt x="41" y="70"/>
                  </a:cubicBezTo>
                  <a:cubicBezTo>
                    <a:pt x="40" y="69"/>
                    <a:pt x="41" y="68"/>
                    <a:pt x="43" y="68"/>
                  </a:cubicBezTo>
                  <a:cubicBezTo>
                    <a:pt x="44" y="67"/>
                    <a:pt x="45" y="68"/>
                    <a:pt x="46" y="69"/>
                  </a:cubicBezTo>
                  <a:cubicBezTo>
                    <a:pt x="46" y="70"/>
                    <a:pt x="46" y="71"/>
                    <a:pt x="46" y="71"/>
                  </a:cubicBezTo>
                  <a:cubicBezTo>
                    <a:pt x="46" y="72"/>
                    <a:pt x="47" y="72"/>
                    <a:pt x="48" y="72"/>
                  </a:cubicBezTo>
                  <a:cubicBezTo>
                    <a:pt x="49" y="72"/>
                    <a:pt x="49" y="72"/>
                    <a:pt x="50" y="71"/>
                  </a:cubicBezTo>
                  <a:cubicBezTo>
                    <a:pt x="51" y="71"/>
                    <a:pt x="51" y="70"/>
                    <a:pt x="51" y="70"/>
                  </a:cubicBezTo>
                  <a:cubicBezTo>
                    <a:pt x="50" y="68"/>
                    <a:pt x="50" y="68"/>
                    <a:pt x="50" y="68"/>
                  </a:cubicBezTo>
                  <a:cubicBezTo>
                    <a:pt x="50" y="67"/>
                    <a:pt x="51" y="65"/>
                    <a:pt x="52" y="65"/>
                  </a:cubicBezTo>
                  <a:cubicBezTo>
                    <a:pt x="53" y="64"/>
                    <a:pt x="54" y="64"/>
                    <a:pt x="55" y="65"/>
                  </a:cubicBezTo>
                  <a:cubicBezTo>
                    <a:pt x="55" y="66"/>
                    <a:pt x="56" y="67"/>
                    <a:pt x="56" y="67"/>
                  </a:cubicBezTo>
                  <a:cubicBezTo>
                    <a:pt x="56" y="68"/>
                    <a:pt x="57" y="68"/>
                    <a:pt x="58" y="68"/>
                  </a:cubicBezTo>
                  <a:cubicBezTo>
                    <a:pt x="59" y="67"/>
                    <a:pt x="59" y="67"/>
                    <a:pt x="60" y="66"/>
                  </a:cubicBezTo>
                  <a:cubicBezTo>
                    <a:pt x="61" y="66"/>
                    <a:pt x="61" y="65"/>
                    <a:pt x="60" y="64"/>
                  </a:cubicBezTo>
                  <a:cubicBezTo>
                    <a:pt x="59" y="63"/>
                    <a:pt x="59" y="63"/>
                    <a:pt x="59" y="63"/>
                  </a:cubicBezTo>
                  <a:cubicBezTo>
                    <a:pt x="58" y="62"/>
                    <a:pt x="58" y="60"/>
                    <a:pt x="59" y="59"/>
                  </a:cubicBezTo>
                  <a:cubicBezTo>
                    <a:pt x="60" y="58"/>
                    <a:pt x="62" y="58"/>
                    <a:pt x="63" y="59"/>
                  </a:cubicBezTo>
                  <a:cubicBezTo>
                    <a:pt x="63" y="60"/>
                    <a:pt x="64" y="60"/>
                    <a:pt x="64" y="60"/>
                  </a:cubicBezTo>
                  <a:cubicBezTo>
                    <a:pt x="65" y="61"/>
                    <a:pt x="66" y="61"/>
                    <a:pt x="66" y="60"/>
                  </a:cubicBezTo>
                  <a:cubicBezTo>
                    <a:pt x="67" y="59"/>
                    <a:pt x="67" y="59"/>
                    <a:pt x="68" y="58"/>
                  </a:cubicBezTo>
                  <a:cubicBezTo>
                    <a:pt x="68" y="57"/>
                    <a:pt x="68" y="57"/>
                    <a:pt x="67" y="56"/>
                  </a:cubicBezTo>
                  <a:cubicBezTo>
                    <a:pt x="66" y="55"/>
                    <a:pt x="66" y="55"/>
                    <a:pt x="66" y="55"/>
                  </a:cubicBezTo>
                  <a:cubicBezTo>
                    <a:pt x="65" y="54"/>
                    <a:pt x="64" y="53"/>
                    <a:pt x="65" y="52"/>
                  </a:cubicBezTo>
                  <a:cubicBezTo>
                    <a:pt x="66" y="51"/>
                    <a:pt x="67" y="50"/>
                    <a:pt x="68" y="51"/>
                  </a:cubicBezTo>
                  <a:cubicBezTo>
                    <a:pt x="69" y="51"/>
                    <a:pt x="70" y="52"/>
                    <a:pt x="70" y="52"/>
                  </a:cubicBezTo>
                  <a:cubicBezTo>
                    <a:pt x="71" y="52"/>
                    <a:pt x="71" y="51"/>
                    <a:pt x="72" y="51"/>
                  </a:cubicBezTo>
                  <a:cubicBezTo>
                    <a:pt x="72" y="50"/>
                    <a:pt x="72" y="49"/>
                    <a:pt x="73" y="48"/>
                  </a:cubicBezTo>
                  <a:cubicBezTo>
                    <a:pt x="73" y="47"/>
                    <a:pt x="73" y="47"/>
                    <a:pt x="72" y="47"/>
                  </a:cubicBezTo>
                  <a:cubicBezTo>
                    <a:pt x="70" y="46"/>
                    <a:pt x="70" y="46"/>
                    <a:pt x="70" y="46"/>
                  </a:cubicBezTo>
                  <a:cubicBezTo>
                    <a:pt x="69" y="46"/>
                    <a:pt x="68" y="44"/>
                    <a:pt x="68" y="43"/>
                  </a:cubicBezTo>
                  <a:cubicBezTo>
                    <a:pt x="69" y="42"/>
                    <a:pt x="70" y="41"/>
                    <a:pt x="71" y="41"/>
                  </a:cubicBezTo>
                  <a:cubicBezTo>
                    <a:pt x="72" y="41"/>
                    <a:pt x="73" y="41"/>
                    <a:pt x="73" y="41"/>
                  </a:cubicBezTo>
                  <a:cubicBezTo>
                    <a:pt x="74" y="41"/>
                    <a:pt x="74" y="41"/>
                    <a:pt x="74" y="40"/>
                  </a:cubicBezTo>
                  <a:cubicBezTo>
                    <a:pt x="74" y="39"/>
                    <a:pt x="74" y="38"/>
                    <a:pt x="74" y="37"/>
                  </a:cubicBezTo>
                  <a:cubicBezTo>
                    <a:pt x="74" y="37"/>
                    <a:pt x="74" y="36"/>
                    <a:pt x="73" y="36"/>
                  </a:cubicBezTo>
                  <a:cubicBezTo>
                    <a:pt x="71" y="36"/>
                    <a:pt x="71" y="36"/>
                    <a:pt x="71" y="36"/>
                  </a:cubicBezTo>
                  <a:cubicBezTo>
                    <a:pt x="70" y="36"/>
                    <a:pt x="69" y="35"/>
                    <a:pt x="69" y="34"/>
                  </a:cubicBezTo>
                  <a:cubicBezTo>
                    <a:pt x="69" y="32"/>
                    <a:pt x="69" y="31"/>
                    <a:pt x="71" y="31"/>
                  </a:cubicBezTo>
                  <a:cubicBezTo>
                    <a:pt x="72" y="31"/>
                    <a:pt x="73" y="31"/>
                    <a:pt x="73" y="31"/>
                  </a:cubicBezTo>
                  <a:cubicBezTo>
                    <a:pt x="73" y="30"/>
                    <a:pt x="74" y="30"/>
                    <a:pt x="74" y="29"/>
                  </a:cubicBezTo>
                  <a:cubicBezTo>
                    <a:pt x="74" y="28"/>
                    <a:pt x="73" y="27"/>
                    <a:pt x="73" y="26"/>
                  </a:cubicBezTo>
                  <a:cubicBezTo>
                    <a:pt x="73" y="26"/>
                    <a:pt x="72" y="25"/>
                    <a:pt x="71" y="25"/>
                  </a:cubicBezTo>
                  <a:cubicBezTo>
                    <a:pt x="69" y="26"/>
                    <a:pt x="69" y="26"/>
                    <a:pt x="69" y="26"/>
                  </a:cubicBezTo>
                  <a:cubicBezTo>
                    <a:pt x="68" y="26"/>
                    <a:pt x="67" y="26"/>
                    <a:pt x="67" y="25"/>
                  </a:cubicBezTo>
                  <a:cubicBezTo>
                    <a:pt x="66" y="23"/>
                    <a:pt x="66" y="22"/>
                    <a:pt x="68" y="21"/>
                  </a:cubicBezTo>
                  <a:cubicBezTo>
                    <a:pt x="69" y="21"/>
                    <a:pt x="69" y="20"/>
                    <a:pt x="69" y="20"/>
                  </a:cubicBezTo>
                  <a:cubicBezTo>
                    <a:pt x="70" y="20"/>
                    <a:pt x="70" y="19"/>
                    <a:pt x="70" y="19"/>
                  </a:cubicBezTo>
                  <a:cubicBezTo>
                    <a:pt x="69" y="18"/>
                    <a:pt x="69" y="17"/>
                    <a:pt x="68" y="16"/>
                  </a:cubicBezTo>
                  <a:cubicBezTo>
                    <a:pt x="68" y="16"/>
                    <a:pt x="67" y="16"/>
                    <a:pt x="67" y="16"/>
                  </a:cubicBezTo>
                  <a:cubicBezTo>
                    <a:pt x="65" y="17"/>
                    <a:pt x="65" y="17"/>
                    <a:pt x="65" y="17"/>
                  </a:cubicBezTo>
                  <a:cubicBezTo>
                    <a:pt x="64" y="18"/>
                    <a:pt x="63" y="17"/>
                    <a:pt x="62" y="16"/>
                  </a:cubicBezTo>
                  <a:cubicBezTo>
                    <a:pt x="61" y="15"/>
                    <a:pt x="61" y="14"/>
                    <a:pt x="62" y="13"/>
                  </a:cubicBezTo>
                  <a:cubicBezTo>
                    <a:pt x="63" y="12"/>
                    <a:pt x="63" y="12"/>
                    <a:pt x="63" y="12"/>
                  </a:cubicBezTo>
                  <a:cubicBezTo>
                    <a:pt x="64" y="11"/>
                    <a:pt x="64" y="10"/>
                    <a:pt x="63" y="10"/>
                  </a:cubicBezTo>
                  <a:cubicBezTo>
                    <a:pt x="62" y="9"/>
                    <a:pt x="62" y="9"/>
                    <a:pt x="61" y="8"/>
                  </a:cubicBezTo>
                  <a:cubicBezTo>
                    <a:pt x="61" y="8"/>
                    <a:pt x="60" y="8"/>
                    <a:pt x="59" y="8"/>
                  </a:cubicBezTo>
                  <a:cubicBezTo>
                    <a:pt x="58" y="10"/>
                    <a:pt x="58" y="10"/>
                    <a:pt x="58" y="10"/>
                  </a:cubicBezTo>
                  <a:cubicBezTo>
                    <a:pt x="57" y="11"/>
                    <a:pt x="56" y="11"/>
                    <a:pt x="55" y="10"/>
                  </a:cubicBezTo>
                  <a:cubicBezTo>
                    <a:pt x="54" y="9"/>
                    <a:pt x="53" y="8"/>
                    <a:pt x="54" y="7"/>
                  </a:cubicBezTo>
                  <a:cubicBezTo>
                    <a:pt x="54" y="6"/>
                    <a:pt x="55" y="5"/>
                    <a:pt x="55" y="5"/>
                  </a:cubicBezTo>
                  <a:cubicBezTo>
                    <a:pt x="55" y="5"/>
                    <a:pt x="55" y="4"/>
                    <a:pt x="54" y="3"/>
                  </a:cubicBezTo>
                  <a:cubicBezTo>
                    <a:pt x="53" y="3"/>
                    <a:pt x="52" y="3"/>
                    <a:pt x="52" y="2"/>
                  </a:cubicBezTo>
                  <a:cubicBezTo>
                    <a:pt x="51" y="2"/>
                    <a:pt x="50" y="2"/>
                    <a:pt x="50" y="3"/>
                  </a:cubicBezTo>
                  <a:cubicBezTo>
                    <a:pt x="49" y="5"/>
                    <a:pt x="49" y="5"/>
                    <a:pt x="49" y="5"/>
                  </a:cubicBezTo>
                  <a:cubicBezTo>
                    <a:pt x="49" y="6"/>
                    <a:pt x="47" y="7"/>
                    <a:pt x="46" y="6"/>
                  </a:cubicBezTo>
                  <a:cubicBezTo>
                    <a:pt x="45" y="6"/>
                    <a:pt x="44" y="5"/>
                    <a:pt x="44" y="4"/>
                  </a:cubicBezTo>
                  <a:cubicBezTo>
                    <a:pt x="45" y="3"/>
                    <a:pt x="45" y="2"/>
                    <a:pt x="45" y="2"/>
                  </a:cubicBezTo>
                  <a:cubicBezTo>
                    <a:pt x="45" y="1"/>
                    <a:pt x="44" y="0"/>
                    <a:pt x="44" y="0"/>
                  </a:cubicBezTo>
                  <a:cubicBezTo>
                    <a:pt x="43" y="0"/>
                    <a:pt x="42" y="0"/>
                    <a:pt x="41" y="0"/>
                  </a:cubicBezTo>
                  <a:cubicBezTo>
                    <a:pt x="40" y="0"/>
                    <a:pt x="39" y="0"/>
                    <a:pt x="39" y="1"/>
                  </a:cubicBezTo>
                  <a:cubicBezTo>
                    <a:pt x="39" y="3"/>
                    <a:pt x="39" y="3"/>
                    <a:pt x="39" y="3"/>
                  </a:cubicBezTo>
                  <a:cubicBezTo>
                    <a:pt x="39" y="4"/>
                    <a:pt x="38" y="5"/>
                    <a:pt x="37" y="5"/>
                  </a:cubicBezTo>
                  <a:cubicBezTo>
                    <a:pt x="36" y="5"/>
                    <a:pt x="34" y="4"/>
                    <a:pt x="34" y="3"/>
                  </a:cubicBezTo>
                  <a:cubicBezTo>
                    <a:pt x="34" y="2"/>
                    <a:pt x="34" y="1"/>
                    <a:pt x="34" y="1"/>
                  </a:cubicBezTo>
                  <a:cubicBezTo>
                    <a:pt x="34" y="0"/>
                    <a:pt x="33" y="0"/>
                    <a:pt x="33" y="0"/>
                  </a:cubicBezTo>
                  <a:cubicBezTo>
                    <a:pt x="32" y="0"/>
                    <a:pt x="31" y="0"/>
                    <a:pt x="30" y="0"/>
                  </a:cubicBezTo>
                  <a:cubicBezTo>
                    <a:pt x="29" y="0"/>
                    <a:pt x="29" y="1"/>
                    <a:pt x="29" y="2"/>
                  </a:cubicBezTo>
                  <a:cubicBezTo>
                    <a:pt x="29" y="4"/>
                    <a:pt x="29" y="4"/>
                    <a:pt x="29" y="4"/>
                  </a:cubicBezTo>
                  <a:cubicBezTo>
                    <a:pt x="30" y="5"/>
                    <a:pt x="29" y="6"/>
                    <a:pt x="2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49" name="ïslídé">
              <a:extLst>
                <a:ext uri="{FF2B5EF4-FFF2-40B4-BE49-F238E27FC236}">
                  <a16:creationId xmlns:a16="http://schemas.microsoft.com/office/drawing/2014/main" id="{E74B1558-83B1-759D-026C-C2AA04330779}"/>
                </a:ext>
              </a:extLst>
            </p:cNvPr>
            <p:cNvSpPr/>
            <p:nvPr/>
          </p:nvSpPr>
          <p:spPr bwMode="auto">
            <a:xfrm>
              <a:off x="5730800" y="4348059"/>
              <a:ext cx="119890" cy="119890"/>
            </a:xfrm>
            <a:custGeom>
              <a:avLst/>
              <a:gdLst>
                <a:gd name="T0" fmla="*/ 17 w 31"/>
                <a:gd name="T1" fmla="*/ 1 h 31"/>
                <a:gd name="T2" fmla="*/ 1 w 31"/>
                <a:gd name="T3" fmla="*/ 15 h 31"/>
                <a:gd name="T4" fmla="*/ 15 w 31"/>
                <a:gd name="T5" fmla="*/ 30 h 31"/>
                <a:gd name="T6" fmla="*/ 30 w 31"/>
                <a:gd name="T7" fmla="*/ 17 h 31"/>
                <a:gd name="T8" fmla="*/ 17 w 31"/>
                <a:gd name="T9" fmla="*/ 1 h 31"/>
              </a:gdLst>
              <a:ahLst/>
              <a:cxnLst>
                <a:cxn ang="0">
                  <a:pos x="T0" y="T1"/>
                </a:cxn>
                <a:cxn ang="0">
                  <a:pos x="T2" y="T3"/>
                </a:cxn>
                <a:cxn ang="0">
                  <a:pos x="T4" y="T5"/>
                </a:cxn>
                <a:cxn ang="0">
                  <a:pos x="T6" y="T7"/>
                </a:cxn>
                <a:cxn ang="0">
                  <a:pos x="T8" y="T9"/>
                </a:cxn>
              </a:cxnLst>
              <a:rect l="0" t="0" r="r" b="b"/>
              <a:pathLst>
                <a:path w="31" h="31">
                  <a:moveTo>
                    <a:pt x="17" y="1"/>
                  </a:moveTo>
                  <a:cubicBezTo>
                    <a:pt x="8" y="0"/>
                    <a:pt x="2" y="7"/>
                    <a:pt x="1" y="15"/>
                  </a:cubicBezTo>
                  <a:cubicBezTo>
                    <a:pt x="0" y="23"/>
                    <a:pt x="6" y="30"/>
                    <a:pt x="15" y="30"/>
                  </a:cubicBezTo>
                  <a:cubicBezTo>
                    <a:pt x="23" y="31"/>
                    <a:pt x="30" y="25"/>
                    <a:pt x="30" y="17"/>
                  </a:cubicBezTo>
                  <a:cubicBezTo>
                    <a:pt x="31" y="9"/>
                    <a:pt x="25" y="2"/>
                    <a:pt x="17" y="1"/>
                  </a:cubicBezTo>
                  <a:close/>
                </a:path>
              </a:pathLst>
            </a:custGeom>
            <a:solidFill>
              <a:srgbClr val="79AF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0" name="îş1iḍe">
              <a:extLst>
                <a:ext uri="{FF2B5EF4-FFF2-40B4-BE49-F238E27FC236}">
                  <a16:creationId xmlns:a16="http://schemas.microsoft.com/office/drawing/2014/main" id="{FC296FB9-59A5-ABB5-6183-7C16F23F4221}"/>
                </a:ext>
              </a:extLst>
            </p:cNvPr>
            <p:cNvSpPr/>
            <p:nvPr/>
          </p:nvSpPr>
          <p:spPr bwMode="auto">
            <a:xfrm>
              <a:off x="5238334" y="5663150"/>
              <a:ext cx="284045" cy="282201"/>
            </a:xfrm>
            <a:custGeom>
              <a:avLst/>
              <a:gdLst>
                <a:gd name="T0" fmla="*/ 23 w 74"/>
                <a:gd name="T1" fmla="*/ 4 h 74"/>
                <a:gd name="T2" fmla="*/ 18 w 74"/>
                <a:gd name="T3" fmla="*/ 7 h 74"/>
                <a:gd name="T4" fmla="*/ 15 w 74"/>
                <a:gd name="T5" fmla="*/ 11 h 74"/>
                <a:gd name="T6" fmla="*/ 10 w 74"/>
                <a:gd name="T7" fmla="*/ 11 h 74"/>
                <a:gd name="T8" fmla="*/ 12 w 74"/>
                <a:gd name="T9" fmla="*/ 18 h 74"/>
                <a:gd name="T10" fmla="*/ 5 w 74"/>
                <a:gd name="T11" fmla="*/ 18 h 74"/>
                <a:gd name="T12" fmla="*/ 6 w 74"/>
                <a:gd name="T13" fmla="*/ 23 h 74"/>
                <a:gd name="T14" fmla="*/ 2 w 74"/>
                <a:gd name="T15" fmla="*/ 27 h 74"/>
                <a:gd name="T16" fmla="*/ 1 w 74"/>
                <a:gd name="T17" fmla="*/ 33 h 74"/>
                <a:gd name="T18" fmla="*/ 3 w 74"/>
                <a:gd name="T19" fmla="*/ 38 h 74"/>
                <a:gd name="T20" fmla="*/ 0 w 74"/>
                <a:gd name="T21" fmla="*/ 42 h 74"/>
                <a:gd name="T22" fmla="*/ 6 w 74"/>
                <a:gd name="T23" fmla="*/ 44 h 74"/>
                <a:gd name="T24" fmla="*/ 5 w 74"/>
                <a:gd name="T25" fmla="*/ 48 h 74"/>
                <a:gd name="T26" fmla="*/ 3 w 74"/>
                <a:gd name="T27" fmla="*/ 53 h 74"/>
                <a:gd name="T28" fmla="*/ 10 w 74"/>
                <a:gd name="T29" fmla="*/ 54 h 74"/>
                <a:gd name="T30" fmla="*/ 7 w 74"/>
                <a:gd name="T31" fmla="*/ 60 h 74"/>
                <a:gd name="T32" fmla="*/ 12 w 74"/>
                <a:gd name="T33" fmla="*/ 61 h 74"/>
                <a:gd name="T34" fmla="*/ 15 w 74"/>
                <a:gd name="T35" fmla="*/ 66 h 74"/>
                <a:gd name="T36" fmla="*/ 19 w 74"/>
                <a:gd name="T37" fmla="*/ 69 h 74"/>
                <a:gd name="T38" fmla="*/ 25 w 74"/>
                <a:gd name="T39" fmla="*/ 69 h 74"/>
                <a:gd name="T40" fmla="*/ 28 w 74"/>
                <a:gd name="T41" fmla="*/ 73 h 74"/>
                <a:gd name="T42" fmla="*/ 32 w 74"/>
                <a:gd name="T43" fmla="*/ 69 h 74"/>
                <a:gd name="T44" fmla="*/ 36 w 74"/>
                <a:gd name="T45" fmla="*/ 74 h 74"/>
                <a:gd name="T46" fmla="*/ 40 w 74"/>
                <a:gd name="T47" fmla="*/ 71 h 74"/>
                <a:gd name="T48" fmla="*/ 45 w 74"/>
                <a:gd name="T49" fmla="*/ 72 h 74"/>
                <a:gd name="T50" fmla="*/ 50 w 74"/>
                <a:gd name="T51" fmla="*/ 70 h 74"/>
                <a:gd name="T52" fmla="*/ 54 w 74"/>
                <a:gd name="T53" fmla="*/ 66 h 74"/>
                <a:gd name="T54" fmla="*/ 59 w 74"/>
                <a:gd name="T55" fmla="*/ 67 h 74"/>
                <a:gd name="T56" fmla="*/ 58 w 74"/>
                <a:gd name="T57" fmla="*/ 60 h 74"/>
                <a:gd name="T58" fmla="*/ 65 w 74"/>
                <a:gd name="T59" fmla="*/ 61 h 74"/>
                <a:gd name="T60" fmla="*/ 65 w 74"/>
                <a:gd name="T61" fmla="*/ 56 h 74"/>
                <a:gd name="T62" fmla="*/ 69 w 74"/>
                <a:gd name="T63" fmla="*/ 52 h 74"/>
                <a:gd name="T64" fmla="*/ 71 w 74"/>
                <a:gd name="T65" fmla="*/ 47 h 74"/>
                <a:gd name="T66" fmla="*/ 70 w 74"/>
                <a:gd name="T67" fmla="*/ 42 h 74"/>
                <a:gd name="T68" fmla="*/ 74 w 74"/>
                <a:gd name="T69" fmla="*/ 38 h 74"/>
                <a:gd name="T70" fmla="*/ 68 w 74"/>
                <a:gd name="T71" fmla="*/ 34 h 74"/>
                <a:gd name="T72" fmla="*/ 73 w 74"/>
                <a:gd name="T73" fmla="*/ 30 h 74"/>
                <a:gd name="T74" fmla="*/ 69 w 74"/>
                <a:gd name="T75" fmla="*/ 27 h 74"/>
                <a:gd name="T76" fmla="*/ 69 w 74"/>
                <a:gd name="T77" fmla="*/ 21 h 74"/>
                <a:gd name="T78" fmla="*/ 66 w 74"/>
                <a:gd name="T79" fmla="*/ 17 h 74"/>
                <a:gd name="T80" fmla="*/ 61 w 74"/>
                <a:gd name="T81" fmla="*/ 14 h 74"/>
                <a:gd name="T82" fmla="*/ 60 w 74"/>
                <a:gd name="T83" fmla="*/ 9 h 74"/>
                <a:gd name="T84" fmla="*/ 54 w 74"/>
                <a:gd name="T85" fmla="*/ 11 h 74"/>
                <a:gd name="T86" fmla="*/ 53 w 74"/>
                <a:gd name="T87" fmla="*/ 4 h 74"/>
                <a:gd name="T88" fmla="*/ 48 w 74"/>
                <a:gd name="T89" fmla="*/ 6 h 74"/>
                <a:gd name="T90" fmla="*/ 44 w 74"/>
                <a:gd name="T91" fmla="*/ 2 h 74"/>
                <a:gd name="T92" fmla="*/ 39 w 74"/>
                <a:gd name="T93" fmla="*/ 1 h 74"/>
                <a:gd name="T94" fmla="*/ 33 w 74"/>
                <a:gd name="T95" fmla="*/ 4 h 74"/>
                <a:gd name="T96" fmla="*/ 29 w 74"/>
                <a:gd name="T97" fmla="*/ 1 h 74"/>
                <a:gd name="T98" fmla="*/ 27 w 74"/>
                <a:gd name="T99"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74">
                  <a:moveTo>
                    <a:pt x="27" y="7"/>
                  </a:moveTo>
                  <a:cubicBezTo>
                    <a:pt x="26" y="8"/>
                    <a:pt x="24" y="7"/>
                    <a:pt x="24" y="6"/>
                  </a:cubicBezTo>
                  <a:cubicBezTo>
                    <a:pt x="23" y="5"/>
                    <a:pt x="23" y="4"/>
                    <a:pt x="23" y="4"/>
                  </a:cubicBezTo>
                  <a:cubicBezTo>
                    <a:pt x="23" y="4"/>
                    <a:pt x="22" y="3"/>
                    <a:pt x="21" y="4"/>
                  </a:cubicBezTo>
                  <a:cubicBezTo>
                    <a:pt x="20" y="4"/>
                    <a:pt x="20" y="4"/>
                    <a:pt x="19" y="5"/>
                  </a:cubicBezTo>
                  <a:cubicBezTo>
                    <a:pt x="18" y="5"/>
                    <a:pt x="18" y="6"/>
                    <a:pt x="18" y="7"/>
                  </a:cubicBezTo>
                  <a:cubicBezTo>
                    <a:pt x="19" y="8"/>
                    <a:pt x="19" y="8"/>
                    <a:pt x="19" y="8"/>
                  </a:cubicBezTo>
                  <a:cubicBezTo>
                    <a:pt x="20" y="9"/>
                    <a:pt x="19" y="11"/>
                    <a:pt x="18" y="11"/>
                  </a:cubicBezTo>
                  <a:cubicBezTo>
                    <a:pt x="17" y="12"/>
                    <a:pt x="16" y="12"/>
                    <a:pt x="15" y="11"/>
                  </a:cubicBezTo>
                  <a:cubicBezTo>
                    <a:pt x="14" y="10"/>
                    <a:pt x="14" y="10"/>
                    <a:pt x="14" y="10"/>
                  </a:cubicBezTo>
                  <a:cubicBezTo>
                    <a:pt x="13" y="9"/>
                    <a:pt x="12" y="9"/>
                    <a:pt x="12" y="10"/>
                  </a:cubicBezTo>
                  <a:cubicBezTo>
                    <a:pt x="11" y="10"/>
                    <a:pt x="11" y="11"/>
                    <a:pt x="10" y="11"/>
                  </a:cubicBezTo>
                  <a:cubicBezTo>
                    <a:pt x="9" y="12"/>
                    <a:pt x="9" y="13"/>
                    <a:pt x="10" y="13"/>
                  </a:cubicBezTo>
                  <a:cubicBezTo>
                    <a:pt x="12" y="15"/>
                    <a:pt x="12" y="15"/>
                    <a:pt x="12" y="15"/>
                  </a:cubicBezTo>
                  <a:cubicBezTo>
                    <a:pt x="12" y="16"/>
                    <a:pt x="12" y="17"/>
                    <a:pt x="12" y="18"/>
                  </a:cubicBezTo>
                  <a:cubicBezTo>
                    <a:pt x="11" y="19"/>
                    <a:pt x="9" y="19"/>
                    <a:pt x="8" y="19"/>
                  </a:cubicBezTo>
                  <a:cubicBezTo>
                    <a:pt x="7" y="18"/>
                    <a:pt x="7" y="18"/>
                    <a:pt x="7" y="18"/>
                  </a:cubicBezTo>
                  <a:cubicBezTo>
                    <a:pt x="6" y="17"/>
                    <a:pt x="5" y="17"/>
                    <a:pt x="5" y="18"/>
                  </a:cubicBezTo>
                  <a:cubicBezTo>
                    <a:pt x="4" y="20"/>
                    <a:pt x="4" y="20"/>
                    <a:pt x="4" y="20"/>
                  </a:cubicBezTo>
                  <a:cubicBezTo>
                    <a:pt x="3" y="21"/>
                    <a:pt x="3" y="22"/>
                    <a:pt x="4" y="22"/>
                  </a:cubicBezTo>
                  <a:cubicBezTo>
                    <a:pt x="6" y="23"/>
                    <a:pt x="6" y="23"/>
                    <a:pt x="6" y="23"/>
                  </a:cubicBezTo>
                  <a:cubicBezTo>
                    <a:pt x="7" y="24"/>
                    <a:pt x="7" y="25"/>
                    <a:pt x="7" y="26"/>
                  </a:cubicBezTo>
                  <a:cubicBezTo>
                    <a:pt x="7" y="27"/>
                    <a:pt x="5" y="28"/>
                    <a:pt x="4" y="28"/>
                  </a:cubicBezTo>
                  <a:cubicBezTo>
                    <a:pt x="3" y="28"/>
                    <a:pt x="2" y="27"/>
                    <a:pt x="2" y="27"/>
                  </a:cubicBezTo>
                  <a:cubicBezTo>
                    <a:pt x="2" y="27"/>
                    <a:pt x="1" y="28"/>
                    <a:pt x="1" y="28"/>
                  </a:cubicBezTo>
                  <a:cubicBezTo>
                    <a:pt x="0" y="31"/>
                    <a:pt x="0" y="31"/>
                    <a:pt x="0" y="31"/>
                  </a:cubicBezTo>
                  <a:cubicBezTo>
                    <a:pt x="0" y="32"/>
                    <a:pt x="0" y="32"/>
                    <a:pt x="1" y="33"/>
                  </a:cubicBezTo>
                  <a:cubicBezTo>
                    <a:pt x="3" y="33"/>
                    <a:pt x="3" y="33"/>
                    <a:pt x="3" y="33"/>
                  </a:cubicBezTo>
                  <a:cubicBezTo>
                    <a:pt x="4" y="33"/>
                    <a:pt x="5" y="34"/>
                    <a:pt x="5" y="35"/>
                  </a:cubicBezTo>
                  <a:cubicBezTo>
                    <a:pt x="5" y="37"/>
                    <a:pt x="4" y="38"/>
                    <a:pt x="3" y="38"/>
                  </a:cubicBezTo>
                  <a:cubicBezTo>
                    <a:pt x="2" y="38"/>
                    <a:pt x="1" y="38"/>
                    <a:pt x="1" y="38"/>
                  </a:cubicBezTo>
                  <a:cubicBezTo>
                    <a:pt x="0" y="38"/>
                    <a:pt x="0" y="39"/>
                    <a:pt x="0" y="39"/>
                  </a:cubicBezTo>
                  <a:cubicBezTo>
                    <a:pt x="0" y="42"/>
                    <a:pt x="0" y="42"/>
                    <a:pt x="0" y="42"/>
                  </a:cubicBezTo>
                  <a:cubicBezTo>
                    <a:pt x="0" y="43"/>
                    <a:pt x="1" y="43"/>
                    <a:pt x="1" y="43"/>
                  </a:cubicBezTo>
                  <a:cubicBezTo>
                    <a:pt x="3" y="43"/>
                    <a:pt x="3" y="43"/>
                    <a:pt x="3" y="43"/>
                  </a:cubicBezTo>
                  <a:cubicBezTo>
                    <a:pt x="5" y="43"/>
                    <a:pt x="6" y="43"/>
                    <a:pt x="6" y="44"/>
                  </a:cubicBezTo>
                  <a:cubicBezTo>
                    <a:pt x="6" y="44"/>
                    <a:pt x="6" y="44"/>
                    <a:pt x="6" y="45"/>
                  </a:cubicBezTo>
                  <a:cubicBezTo>
                    <a:pt x="6" y="45"/>
                    <a:pt x="6" y="46"/>
                    <a:pt x="6" y="46"/>
                  </a:cubicBezTo>
                  <a:cubicBezTo>
                    <a:pt x="6" y="47"/>
                    <a:pt x="6" y="47"/>
                    <a:pt x="5" y="48"/>
                  </a:cubicBezTo>
                  <a:cubicBezTo>
                    <a:pt x="4" y="48"/>
                    <a:pt x="3" y="48"/>
                    <a:pt x="3" y="48"/>
                  </a:cubicBezTo>
                  <a:cubicBezTo>
                    <a:pt x="2" y="49"/>
                    <a:pt x="2" y="49"/>
                    <a:pt x="2" y="50"/>
                  </a:cubicBezTo>
                  <a:cubicBezTo>
                    <a:pt x="3" y="53"/>
                    <a:pt x="3" y="53"/>
                    <a:pt x="3" y="53"/>
                  </a:cubicBezTo>
                  <a:cubicBezTo>
                    <a:pt x="3" y="53"/>
                    <a:pt x="4" y="54"/>
                    <a:pt x="5" y="53"/>
                  </a:cubicBezTo>
                  <a:cubicBezTo>
                    <a:pt x="7" y="52"/>
                    <a:pt x="7" y="52"/>
                    <a:pt x="7" y="52"/>
                  </a:cubicBezTo>
                  <a:cubicBezTo>
                    <a:pt x="8" y="52"/>
                    <a:pt x="9" y="52"/>
                    <a:pt x="10" y="54"/>
                  </a:cubicBezTo>
                  <a:cubicBezTo>
                    <a:pt x="10" y="55"/>
                    <a:pt x="10" y="56"/>
                    <a:pt x="9" y="57"/>
                  </a:cubicBezTo>
                  <a:cubicBezTo>
                    <a:pt x="8" y="57"/>
                    <a:pt x="7" y="58"/>
                    <a:pt x="7" y="58"/>
                  </a:cubicBezTo>
                  <a:cubicBezTo>
                    <a:pt x="7" y="58"/>
                    <a:pt x="7" y="59"/>
                    <a:pt x="7" y="60"/>
                  </a:cubicBezTo>
                  <a:cubicBezTo>
                    <a:pt x="9" y="62"/>
                    <a:pt x="9" y="62"/>
                    <a:pt x="9" y="62"/>
                  </a:cubicBezTo>
                  <a:cubicBezTo>
                    <a:pt x="9" y="62"/>
                    <a:pt x="10" y="63"/>
                    <a:pt x="11" y="62"/>
                  </a:cubicBezTo>
                  <a:cubicBezTo>
                    <a:pt x="12" y="61"/>
                    <a:pt x="12" y="61"/>
                    <a:pt x="12" y="61"/>
                  </a:cubicBezTo>
                  <a:cubicBezTo>
                    <a:pt x="13" y="60"/>
                    <a:pt x="15" y="60"/>
                    <a:pt x="16" y="61"/>
                  </a:cubicBezTo>
                  <a:cubicBezTo>
                    <a:pt x="17" y="62"/>
                    <a:pt x="17" y="63"/>
                    <a:pt x="16" y="64"/>
                  </a:cubicBezTo>
                  <a:cubicBezTo>
                    <a:pt x="15" y="65"/>
                    <a:pt x="15" y="66"/>
                    <a:pt x="15" y="66"/>
                  </a:cubicBezTo>
                  <a:cubicBezTo>
                    <a:pt x="14" y="66"/>
                    <a:pt x="15" y="67"/>
                    <a:pt x="15" y="67"/>
                  </a:cubicBezTo>
                  <a:cubicBezTo>
                    <a:pt x="17" y="69"/>
                    <a:pt x="17" y="69"/>
                    <a:pt x="17" y="69"/>
                  </a:cubicBezTo>
                  <a:cubicBezTo>
                    <a:pt x="18" y="69"/>
                    <a:pt x="19" y="69"/>
                    <a:pt x="19" y="69"/>
                  </a:cubicBezTo>
                  <a:cubicBezTo>
                    <a:pt x="20" y="67"/>
                    <a:pt x="20" y="67"/>
                    <a:pt x="20" y="67"/>
                  </a:cubicBezTo>
                  <a:cubicBezTo>
                    <a:pt x="21" y="66"/>
                    <a:pt x="22" y="65"/>
                    <a:pt x="23" y="66"/>
                  </a:cubicBezTo>
                  <a:cubicBezTo>
                    <a:pt x="25" y="66"/>
                    <a:pt x="25" y="68"/>
                    <a:pt x="25" y="69"/>
                  </a:cubicBezTo>
                  <a:cubicBezTo>
                    <a:pt x="24" y="70"/>
                    <a:pt x="24" y="71"/>
                    <a:pt x="24" y="71"/>
                  </a:cubicBezTo>
                  <a:cubicBezTo>
                    <a:pt x="24" y="71"/>
                    <a:pt x="24" y="72"/>
                    <a:pt x="25" y="72"/>
                  </a:cubicBezTo>
                  <a:cubicBezTo>
                    <a:pt x="26" y="73"/>
                    <a:pt x="27" y="73"/>
                    <a:pt x="28" y="73"/>
                  </a:cubicBezTo>
                  <a:cubicBezTo>
                    <a:pt x="28" y="73"/>
                    <a:pt x="29" y="73"/>
                    <a:pt x="29" y="72"/>
                  </a:cubicBezTo>
                  <a:cubicBezTo>
                    <a:pt x="30" y="70"/>
                    <a:pt x="30" y="70"/>
                    <a:pt x="30" y="70"/>
                  </a:cubicBezTo>
                  <a:cubicBezTo>
                    <a:pt x="30" y="69"/>
                    <a:pt x="31" y="68"/>
                    <a:pt x="32" y="69"/>
                  </a:cubicBezTo>
                  <a:cubicBezTo>
                    <a:pt x="34" y="69"/>
                    <a:pt x="35" y="70"/>
                    <a:pt x="35" y="71"/>
                  </a:cubicBezTo>
                  <a:cubicBezTo>
                    <a:pt x="35" y="72"/>
                    <a:pt x="35" y="73"/>
                    <a:pt x="35" y="73"/>
                  </a:cubicBezTo>
                  <a:cubicBezTo>
                    <a:pt x="35" y="74"/>
                    <a:pt x="35" y="74"/>
                    <a:pt x="36" y="74"/>
                  </a:cubicBezTo>
                  <a:cubicBezTo>
                    <a:pt x="37" y="74"/>
                    <a:pt x="38" y="74"/>
                    <a:pt x="39" y="74"/>
                  </a:cubicBezTo>
                  <a:cubicBezTo>
                    <a:pt x="39" y="74"/>
                    <a:pt x="40" y="74"/>
                    <a:pt x="40" y="73"/>
                  </a:cubicBezTo>
                  <a:cubicBezTo>
                    <a:pt x="40" y="71"/>
                    <a:pt x="40" y="71"/>
                    <a:pt x="40" y="71"/>
                  </a:cubicBezTo>
                  <a:cubicBezTo>
                    <a:pt x="40" y="70"/>
                    <a:pt x="41" y="69"/>
                    <a:pt x="42" y="68"/>
                  </a:cubicBezTo>
                  <a:cubicBezTo>
                    <a:pt x="43" y="68"/>
                    <a:pt x="44" y="69"/>
                    <a:pt x="45" y="70"/>
                  </a:cubicBezTo>
                  <a:cubicBezTo>
                    <a:pt x="45" y="71"/>
                    <a:pt x="45" y="72"/>
                    <a:pt x="45" y="72"/>
                  </a:cubicBezTo>
                  <a:cubicBezTo>
                    <a:pt x="45" y="73"/>
                    <a:pt x="46" y="73"/>
                    <a:pt x="47" y="73"/>
                  </a:cubicBezTo>
                  <a:cubicBezTo>
                    <a:pt x="48" y="73"/>
                    <a:pt x="49" y="72"/>
                    <a:pt x="49" y="72"/>
                  </a:cubicBezTo>
                  <a:cubicBezTo>
                    <a:pt x="50" y="72"/>
                    <a:pt x="51" y="71"/>
                    <a:pt x="50" y="70"/>
                  </a:cubicBezTo>
                  <a:cubicBezTo>
                    <a:pt x="49" y="68"/>
                    <a:pt x="49" y="68"/>
                    <a:pt x="49" y="68"/>
                  </a:cubicBezTo>
                  <a:cubicBezTo>
                    <a:pt x="49" y="67"/>
                    <a:pt x="50" y="66"/>
                    <a:pt x="51" y="65"/>
                  </a:cubicBezTo>
                  <a:cubicBezTo>
                    <a:pt x="52" y="65"/>
                    <a:pt x="53" y="65"/>
                    <a:pt x="54" y="66"/>
                  </a:cubicBezTo>
                  <a:cubicBezTo>
                    <a:pt x="55" y="67"/>
                    <a:pt x="55" y="68"/>
                    <a:pt x="55" y="68"/>
                  </a:cubicBezTo>
                  <a:cubicBezTo>
                    <a:pt x="55" y="68"/>
                    <a:pt x="56" y="69"/>
                    <a:pt x="57" y="68"/>
                  </a:cubicBezTo>
                  <a:cubicBezTo>
                    <a:pt x="58" y="68"/>
                    <a:pt x="58" y="67"/>
                    <a:pt x="59" y="67"/>
                  </a:cubicBezTo>
                  <a:cubicBezTo>
                    <a:pt x="60" y="66"/>
                    <a:pt x="60" y="65"/>
                    <a:pt x="59" y="65"/>
                  </a:cubicBezTo>
                  <a:cubicBezTo>
                    <a:pt x="58" y="63"/>
                    <a:pt x="58" y="63"/>
                    <a:pt x="58" y="63"/>
                  </a:cubicBezTo>
                  <a:cubicBezTo>
                    <a:pt x="57" y="62"/>
                    <a:pt x="58" y="61"/>
                    <a:pt x="58" y="60"/>
                  </a:cubicBezTo>
                  <a:cubicBezTo>
                    <a:pt x="59" y="59"/>
                    <a:pt x="61" y="59"/>
                    <a:pt x="62" y="60"/>
                  </a:cubicBezTo>
                  <a:cubicBezTo>
                    <a:pt x="63" y="60"/>
                    <a:pt x="63" y="61"/>
                    <a:pt x="63" y="61"/>
                  </a:cubicBezTo>
                  <a:cubicBezTo>
                    <a:pt x="64" y="62"/>
                    <a:pt x="65" y="61"/>
                    <a:pt x="65" y="61"/>
                  </a:cubicBezTo>
                  <a:cubicBezTo>
                    <a:pt x="66" y="60"/>
                    <a:pt x="66" y="59"/>
                    <a:pt x="67" y="59"/>
                  </a:cubicBezTo>
                  <a:cubicBezTo>
                    <a:pt x="67" y="58"/>
                    <a:pt x="67" y="57"/>
                    <a:pt x="67" y="57"/>
                  </a:cubicBezTo>
                  <a:cubicBezTo>
                    <a:pt x="65" y="56"/>
                    <a:pt x="65" y="56"/>
                    <a:pt x="65" y="56"/>
                  </a:cubicBezTo>
                  <a:cubicBezTo>
                    <a:pt x="64" y="55"/>
                    <a:pt x="64" y="54"/>
                    <a:pt x="64" y="52"/>
                  </a:cubicBezTo>
                  <a:cubicBezTo>
                    <a:pt x="65" y="51"/>
                    <a:pt x="66" y="51"/>
                    <a:pt x="67" y="51"/>
                  </a:cubicBezTo>
                  <a:cubicBezTo>
                    <a:pt x="68" y="52"/>
                    <a:pt x="69" y="52"/>
                    <a:pt x="69" y="52"/>
                  </a:cubicBezTo>
                  <a:cubicBezTo>
                    <a:pt x="70" y="52"/>
                    <a:pt x="71" y="52"/>
                    <a:pt x="71" y="51"/>
                  </a:cubicBezTo>
                  <a:cubicBezTo>
                    <a:pt x="71" y="51"/>
                    <a:pt x="72" y="50"/>
                    <a:pt x="72" y="49"/>
                  </a:cubicBezTo>
                  <a:cubicBezTo>
                    <a:pt x="72" y="48"/>
                    <a:pt x="72" y="47"/>
                    <a:pt x="71" y="47"/>
                  </a:cubicBezTo>
                  <a:cubicBezTo>
                    <a:pt x="69" y="47"/>
                    <a:pt x="69" y="47"/>
                    <a:pt x="69" y="47"/>
                  </a:cubicBezTo>
                  <a:cubicBezTo>
                    <a:pt x="68" y="46"/>
                    <a:pt x="67" y="45"/>
                    <a:pt x="67" y="44"/>
                  </a:cubicBezTo>
                  <a:cubicBezTo>
                    <a:pt x="68" y="42"/>
                    <a:pt x="69" y="41"/>
                    <a:pt x="70" y="42"/>
                  </a:cubicBezTo>
                  <a:cubicBezTo>
                    <a:pt x="71" y="42"/>
                    <a:pt x="72" y="42"/>
                    <a:pt x="72" y="42"/>
                  </a:cubicBezTo>
                  <a:cubicBezTo>
                    <a:pt x="73" y="42"/>
                    <a:pt x="73" y="41"/>
                    <a:pt x="73" y="41"/>
                  </a:cubicBezTo>
                  <a:cubicBezTo>
                    <a:pt x="74" y="40"/>
                    <a:pt x="74" y="39"/>
                    <a:pt x="74" y="38"/>
                  </a:cubicBezTo>
                  <a:cubicBezTo>
                    <a:pt x="74" y="37"/>
                    <a:pt x="73" y="37"/>
                    <a:pt x="72" y="37"/>
                  </a:cubicBezTo>
                  <a:cubicBezTo>
                    <a:pt x="70" y="37"/>
                    <a:pt x="70" y="37"/>
                    <a:pt x="70" y="37"/>
                  </a:cubicBezTo>
                  <a:cubicBezTo>
                    <a:pt x="69" y="37"/>
                    <a:pt x="68" y="36"/>
                    <a:pt x="68" y="34"/>
                  </a:cubicBezTo>
                  <a:cubicBezTo>
                    <a:pt x="68" y="33"/>
                    <a:pt x="69" y="32"/>
                    <a:pt x="70" y="32"/>
                  </a:cubicBezTo>
                  <a:cubicBezTo>
                    <a:pt x="71" y="31"/>
                    <a:pt x="72" y="31"/>
                    <a:pt x="72" y="31"/>
                  </a:cubicBezTo>
                  <a:cubicBezTo>
                    <a:pt x="73" y="31"/>
                    <a:pt x="73" y="30"/>
                    <a:pt x="73" y="30"/>
                  </a:cubicBezTo>
                  <a:cubicBezTo>
                    <a:pt x="73" y="29"/>
                    <a:pt x="72" y="28"/>
                    <a:pt x="72" y="27"/>
                  </a:cubicBezTo>
                  <a:cubicBezTo>
                    <a:pt x="72" y="26"/>
                    <a:pt x="71" y="26"/>
                    <a:pt x="71" y="26"/>
                  </a:cubicBezTo>
                  <a:cubicBezTo>
                    <a:pt x="69" y="27"/>
                    <a:pt x="69" y="27"/>
                    <a:pt x="69" y="27"/>
                  </a:cubicBezTo>
                  <a:cubicBezTo>
                    <a:pt x="67" y="27"/>
                    <a:pt x="66" y="26"/>
                    <a:pt x="66" y="25"/>
                  </a:cubicBezTo>
                  <a:cubicBezTo>
                    <a:pt x="65" y="24"/>
                    <a:pt x="66" y="23"/>
                    <a:pt x="67" y="22"/>
                  </a:cubicBezTo>
                  <a:cubicBezTo>
                    <a:pt x="68" y="22"/>
                    <a:pt x="69" y="21"/>
                    <a:pt x="69" y="21"/>
                  </a:cubicBezTo>
                  <a:cubicBezTo>
                    <a:pt x="69" y="21"/>
                    <a:pt x="69" y="20"/>
                    <a:pt x="69" y="19"/>
                  </a:cubicBezTo>
                  <a:cubicBezTo>
                    <a:pt x="69" y="18"/>
                    <a:pt x="68" y="18"/>
                    <a:pt x="68" y="17"/>
                  </a:cubicBezTo>
                  <a:cubicBezTo>
                    <a:pt x="67" y="16"/>
                    <a:pt x="66" y="16"/>
                    <a:pt x="66" y="17"/>
                  </a:cubicBezTo>
                  <a:cubicBezTo>
                    <a:pt x="64" y="18"/>
                    <a:pt x="64" y="18"/>
                    <a:pt x="64" y="18"/>
                  </a:cubicBezTo>
                  <a:cubicBezTo>
                    <a:pt x="63" y="18"/>
                    <a:pt x="62" y="18"/>
                    <a:pt x="61" y="17"/>
                  </a:cubicBezTo>
                  <a:cubicBezTo>
                    <a:pt x="60" y="16"/>
                    <a:pt x="60" y="15"/>
                    <a:pt x="61" y="14"/>
                  </a:cubicBezTo>
                  <a:cubicBezTo>
                    <a:pt x="62" y="13"/>
                    <a:pt x="62" y="12"/>
                    <a:pt x="62" y="12"/>
                  </a:cubicBezTo>
                  <a:cubicBezTo>
                    <a:pt x="63" y="12"/>
                    <a:pt x="63" y="11"/>
                    <a:pt x="62" y="10"/>
                  </a:cubicBezTo>
                  <a:cubicBezTo>
                    <a:pt x="62" y="10"/>
                    <a:pt x="61" y="9"/>
                    <a:pt x="60" y="9"/>
                  </a:cubicBezTo>
                  <a:cubicBezTo>
                    <a:pt x="60" y="8"/>
                    <a:pt x="59" y="8"/>
                    <a:pt x="58" y="9"/>
                  </a:cubicBezTo>
                  <a:cubicBezTo>
                    <a:pt x="57" y="11"/>
                    <a:pt x="57" y="11"/>
                    <a:pt x="57" y="11"/>
                  </a:cubicBezTo>
                  <a:cubicBezTo>
                    <a:pt x="56" y="11"/>
                    <a:pt x="55" y="12"/>
                    <a:pt x="54" y="11"/>
                  </a:cubicBezTo>
                  <a:cubicBezTo>
                    <a:pt x="53" y="10"/>
                    <a:pt x="52" y="9"/>
                    <a:pt x="53" y="8"/>
                  </a:cubicBezTo>
                  <a:cubicBezTo>
                    <a:pt x="53" y="7"/>
                    <a:pt x="54" y="6"/>
                    <a:pt x="54" y="6"/>
                  </a:cubicBezTo>
                  <a:cubicBezTo>
                    <a:pt x="54" y="5"/>
                    <a:pt x="54" y="4"/>
                    <a:pt x="53" y="4"/>
                  </a:cubicBezTo>
                  <a:cubicBezTo>
                    <a:pt x="52" y="4"/>
                    <a:pt x="52" y="3"/>
                    <a:pt x="51" y="3"/>
                  </a:cubicBezTo>
                  <a:cubicBezTo>
                    <a:pt x="50" y="3"/>
                    <a:pt x="49" y="3"/>
                    <a:pt x="49" y="4"/>
                  </a:cubicBezTo>
                  <a:cubicBezTo>
                    <a:pt x="48" y="6"/>
                    <a:pt x="48" y="6"/>
                    <a:pt x="48" y="6"/>
                  </a:cubicBezTo>
                  <a:cubicBezTo>
                    <a:pt x="48" y="7"/>
                    <a:pt x="47" y="7"/>
                    <a:pt x="45" y="7"/>
                  </a:cubicBezTo>
                  <a:cubicBezTo>
                    <a:pt x="44" y="7"/>
                    <a:pt x="43" y="5"/>
                    <a:pt x="43" y="4"/>
                  </a:cubicBezTo>
                  <a:cubicBezTo>
                    <a:pt x="44" y="3"/>
                    <a:pt x="44" y="2"/>
                    <a:pt x="44" y="2"/>
                  </a:cubicBezTo>
                  <a:cubicBezTo>
                    <a:pt x="44" y="2"/>
                    <a:pt x="44" y="1"/>
                    <a:pt x="43" y="1"/>
                  </a:cubicBezTo>
                  <a:cubicBezTo>
                    <a:pt x="42" y="1"/>
                    <a:pt x="41" y="0"/>
                    <a:pt x="40" y="0"/>
                  </a:cubicBezTo>
                  <a:cubicBezTo>
                    <a:pt x="39" y="0"/>
                    <a:pt x="39" y="1"/>
                    <a:pt x="39" y="1"/>
                  </a:cubicBezTo>
                  <a:cubicBezTo>
                    <a:pt x="38" y="4"/>
                    <a:pt x="38" y="4"/>
                    <a:pt x="38" y="4"/>
                  </a:cubicBezTo>
                  <a:cubicBezTo>
                    <a:pt x="38" y="5"/>
                    <a:pt x="37" y="6"/>
                    <a:pt x="36" y="6"/>
                  </a:cubicBezTo>
                  <a:cubicBezTo>
                    <a:pt x="35" y="6"/>
                    <a:pt x="34" y="5"/>
                    <a:pt x="33" y="4"/>
                  </a:cubicBezTo>
                  <a:cubicBezTo>
                    <a:pt x="33" y="3"/>
                    <a:pt x="33" y="2"/>
                    <a:pt x="33" y="2"/>
                  </a:cubicBezTo>
                  <a:cubicBezTo>
                    <a:pt x="33" y="1"/>
                    <a:pt x="32" y="0"/>
                    <a:pt x="32" y="0"/>
                  </a:cubicBezTo>
                  <a:cubicBezTo>
                    <a:pt x="31" y="1"/>
                    <a:pt x="30" y="1"/>
                    <a:pt x="29" y="1"/>
                  </a:cubicBezTo>
                  <a:cubicBezTo>
                    <a:pt x="28" y="1"/>
                    <a:pt x="28" y="2"/>
                    <a:pt x="28" y="2"/>
                  </a:cubicBezTo>
                  <a:cubicBezTo>
                    <a:pt x="28" y="5"/>
                    <a:pt x="28" y="5"/>
                    <a:pt x="28" y="5"/>
                  </a:cubicBezTo>
                  <a:cubicBezTo>
                    <a:pt x="29" y="6"/>
                    <a:pt x="28" y="7"/>
                    <a:pt x="27" y="7"/>
                  </a:cubicBezTo>
                  <a:close/>
                </a:path>
              </a:pathLst>
            </a:cu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1" name="isḷíḓe">
              <a:extLst>
                <a:ext uri="{FF2B5EF4-FFF2-40B4-BE49-F238E27FC236}">
                  <a16:creationId xmlns:a16="http://schemas.microsoft.com/office/drawing/2014/main" id="{91EB4E8F-D1EE-14F5-1B3D-5A75742BE4D7}"/>
                </a:ext>
              </a:extLst>
            </p:cNvPr>
            <p:cNvSpPr/>
            <p:nvPr/>
          </p:nvSpPr>
          <p:spPr bwMode="auto">
            <a:xfrm>
              <a:off x="5323178" y="5746150"/>
              <a:ext cx="116201" cy="116201"/>
            </a:xfrm>
            <a:custGeom>
              <a:avLst/>
              <a:gdLst>
                <a:gd name="T0" fmla="*/ 16 w 30"/>
                <a:gd name="T1" fmla="*/ 1 h 30"/>
                <a:gd name="T2" fmla="*/ 0 w 30"/>
                <a:gd name="T3" fmla="*/ 14 h 30"/>
                <a:gd name="T4" fmla="*/ 14 w 30"/>
                <a:gd name="T5" fmla="*/ 30 h 30"/>
                <a:gd name="T6" fmla="*/ 29 w 30"/>
                <a:gd name="T7" fmla="*/ 16 h 30"/>
                <a:gd name="T8" fmla="*/ 16 w 30"/>
                <a:gd name="T9" fmla="*/ 1 h 30"/>
              </a:gdLst>
              <a:ahLst/>
              <a:cxnLst>
                <a:cxn ang="0">
                  <a:pos x="T0" y="T1"/>
                </a:cxn>
                <a:cxn ang="0">
                  <a:pos x="T2" y="T3"/>
                </a:cxn>
                <a:cxn ang="0">
                  <a:pos x="T4" y="T5"/>
                </a:cxn>
                <a:cxn ang="0">
                  <a:pos x="T6" y="T7"/>
                </a:cxn>
                <a:cxn ang="0">
                  <a:pos x="T8" y="T9"/>
                </a:cxn>
              </a:cxnLst>
              <a:rect l="0" t="0" r="r" b="b"/>
              <a:pathLst>
                <a:path w="30" h="30">
                  <a:moveTo>
                    <a:pt x="16" y="1"/>
                  </a:moveTo>
                  <a:cubicBezTo>
                    <a:pt x="8" y="0"/>
                    <a:pt x="1" y="6"/>
                    <a:pt x="0" y="14"/>
                  </a:cubicBezTo>
                  <a:cubicBezTo>
                    <a:pt x="0" y="22"/>
                    <a:pt x="6" y="29"/>
                    <a:pt x="14" y="30"/>
                  </a:cubicBezTo>
                  <a:cubicBezTo>
                    <a:pt x="22" y="30"/>
                    <a:pt x="29" y="24"/>
                    <a:pt x="29" y="16"/>
                  </a:cubicBezTo>
                  <a:cubicBezTo>
                    <a:pt x="30" y="8"/>
                    <a:pt x="24" y="1"/>
                    <a:pt x="1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2" name="îš1iḑé">
              <a:extLst>
                <a:ext uri="{FF2B5EF4-FFF2-40B4-BE49-F238E27FC236}">
                  <a16:creationId xmlns:a16="http://schemas.microsoft.com/office/drawing/2014/main" id="{4C7DCF99-4D50-59BA-E001-8BF08B4DC9D5}"/>
                </a:ext>
              </a:extLst>
            </p:cNvPr>
            <p:cNvSpPr/>
            <p:nvPr/>
          </p:nvSpPr>
          <p:spPr bwMode="auto">
            <a:xfrm>
              <a:off x="5581401" y="5663150"/>
              <a:ext cx="284045" cy="282201"/>
            </a:xfrm>
            <a:custGeom>
              <a:avLst/>
              <a:gdLst>
                <a:gd name="T0" fmla="*/ 24 w 74"/>
                <a:gd name="T1" fmla="*/ 4 h 74"/>
                <a:gd name="T2" fmla="*/ 19 w 74"/>
                <a:gd name="T3" fmla="*/ 7 h 74"/>
                <a:gd name="T4" fmla="*/ 16 w 74"/>
                <a:gd name="T5" fmla="*/ 11 h 74"/>
                <a:gd name="T6" fmla="*/ 11 w 74"/>
                <a:gd name="T7" fmla="*/ 11 h 74"/>
                <a:gd name="T8" fmla="*/ 12 w 74"/>
                <a:gd name="T9" fmla="*/ 18 h 74"/>
                <a:gd name="T10" fmla="*/ 5 w 74"/>
                <a:gd name="T11" fmla="*/ 18 h 74"/>
                <a:gd name="T12" fmla="*/ 7 w 74"/>
                <a:gd name="T13" fmla="*/ 23 h 74"/>
                <a:gd name="T14" fmla="*/ 3 w 74"/>
                <a:gd name="T15" fmla="*/ 27 h 74"/>
                <a:gd name="T16" fmla="*/ 2 w 74"/>
                <a:gd name="T17" fmla="*/ 33 h 74"/>
                <a:gd name="T18" fmla="*/ 4 w 74"/>
                <a:gd name="T19" fmla="*/ 38 h 74"/>
                <a:gd name="T20" fmla="*/ 0 w 74"/>
                <a:gd name="T21" fmla="*/ 42 h 74"/>
                <a:gd name="T22" fmla="*/ 6 w 74"/>
                <a:gd name="T23" fmla="*/ 44 h 74"/>
                <a:gd name="T24" fmla="*/ 5 w 74"/>
                <a:gd name="T25" fmla="*/ 48 h 74"/>
                <a:gd name="T26" fmla="*/ 4 w 74"/>
                <a:gd name="T27" fmla="*/ 53 h 74"/>
                <a:gd name="T28" fmla="*/ 10 w 74"/>
                <a:gd name="T29" fmla="*/ 54 h 74"/>
                <a:gd name="T30" fmla="*/ 8 w 74"/>
                <a:gd name="T31" fmla="*/ 60 h 74"/>
                <a:gd name="T32" fmla="*/ 13 w 74"/>
                <a:gd name="T33" fmla="*/ 61 h 74"/>
                <a:gd name="T34" fmla="*/ 15 w 74"/>
                <a:gd name="T35" fmla="*/ 66 h 74"/>
                <a:gd name="T36" fmla="*/ 20 w 74"/>
                <a:gd name="T37" fmla="*/ 69 h 74"/>
                <a:gd name="T38" fmla="*/ 25 w 74"/>
                <a:gd name="T39" fmla="*/ 69 h 74"/>
                <a:gd name="T40" fmla="*/ 28 w 74"/>
                <a:gd name="T41" fmla="*/ 73 h 74"/>
                <a:gd name="T42" fmla="*/ 33 w 74"/>
                <a:gd name="T43" fmla="*/ 69 h 74"/>
                <a:gd name="T44" fmla="*/ 37 w 74"/>
                <a:gd name="T45" fmla="*/ 74 h 74"/>
                <a:gd name="T46" fmla="*/ 40 w 74"/>
                <a:gd name="T47" fmla="*/ 71 h 74"/>
                <a:gd name="T48" fmla="*/ 46 w 74"/>
                <a:gd name="T49" fmla="*/ 72 h 74"/>
                <a:gd name="T50" fmla="*/ 51 w 74"/>
                <a:gd name="T51" fmla="*/ 70 h 74"/>
                <a:gd name="T52" fmla="*/ 55 w 74"/>
                <a:gd name="T53" fmla="*/ 66 h 74"/>
                <a:gd name="T54" fmla="*/ 60 w 74"/>
                <a:gd name="T55" fmla="*/ 67 h 74"/>
                <a:gd name="T56" fmla="*/ 59 w 74"/>
                <a:gd name="T57" fmla="*/ 60 h 74"/>
                <a:gd name="T58" fmla="*/ 66 w 74"/>
                <a:gd name="T59" fmla="*/ 61 h 74"/>
                <a:gd name="T60" fmla="*/ 65 w 74"/>
                <a:gd name="T61" fmla="*/ 56 h 74"/>
                <a:gd name="T62" fmla="*/ 70 w 74"/>
                <a:gd name="T63" fmla="*/ 52 h 74"/>
                <a:gd name="T64" fmla="*/ 72 w 74"/>
                <a:gd name="T65" fmla="*/ 47 h 74"/>
                <a:gd name="T66" fmla="*/ 71 w 74"/>
                <a:gd name="T67" fmla="*/ 42 h 74"/>
                <a:gd name="T68" fmla="*/ 74 w 74"/>
                <a:gd name="T69" fmla="*/ 38 h 74"/>
                <a:gd name="T70" fmla="*/ 69 w 74"/>
                <a:gd name="T71" fmla="*/ 34 h 74"/>
                <a:gd name="T72" fmla="*/ 73 w 74"/>
                <a:gd name="T73" fmla="*/ 30 h 74"/>
                <a:gd name="T74" fmla="*/ 69 w 74"/>
                <a:gd name="T75" fmla="*/ 27 h 74"/>
                <a:gd name="T76" fmla="*/ 69 w 74"/>
                <a:gd name="T77" fmla="*/ 21 h 74"/>
                <a:gd name="T78" fmla="*/ 66 w 74"/>
                <a:gd name="T79" fmla="*/ 17 h 74"/>
                <a:gd name="T80" fmla="*/ 61 w 74"/>
                <a:gd name="T81" fmla="*/ 14 h 74"/>
                <a:gd name="T82" fmla="*/ 61 w 74"/>
                <a:gd name="T83" fmla="*/ 9 h 74"/>
                <a:gd name="T84" fmla="*/ 54 w 74"/>
                <a:gd name="T85" fmla="*/ 11 h 74"/>
                <a:gd name="T86" fmla="*/ 54 w 74"/>
                <a:gd name="T87" fmla="*/ 4 h 74"/>
                <a:gd name="T88" fmla="*/ 49 w 74"/>
                <a:gd name="T89" fmla="*/ 6 h 74"/>
                <a:gd name="T90" fmla="*/ 44 w 74"/>
                <a:gd name="T91" fmla="*/ 2 h 74"/>
                <a:gd name="T92" fmla="*/ 39 w 74"/>
                <a:gd name="T93" fmla="*/ 1 h 74"/>
                <a:gd name="T94" fmla="*/ 34 w 74"/>
                <a:gd name="T95" fmla="*/ 4 h 74"/>
                <a:gd name="T96" fmla="*/ 30 w 74"/>
                <a:gd name="T97" fmla="*/ 1 h 74"/>
                <a:gd name="T98" fmla="*/ 27 w 74"/>
                <a:gd name="T99"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74">
                  <a:moveTo>
                    <a:pt x="27" y="7"/>
                  </a:moveTo>
                  <a:cubicBezTo>
                    <a:pt x="26" y="8"/>
                    <a:pt x="25" y="7"/>
                    <a:pt x="24" y="6"/>
                  </a:cubicBezTo>
                  <a:cubicBezTo>
                    <a:pt x="24" y="5"/>
                    <a:pt x="24" y="4"/>
                    <a:pt x="24" y="4"/>
                  </a:cubicBezTo>
                  <a:cubicBezTo>
                    <a:pt x="23" y="4"/>
                    <a:pt x="22" y="3"/>
                    <a:pt x="22" y="4"/>
                  </a:cubicBezTo>
                  <a:cubicBezTo>
                    <a:pt x="21" y="4"/>
                    <a:pt x="20" y="4"/>
                    <a:pt x="19" y="5"/>
                  </a:cubicBezTo>
                  <a:cubicBezTo>
                    <a:pt x="19" y="5"/>
                    <a:pt x="18" y="6"/>
                    <a:pt x="19" y="7"/>
                  </a:cubicBezTo>
                  <a:cubicBezTo>
                    <a:pt x="20" y="8"/>
                    <a:pt x="20" y="8"/>
                    <a:pt x="20" y="8"/>
                  </a:cubicBezTo>
                  <a:cubicBezTo>
                    <a:pt x="20" y="9"/>
                    <a:pt x="20" y="11"/>
                    <a:pt x="19" y="11"/>
                  </a:cubicBezTo>
                  <a:cubicBezTo>
                    <a:pt x="18" y="12"/>
                    <a:pt x="16" y="12"/>
                    <a:pt x="16" y="11"/>
                  </a:cubicBezTo>
                  <a:cubicBezTo>
                    <a:pt x="15" y="10"/>
                    <a:pt x="14" y="10"/>
                    <a:pt x="14" y="10"/>
                  </a:cubicBezTo>
                  <a:cubicBezTo>
                    <a:pt x="14" y="9"/>
                    <a:pt x="13" y="9"/>
                    <a:pt x="12" y="10"/>
                  </a:cubicBezTo>
                  <a:cubicBezTo>
                    <a:pt x="12" y="10"/>
                    <a:pt x="11" y="11"/>
                    <a:pt x="11" y="11"/>
                  </a:cubicBezTo>
                  <a:cubicBezTo>
                    <a:pt x="10" y="12"/>
                    <a:pt x="10" y="13"/>
                    <a:pt x="11" y="13"/>
                  </a:cubicBezTo>
                  <a:cubicBezTo>
                    <a:pt x="12" y="15"/>
                    <a:pt x="12" y="15"/>
                    <a:pt x="12" y="15"/>
                  </a:cubicBezTo>
                  <a:cubicBezTo>
                    <a:pt x="13" y="16"/>
                    <a:pt x="13" y="17"/>
                    <a:pt x="12" y="18"/>
                  </a:cubicBezTo>
                  <a:cubicBezTo>
                    <a:pt x="11" y="19"/>
                    <a:pt x="10" y="19"/>
                    <a:pt x="9" y="19"/>
                  </a:cubicBezTo>
                  <a:cubicBezTo>
                    <a:pt x="8" y="18"/>
                    <a:pt x="7" y="18"/>
                    <a:pt x="7" y="18"/>
                  </a:cubicBezTo>
                  <a:cubicBezTo>
                    <a:pt x="7" y="17"/>
                    <a:pt x="6" y="17"/>
                    <a:pt x="5" y="18"/>
                  </a:cubicBezTo>
                  <a:cubicBezTo>
                    <a:pt x="4" y="20"/>
                    <a:pt x="4" y="20"/>
                    <a:pt x="4" y="20"/>
                  </a:cubicBezTo>
                  <a:cubicBezTo>
                    <a:pt x="4" y="21"/>
                    <a:pt x="4" y="22"/>
                    <a:pt x="5" y="22"/>
                  </a:cubicBezTo>
                  <a:cubicBezTo>
                    <a:pt x="7" y="23"/>
                    <a:pt x="7" y="23"/>
                    <a:pt x="7" y="23"/>
                  </a:cubicBezTo>
                  <a:cubicBezTo>
                    <a:pt x="8" y="24"/>
                    <a:pt x="8" y="25"/>
                    <a:pt x="8" y="26"/>
                  </a:cubicBezTo>
                  <a:cubicBezTo>
                    <a:pt x="7" y="27"/>
                    <a:pt x="6" y="28"/>
                    <a:pt x="5" y="28"/>
                  </a:cubicBezTo>
                  <a:cubicBezTo>
                    <a:pt x="4" y="28"/>
                    <a:pt x="3" y="27"/>
                    <a:pt x="3" y="27"/>
                  </a:cubicBezTo>
                  <a:cubicBezTo>
                    <a:pt x="2" y="27"/>
                    <a:pt x="1" y="28"/>
                    <a:pt x="1" y="28"/>
                  </a:cubicBezTo>
                  <a:cubicBezTo>
                    <a:pt x="1" y="31"/>
                    <a:pt x="1" y="31"/>
                    <a:pt x="1" y="31"/>
                  </a:cubicBezTo>
                  <a:cubicBezTo>
                    <a:pt x="1" y="32"/>
                    <a:pt x="1" y="32"/>
                    <a:pt x="2" y="33"/>
                  </a:cubicBezTo>
                  <a:cubicBezTo>
                    <a:pt x="4" y="33"/>
                    <a:pt x="4" y="33"/>
                    <a:pt x="4" y="33"/>
                  </a:cubicBezTo>
                  <a:cubicBezTo>
                    <a:pt x="5" y="33"/>
                    <a:pt x="6" y="34"/>
                    <a:pt x="6" y="35"/>
                  </a:cubicBezTo>
                  <a:cubicBezTo>
                    <a:pt x="6" y="37"/>
                    <a:pt x="5" y="38"/>
                    <a:pt x="4" y="38"/>
                  </a:cubicBezTo>
                  <a:cubicBezTo>
                    <a:pt x="2" y="38"/>
                    <a:pt x="1" y="38"/>
                    <a:pt x="1" y="38"/>
                  </a:cubicBezTo>
                  <a:cubicBezTo>
                    <a:pt x="1" y="38"/>
                    <a:pt x="0" y="39"/>
                    <a:pt x="0" y="39"/>
                  </a:cubicBezTo>
                  <a:cubicBezTo>
                    <a:pt x="0" y="42"/>
                    <a:pt x="0" y="42"/>
                    <a:pt x="0" y="42"/>
                  </a:cubicBezTo>
                  <a:cubicBezTo>
                    <a:pt x="1" y="43"/>
                    <a:pt x="1" y="43"/>
                    <a:pt x="2" y="43"/>
                  </a:cubicBezTo>
                  <a:cubicBezTo>
                    <a:pt x="4" y="43"/>
                    <a:pt x="4" y="43"/>
                    <a:pt x="4" y="43"/>
                  </a:cubicBezTo>
                  <a:cubicBezTo>
                    <a:pt x="5" y="43"/>
                    <a:pt x="6" y="43"/>
                    <a:pt x="6" y="44"/>
                  </a:cubicBezTo>
                  <a:cubicBezTo>
                    <a:pt x="6" y="44"/>
                    <a:pt x="6" y="44"/>
                    <a:pt x="7" y="45"/>
                  </a:cubicBezTo>
                  <a:cubicBezTo>
                    <a:pt x="7" y="45"/>
                    <a:pt x="7" y="46"/>
                    <a:pt x="7" y="46"/>
                  </a:cubicBezTo>
                  <a:cubicBezTo>
                    <a:pt x="7" y="47"/>
                    <a:pt x="6" y="47"/>
                    <a:pt x="5" y="48"/>
                  </a:cubicBezTo>
                  <a:cubicBezTo>
                    <a:pt x="4" y="48"/>
                    <a:pt x="3" y="48"/>
                    <a:pt x="3" y="48"/>
                  </a:cubicBezTo>
                  <a:cubicBezTo>
                    <a:pt x="3" y="49"/>
                    <a:pt x="2" y="49"/>
                    <a:pt x="2" y="50"/>
                  </a:cubicBezTo>
                  <a:cubicBezTo>
                    <a:pt x="4" y="53"/>
                    <a:pt x="4" y="53"/>
                    <a:pt x="4" y="53"/>
                  </a:cubicBezTo>
                  <a:cubicBezTo>
                    <a:pt x="4" y="53"/>
                    <a:pt x="5" y="54"/>
                    <a:pt x="5" y="53"/>
                  </a:cubicBezTo>
                  <a:cubicBezTo>
                    <a:pt x="7" y="52"/>
                    <a:pt x="7" y="52"/>
                    <a:pt x="7" y="52"/>
                  </a:cubicBezTo>
                  <a:cubicBezTo>
                    <a:pt x="8" y="52"/>
                    <a:pt x="10" y="52"/>
                    <a:pt x="10" y="54"/>
                  </a:cubicBezTo>
                  <a:cubicBezTo>
                    <a:pt x="11" y="55"/>
                    <a:pt x="11" y="56"/>
                    <a:pt x="10" y="57"/>
                  </a:cubicBezTo>
                  <a:cubicBezTo>
                    <a:pt x="9" y="57"/>
                    <a:pt x="8" y="58"/>
                    <a:pt x="8" y="58"/>
                  </a:cubicBezTo>
                  <a:cubicBezTo>
                    <a:pt x="7" y="58"/>
                    <a:pt x="7" y="59"/>
                    <a:pt x="8" y="60"/>
                  </a:cubicBezTo>
                  <a:cubicBezTo>
                    <a:pt x="10" y="62"/>
                    <a:pt x="10" y="62"/>
                    <a:pt x="10" y="62"/>
                  </a:cubicBezTo>
                  <a:cubicBezTo>
                    <a:pt x="10" y="62"/>
                    <a:pt x="11" y="63"/>
                    <a:pt x="11" y="62"/>
                  </a:cubicBezTo>
                  <a:cubicBezTo>
                    <a:pt x="13" y="61"/>
                    <a:pt x="13" y="61"/>
                    <a:pt x="13" y="61"/>
                  </a:cubicBezTo>
                  <a:cubicBezTo>
                    <a:pt x="14" y="60"/>
                    <a:pt x="15" y="60"/>
                    <a:pt x="16" y="61"/>
                  </a:cubicBezTo>
                  <a:cubicBezTo>
                    <a:pt x="17" y="62"/>
                    <a:pt x="17" y="63"/>
                    <a:pt x="17" y="64"/>
                  </a:cubicBezTo>
                  <a:cubicBezTo>
                    <a:pt x="16" y="65"/>
                    <a:pt x="15" y="66"/>
                    <a:pt x="15" y="66"/>
                  </a:cubicBezTo>
                  <a:cubicBezTo>
                    <a:pt x="15" y="66"/>
                    <a:pt x="15" y="67"/>
                    <a:pt x="16" y="67"/>
                  </a:cubicBezTo>
                  <a:cubicBezTo>
                    <a:pt x="18" y="69"/>
                    <a:pt x="18" y="69"/>
                    <a:pt x="18" y="69"/>
                  </a:cubicBezTo>
                  <a:cubicBezTo>
                    <a:pt x="19" y="69"/>
                    <a:pt x="20" y="69"/>
                    <a:pt x="20" y="69"/>
                  </a:cubicBezTo>
                  <a:cubicBezTo>
                    <a:pt x="21" y="67"/>
                    <a:pt x="21" y="67"/>
                    <a:pt x="21" y="67"/>
                  </a:cubicBezTo>
                  <a:cubicBezTo>
                    <a:pt x="21" y="66"/>
                    <a:pt x="23" y="65"/>
                    <a:pt x="24" y="66"/>
                  </a:cubicBezTo>
                  <a:cubicBezTo>
                    <a:pt x="25" y="66"/>
                    <a:pt x="26" y="68"/>
                    <a:pt x="25" y="69"/>
                  </a:cubicBezTo>
                  <a:cubicBezTo>
                    <a:pt x="25" y="70"/>
                    <a:pt x="25" y="71"/>
                    <a:pt x="25" y="71"/>
                  </a:cubicBezTo>
                  <a:cubicBezTo>
                    <a:pt x="24" y="71"/>
                    <a:pt x="25" y="72"/>
                    <a:pt x="26" y="72"/>
                  </a:cubicBezTo>
                  <a:cubicBezTo>
                    <a:pt x="27" y="73"/>
                    <a:pt x="27" y="73"/>
                    <a:pt x="28" y="73"/>
                  </a:cubicBezTo>
                  <a:cubicBezTo>
                    <a:pt x="29" y="73"/>
                    <a:pt x="30" y="73"/>
                    <a:pt x="30" y="72"/>
                  </a:cubicBezTo>
                  <a:cubicBezTo>
                    <a:pt x="30" y="70"/>
                    <a:pt x="30" y="70"/>
                    <a:pt x="30" y="70"/>
                  </a:cubicBezTo>
                  <a:cubicBezTo>
                    <a:pt x="31" y="69"/>
                    <a:pt x="32" y="68"/>
                    <a:pt x="33" y="69"/>
                  </a:cubicBezTo>
                  <a:cubicBezTo>
                    <a:pt x="34" y="69"/>
                    <a:pt x="35" y="70"/>
                    <a:pt x="35" y="71"/>
                  </a:cubicBezTo>
                  <a:cubicBezTo>
                    <a:pt x="35" y="72"/>
                    <a:pt x="35" y="73"/>
                    <a:pt x="35" y="73"/>
                  </a:cubicBezTo>
                  <a:cubicBezTo>
                    <a:pt x="35" y="74"/>
                    <a:pt x="36" y="74"/>
                    <a:pt x="37" y="74"/>
                  </a:cubicBezTo>
                  <a:cubicBezTo>
                    <a:pt x="37" y="74"/>
                    <a:pt x="38" y="74"/>
                    <a:pt x="39" y="74"/>
                  </a:cubicBezTo>
                  <a:cubicBezTo>
                    <a:pt x="40" y="74"/>
                    <a:pt x="41" y="74"/>
                    <a:pt x="41" y="73"/>
                  </a:cubicBezTo>
                  <a:cubicBezTo>
                    <a:pt x="40" y="71"/>
                    <a:pt x="40" y="71"/>
                    <a:pt x="40" y="71"/>
                  </a:cubicBezTo>
                  <a:cubicBezTo>
                    <a:pt x="40" y="70"/>
                    <a:pt x="41" y="69"/>
                    <a:pt x="42" y="68"/>
                  </a:cubicBezTo>
                  <a:cubicBezTo>
                    <a:pt x="44" y="68"/>
                    <a:pt x="45" y="69"/>
                    <a:pt x="45" y="70"/>
                  </a:cubicBezTo>
                  <a:cubicBezTo>
                    <a:pt x="46" y="71"/>
                    <a:pt x="46" y="72"/>
                    <a:pt x="46" y="72"/>
                  </a:cubicBezTo>
                  <a:cubicBezTo>
                    <a:pt x="46" y="73"/>
                    <a:pt x="47" y="73"/>
                    <a:pt x="48" y="73"/>
                  </a:cubicBezTo>
                  <a:cubicBezTo>
                    <a:pt x="48" y="73"/>
                    <a:pt x="49" y="72"/>
                    <a:pt x="50" y="72"/>
                  </a:cubicBezTo>
                  <a:cubicBezTo>
                    <a:pt x="51" y="72"/>
                    <a:pt x="51" y="71"/>
                    <a:pt x="51" y="70"/>
                  </a:cubicBezTo>
                  <a:cubicBezTo>
                    <a:pt x="50" y="68"/>
                    <a:pt x="50" y="68"/>
                    <a:pt x="50" y="68"/>
                  </a:cubicBezTo>
                  <a:cubicBezTo>
                    <a:pt x="50" y="67"/>
                    <a:pt x="50" y="66"/>
                    <a:pt x="51" y="65"/>
                  </a:cubicBezTo>
                  <a:cubicBezTo>
                    <a:pt x="53" y="65"/>
                    <a:pt x="54" y="65"/>
                    <a:pt x="55" y="66"/>
                  </a:cubicBezTo>
                  <a:cubicBezTo>
                    <a:pt x="55" y="67"/>
                    <a:pt x="56" y="68"/>
                    <a:pt x="56" y="68"/>
                  </a:cubicBezTo>
                  <a:cubicBezTo>
                    <a:pt x="56" y="68"/>
                    <a:pt x="57" y="69"/>
                    <a:pt x="58" y="68"/>
                  </a:cubicBezTo>
                  <a:cubicBezTo>
                    <a:pt x="58" y="68"/>
                    <a:pt x="59" y="67"/>
                    <a:pt x="60" y="67"/>
                  </a:cubicBezTo>
                  <a:cubicBezTo>
                    <a:pt x="60" y="66"/>
                    <a:pt x="60" y="65"/>
                    <a:pt x="60" y="65"/>
                  </a:cubicBezTo>
                  <a:cubicBezTo>
                    <a:pt x="59" y="63"/>
                    <a:pt x="59" y="63"/>
                    <a:pt x="59" y="63"/>
                  </a:cubicBezTo>
                  <a:cubicBezTo>
                    <a:pt x="58" y="62"/>
                    <a:pt x="58" y="61"/>
                    <a:pt x="59" y="60"/>
                  </a:cubicBezTo>
                  <a:cubicBezTo>
                    <a:pt x="60" y="59"/>
                    <a:pt x="61" y="59"/>
                    <a:pt x="62" y="60"/>
                  </a:cubicBezTo>
                  <a:cubicBezTo>
                    <a:pt x="63" y="60"/>
                    <a:pt x="64" y="61"/>
                    <a:pt x="64" y="61"/>
                  </a:cubicBezTo>
                  <a:cubicBezTo>
                    <a:pt x="64" y="62"/>
                    <a:pt x="65" y="61"/>
                    <a:pt x="66" y="61"/>
                  </a:cubicBezTo>
                  <a:cubicBezTo>
                    <a:pt x="66" y="60"/>
                    <a:pt x="67" y="59"/>
                    <a:pt x="67" y="59"/>
                  </a:cubicBezTo>
                  <a:cubicBezTo>
                    <a:pt x="68" y="58"/>
                    <a:pt x="68" y="57"/>
                    <a:pt x="67" y="57"/>
                  </a:cubicBezTo>
                  <a:cubicBezTo>
                    <a:pt x="65" y="56"/>
                    <a:pt x="65" y="56"/>
                    <a:pt x="65" y="56"/>
                  </a:cubicBezTo>
                  <a:cubicBezTo>
                    <a:pt x="64" y="55"/>
                    <a:pt x="64" y="54"/>
                    <a:pt x="65" y="52"/>
                  </a:cubicBezTo>
                  <a:cubicBezTo>
                    <a:pt x="65" y="51"/>
                    <a:pt x="67" y="51"/>
                    <a:pt x="68" y="51"/>
                  </a:cubicBezTo>
                  <a:cubicBezTo>
                    <a:pt x="69" y="52"/>
                    <a:pt x="70" y="52"/>
                    <a:pt x="70" y="52"/>
                  </a:cubicBezTo>
                  <a:cubicBezTo>
                    <a:pt x="70" y="52"/>
                    <a:pt x="71" y="52"/>
                    <a:pt x="71" y="51"/>
                  </a:cubicBezTo>
                  <a:cubicBezTo>
                    <a:pt x="72" y="51"/>
                    <a:pt x="72" y="50"/>
                    <a:pt x="72" y="49"/>
                  </a:cubicBezTo>
                  <a:cubicBezTo>
                    <a:pt x="73" y="48"/>
                    <a:pt x="72" y="47"/>
                    <a:pt x="72" y="47"/>
                  </a:cubicBezTo>
                  <a:cubicBezTo>
                    <a:pt x="70" y="47"/>
                    <a:pt x="70" y="47"/>
                    <a:pt x="70" y="47"/>
                  </a:cubicBezTo>
                  <a:cubicBezTo>
                    <a:pt x="68" y="46"/>
                    <a:pt x="68" y="45"/>
                    <a:pt x="68" y="44"/>
                  </a:cubicBezTo>
                  <a:cubicBezTo>
                    <a:pt x="68" y="42"/>
                    <a:pt x="69" y="41"/>
                    <a:pt x="71" y="42"/>
                  </a:cubicBezTo>
                  <a:cubicBezTo>
                    <a:pt x="72" y="42"/>
                    <a:pt x="73" y="42"/>
                    <a:pt x="73" y="42"/>
                  </a:cubicBezTo>
                  <a:cubicBezTo>
                    <a:pt x="73" y="42"/>
                    <a:pt x="74" y="41"/>
                    <a:pt x="74" y="41"/>
                  </a:cubicBezTo>
                  <a:cubicBezTo>
                    <a:pt x="74" y="40"/>
                    <a:pt x="74" y="39"/>
                    <a:pt x="74" y="38"/>
                  </a:cubicBezTo>
                  <a:cubicBezTo>
                    <a:pt x="74" y="37"/>
                    <a:pt x="74" y="37"/>
                    <a:pt x="73" y="37"/>
                  </a:cubicBezTo>
                  <a:cubicBezTo>
                    <a:pt x="71" y="37"/>
                    <a:pt x="71" y="37"/>
                    <a:pt x="71" y="37"/>
                  </a:cubicBezTo>
                  <a:cubicBezTo>
                    <a:pt x="70" y="37"/>
                    <a:pt x="69" y="36"/>
                    <a:pt x="69" y="34"/>
                  </a:cubicBezTo>
                  <a:cubicBezTo>
                    <a:pt x="68" y="33"/>
                    <a:pt x="69" y="32"/>
                    <a:pt x="70" y="32"/>
                  </a:cubicBezTo>
                  <a:cubicBezTo>
                    <a:pt x="72" y="31"/>
                    <a:pt x="72" y="31"/>
                    <a:pt x="72" y="31"/>
                  </a:cubicBezTo>
                  <a:cubicBezTo>
                    <a:pt x="73" y="31"/>
                    <a:pt x="74" y="30"/>
                    <a:pt x="73" y="30"/>
                  </a:cubicBezTo>
                  <a:cubicBezTo>
                    <a:pt x="73" y="29"/>
                    <a:pt x="73" y="28"/>
                    <a:pt x="73" y="27"/>
                  </a:cubicBezTo>
                  <a:cubicBezTo>
                    <a:pt x="73" y="26"/>
                    <a:pt x="72" y="26"/>
                    <a:pt x="71" y="26"/>
                  </a:cubicBezTo>
                  <a:cubicBezTo>
                    <a:pt x="69" y="27"/>
                    <a:pt x="69" y="27"/>
                    <a:pt x="69" y="27"/>
                  </a:cubicBezTo>
                  <a:cubicBezTo>
                    <a:pt x="68" y="27"/>
                    <a:pt x="67" y="26"/>
                    <a:pt x="66" y="25"/>
                  </a:cubicBezTo>
                  <a:cubicBezTo>
                    <a:pt x="66" y="24"/>
                    <a:pt x="66" y="23"/>
                    <a:pt x="67" y="22"/>
                  </a:cubicBezTo>
                  <a:cubicBezTo>
                    <a:pt x="68" y="22"/>
                    <a:pt x="69" y="21"/>
                    <a:pt x="69" y="21"/>
                  </a:cubicBezTo>
                  <a:cubicBezTo>
                    <a:pt x="70" y="21"/>
                    <a:pt x="70" y="20"/>
                    <a:pt x="70" y="19"/>
                  </a:cubicBezTo>
                  <a:cubicBezTo>
                    <a:pt x="69" y="18"/>
                    <a:pt x="69" y="18"/>
                    <a:pt x="68" y="17"/>
                  </a:cubicBezTo>
                  <a:cubicBezTo>
                    <a:pt x="68" y="16"/>
                    <a:pt x="67" y="16"/>
                    <a:pt x="66" y="17"/>
                  </a:cubicBezTo>
                  <a:cubicBezTo>
                    <a:pt x="65" y="18"/>
                    <a:pt x="65" y="18"/>
                    <a:pt x="65" y="18"/>
                  </a:cubicBezTo>
                  <a:cubicBezTo>
                    <a:pt x="64" y="18"/>
                    <a:pt x="62" y="18"/>
                    <a:pt x="61" y="17"/>
                  </a:cubicBezTo>
                  <a:cubicBezTo>
                    <a:pt x="61" y="16"/>
                    <a:pt x="61" y="15"/>
                    <a:pt x="61" y="14"/>
                  </a:cubicBezTo>
                  <a:cubicBezTo>
                    <a:pt x="62" y="13"/>
                    <a:pt x="63" y="12"/>
                    <a:pt x="63" y="12"/>
                  </a:cubicBezTo>
                  <a:cubicBezTo>
                    <a:pt x="63" y="12"/>
                    <a:pt x="63" y="11"/>
                    <a:pt x="63" y="10"/>
                  </a:cubicBezTo>
                  <a:cubicBezTo>
                    <a:pt x="62" y="10"/>
                    <a:pt x="62" y="9"/>
                    <a:pt x="61" y="9"/>
                  </a:cubicBezTo>
                  <a:cubicBezTo>
                    <a:pt x="60" y="8"/>
                    <a:pt x="59" y="8"/>
                    <a:pt x="59" y="9"/>
                  </a:cubicBezTo>
                  <a:cubicBezTo>
                    <a:pt x="58" y="11"/>
                    <a:pt x="58" y="11"/>
                    <a:pt x="58" y="11"/>
                  </a:cubicBezTo>
                  <a:cubicBezTo>
                    <a:pt x="57" y="11"/>
                    <a:pt x="56" y="12"/>
                    <a:pt x="54" y="11"/>
                  </a:cubicBezTo>
                  <a:cubicBezTo>
                    <a:pt x="53" y="10"/>
                    <a:pt x="53" y="9"/>
                    <a:pt x="53" y="8"/>
                  </a:cubicBezTo>
                  <a:cubicBezTo>
                    <a:pt x="54" y="7"/>
                    <a:pt x="54" y="6"/>
                    <a:pt x="54" y="6"/>
                  </a:cubicBezTo>
                  <a:cubicBezTo>
                    <a:pt x="55" y="5"/>
                    <a:pt x="55" y="4"/>
                    <a:pt x="54" y="4"/>
                  </a:cubicBezTo>
                  <a:cubicBezTo>
                    <a:pt x="53" y="4"/>
                    <a:pt x="52" y="3"/>
                    <a:pt x="51" y="3"/>
                  </a:cubicBezTo>
                  <a:cubicBezTo>
                    <a:pt x="51" y="3"/>
                    <a:pt x="50" y="3"/>
                    <a:pt x="50" y="4"/>
                  </a:cubicBezTo>
                  <a:cubicBezTo>
                    <a:pt x="49" y="6"/>
                    <a:pt x="49" y="6"/>
                    <a:pt x="49" y="6"/>
                  </a:cubicBezTo>
                  <a:cubicBezTo>
                    <a:pt x="48" y="7"/>
                    <a:pt x="47" y="7"/>
                    <a:pt x="46" y="7"/>
                  </a:cubicBezTo>
                  <a:cubicBezTo>
                    <a:pt x="45" y="7"/>
                    <a:pt x="44" y="5"/>
                    <a:pt x="44" y="4"/>
                  </a:cubicBezTo>
                  <a:cubicBezTo>
                    <a:pt x="44" y="3"/>
                    <a:pt x="44" y="2"/>
                    <a:pt x="44" y="2"/>
                  </a:cubicBezTo>
                  <a:cubicBezTo>
                    <a:pt x="45" y="2"/>
                    <a:pt x="44" y="1"/>
                    <a:pt x="43" y="1"/>
                  </a:cubicBezTo>
                  <a:cubicBezTo>
                    <a:pt x="42" y="1"/>
                    <a:pt x="42" y="0"/>
                    <a:pt x="41" y="0"/>
                  </a:cubicBezTo>
                  <a:cubicBezTo>
                    <a:pt x="40" y="0"/>
                    <a:pt x="39" y="1"/>
                    <a:pt x="39" y="1"/>
                  </a:cubicBezTo>
                  <a:cubicBezTo>
                    <a:pt x="39" y="4"/>
                    <a:pt x="39" y="4"/>
                    <a:pt x="39" y="4"/>
                  </a:cubicBezTo>
                  <a:cubicBezTo>
                    <a:pt x="39" y="5"/>
                    <a:pt x="38" y="6"/>
                    <a:pt x="37" y="6"/>
                  </a:cubicBezTo>
                  <a:cubicBezTo>
                    <a:pt x="35" y="6"/>
                    <a:pt x="34" y="5"/>
                    <a:pt x="34" y="4"/>
                  </a:cubicBezTo>
                  <a:cubicBezTo>
                    <a:pt x="34" y="3"/>
                    <a:pt x="34" y="2"/>
                    <a:pt x="34" y="2"/>
                  </a:cubicBezTo>
                  <a:cubicBezTo>
                    <a:pt x="34" y="1"/>
                    <a:pt x="33" y="0"/>
                    <a:pt x="32" y="0"/>
                  </a:cubicBezTo>
                  <a:cubicBezTo>
                    <a:pt x="31" y="1"/>
                    <a:pt x="31" y="1"/>
                    <a:pt x="30" y="1"/>
                  </a:cubicBezTo>
                  <a:cubicBezTo>
                    <a:pt x="29" y="1"/>
                    <a:pt x="28" y="2"/>
                    <a:pt x="29" y="2"/>
                  </a:cubicBezTo>
                  <a:cubicBezTo>
                    <a:pt x="29" y="5"/>
                    <a:pt x="29" y="5"/>
                    <a:pt x="29" y="5"/>
                  </a:cubicBezTo>
                  <a:cubicBezTo>
                    <a:pt x="29" y="6"/>
                    <a:pt x="29" y="7"/>
                    <a:pt x="27" y="7"/>
                  </a:cubicBezTo>
                  <a:close/>
                </a:path>
              </a:pathLst>
            </a:cu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3" name="îsľide">
              <a:extLst>
                <a:ext uri="{FF2B5EF4-FFF2-40B4-BE49-F238E27FC236}">
                  <a16:creationId xmlns:a16="http://schemas.microsoft.com/office/drawing/2014/main" id="{2B0E140B-0B22-349A-DF6A-F5D9F3EB462D}"/>
                </a:ext>
              </a:extLst>
            </p:cNvPr>
            <p:cNvSpPr/>
            <p:nvPr/>
          </p:nvSpPr>
          <p:spPr bwMode="auto">
            <a:xfrm>
              <a:off x="5666245" y="5746150"/>
              <a:ext cx="114356" cy="116201"/>
            </a:xfrm>
            <a:custGeom>
              <a:avLst/>
              <a:gdLst>
                <a:gd name="T0" fmla="*/ 16 w 30"/>
                <a:gd name="T1" fmla="*/ 1 h 30"/>
                <a:gd name="T2" fmla="*/ 1 w 30"/>
                <a:gd name="T3" fmla="*/ 14 h 30"/>
                <a:gd name="T4" fmla="*/ 14 w 30"/>
                <a:gd name="T5" fmla="*/ 30 h 30"/>
                <a:gd name="T6" fmla="*/ 30 w 30"/>
                <a:gd name="T7" fmla="*/ 16 h 30"/>
                <a:gd name="T8" fmla="*/ 16 w 30"/>
                <a:gd name="T9" fmla="*/ 1 h 30"/>
              </a:gdLst>
              <a:ahLst/>
              <a:cxnLst>
                <a:cxn ang="0">
                  <a:pos x="T0" y="T1"/>
                </a:cxn>
                <a:cxn ang="0">
                  <a:pos x="T2" y="T3"/>
                </a:cxn>
                <a:cxn ang="0">
                  <a:pos x="T4" y="T5"/>
                </a:cxn>
                <a:cxn ang="0">
                  <a:pos x="T6" y="T7"/>
                </a:cxn>
                <a:cxn ang="0">
                  <a:pos x="T8" y="T9"/>
                </a:cxn>
              </a:cxnLst>
              <a:rect l="0" t="0" r="r" b="b"/>
              <a:pathLst>
                <a:path w="30" h="30">
                  <a:moveTo>
                    <a:pt x="16" y="1"/>
                  </a:moveTo>
                  <a:cubicBezTo>
                    <a:pt x="8" y="0"/>
                    <a:pt x="1" y="6"/>
                    <a:pt x="1" y="14"/>
                  </a:cubicBezTo>
                  <a:cubicBezTo>
                    <a:pt x="0" y="22"/>
                    <a:pt x="6" y="29"/>
                    <a:pt x="14" y="30"/>
                  </a:cubicBezTo>
                  <a:cubicBezTo>
                    <a:pt x="22" y="30"/>
                    <a:pt x="29" y="24"/>
                    <a:pt x="30" y="16"/>
                  </a:cubicBezTo>
                  <a:cubicBezTo>
                    <a:pt x="30" y="8"/>
                    <a:pt x="24" y="1"/>
                    <a:pt x="1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4" name="îś1iḋè">
              <a:extLst>
                <a:ext uri="{FF2B5EF4-FFF2-40B4-BE49-F238E27FC236}">
                  <a16:creationId xmlns:a16="http://schemas.microsoft.com/office/drawing/2014/main" id="{85667D85-B03E-21B0-922C-2772E2D80C58}"/>
                </a:ext>
              </a:extLst>
            </p:cNvPr>
            <p:cNvSpPr/>
            <p:nvPr/>
          </p:nvSpPr>
          <p:spPr bwMode="auto">
            <a:xfrm>
              <a:off x="5926311" y="5663150"/>
              <a:ext cx="285890" cy="282201"/>
            </a:xfrm>
            <a:custGeom>
              <a:avLst/>
              <a:gdLst>
                <a:gd name="T0" fmla="*/ 23 w 74"/>
                <a:gd name="T1" fmla="*/ 4 h 74"/>
                <a:gd name="T2" fmla="*/ 18 w 74"/>
                <a:gd name="T3" fmla="*/ 7 h 74"/>
                <a:gd name="T4" fmla="*/ 15 w 74"/>
                <a:gd name="T5" fmla="*/ 11 h 74"/>
                <a:gd name="T6" fmla="*/ 10 w 74"/>
                <a:gd name="T7" fmla="*/ 11 h 74"/>
                <a:gd name="T8" fmla="*/ 12 w 74"/>
                <a:gd name="T9" fmla="*/ 18 h 74"/>
                <a:gd name="T10" fmla="*/ 5 w 74"/>
                <a:gd name="T11" fmla="*/ 18 h 74"/>
                <a:gd name="T12" fmla="*/ 6 w 74"/>
                <a:gd name="T13" fmla="*/ 23 h 74"/>
                <a:gd name="T14" fmla="*/ 2 w 74"/>
                <a:gd name="T15" fmla="*/ 27 h 74"/>
                <a:gd name="T16" fmla="*/ 1 w 74"/>
                <a:gd name="T17" fmla="*/ 33 h 74"/>
                <a:gd name="T18" fmla="*/ 3 w 74"/>
                <a:gd name="T19" fmla="*/ 38 h 74"/>
                <a:gd name="T20" fmla="*/ 0 w 74"/>
                <a:gd name="T21" fmla="*/ 42 h 74"/>
                <a:gd name="T22" fmla="*/ 6 w 74"/>
                <a:gd name="T23" fmla="*/ 44 h 74"/>
                <a:gd name="T24" fmla="*/ 5 w 74"/>
                <a:gd name="T25" fmla="*/ 48 h 74"/>
                <a:gd name="T26" fmla="*/ 3 w 74"/>
                <a:gd name="T27" fmla="*/ 53 h 74"/>
                <a:gd name="T28" fmla="*/ 10 w 74"/>
                <a:gd name="T29" fmla="*/ 54 h 74"/>
                <a:gd name="T30" fmla="*/ 7 w 74"/>
                <a:gd name="T31" fmla="*/ 60 h 74"/>
                <a:gd name="T32" fmla="*/ 13 w 74"/>
                <a:gd name="T33" fmla="*/ 61 h 74"/>
                <a:gd name="T34" fmla="*/ 15 w 74"/>
                <a:gd name="T35" fmla="*/ 66 h 74"/>
                <a:gd name="T36" fmla="*/ 19 w 74"/>
                <a:gd name="T37" fmla="*/ 69 h 74"/>
                <a:gd name="T38" fmla="*/ 25 w 74"/>
                <a:gd name="T39" fmla="*/ 69 h 74"/>
                <a:gd name="T40" fmla="*/ 28 w 74"/>
                <a:gd name="T41" fmla="*/ 73 h 74"/>
                <a:gd name="T42" fmla="*/ 33 w 74"/>
                <a:gd name="T43" fmla="*/ 69 h 74"/>
                <a:gd name="T44" fmla="*/ 36 w 74"/>
                <a:gd name="T45" fmla="*/ 74 h 74"/>
                <a:gd name="T46" fmla="*/ 40 w 74"/>
                <a:gd name="T47" fmla="*/ 71 h 74"/>
                <a:gd name="T48" fmla="*/ 45 w 74"/>
                <a:gd name="T49" fmla="*/ 72 h 74"/>
                <a:gd name="T50" fmla="*/ 50 w 74"/>
                <a:gd name="T51" fmla="*/ 70 h 74"/>
                <a:gd name="T52" fmla="*/ 54 w 74"/>
                <a:gd name="T53" fmla="*/ 66 h 74"/>
                <a:gd name="T54" fmla="*/ 59 w 74"/>
                <a:gd name="T55" fmla="*/ 67 h 74"/>
                <a:gd name="T56" fmla="*/ 59 w 74"/>
                <a:gd name="T57" fmla="*/ 60 h 74"/>
                <a:gd name="T58" fmla="*/ 65 w 74"/>
                <a:gd name="T59" fmla="*/ 61 h 74"/>
                <a:gd name="T60" fmla="*/ 65 w 74"/>
                <a:gd name="T61" fmla="*/ 56 h 74"/>
                <a:gd name="T62" fmla="*/ 69 w 74"/>
                <a:gd name="T63" fmla="*/ 52 h 74"/>
                <a:gd name="T64" fmla="*/ 71 w 74"/>
                <a:gd name="T65" fmla="*/ 47 h 74"/>
                <a:gd name="T66" fmla="*/ 70 w 74"/>
                <a:gd name="T67" fmla="*/ 42 h 74"/>
                <a:gd name="T68" fmla="*/ 74 w 74"/>
                <a:gd name="T69" fmla="*/ 38 h 74"/>
                <a:gd name="T70" fmla="*/ 68 w 74"/>
                <a:gd name="T71" fmla="*/ 34 h 74"/>
                <a:gd name="T72" fmla="*/ 73 w 74"/>
                <a:gd name="T73" fmla="*/ 30 h 74"/>
                <a:gd name="T74" fmla="*/ 69 w 74"/>
                <a:gd name="T75" fmla="*/ 27 h 74"/>
                <a:gd name="T76" fmla="*/ 69 w 74"/>
                <a:gd name="T77" fmla="*/ 21 h 74"/>
                <a:gd name="T78" fmla="*/ 66 w 74"/>
                <a:gd name="T79" fmla="*/ 17 h 74"/>
                <a:gd name="T80" fmla="*/ 61 w 74"/>
                <a:gd name="T81" fmla="*/ 14 h 74"/>
                <a:gd name="T82" fmla="*/ 60 w 74"/>
                <a:gd name="T83" fmla="*/ 9 h 74"/>
                <a:gd name="T84" fmla="*/ 54 w 74"/>
                <a:gd name="T85" fmla="*/ 11 h 74"/>
                <a:gd name="T86" fmla="*/ 53 w 74"/>
                <a:gd name="T87" fmla="*/ 4 h 74"/>
                <a:gd name="T88" fmla="*/ 48 w 74"/>
                <a:gd name="T89" fmla="*/ 6 h 74"/>
                <a:gd name="T90" fmla="*/ 44 w 74"/>
                <a:gd name="T91" fmla="*/ 2 h 74"/>
                <a:gd name="T92" fmla="*/ 39 w 74"/>
                <a:gd name="T93" fmla="*/ 1 h 74"/>
                <a:gd name="T94" fmla="*/ 34 w 74"/>
                <a:gd name="T95" fmla="*/ 4 h 74"/>
                <a:gd name="T96" fmla="*/ 29 w 74"/>
                <a:gd name="T97" fmla="*/ 1 h 74"/>
                <a:gd name="T98" fmla="*/ 27 w 74"/>
                <a:gd name="T99"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74">
                  <a:moveTo>
                    <a:pt x="27" y="7"/>
                  </a:moveTo>
                  <a:cubicBezTo>
                    <a:pt x="26" y="8"/>
                    <a:pt x="24" y="7"/>
                    <a:pt x="24" y="6"/>
                  </a:cubicBezTo>
                  <a:cubicBezTo>
                    <a:pt x="23" y="5"/>
                    <a:pt x="23" y="4"/>
                    <a:pt x="23" y="4"/>
                  </a:cubicBezTo>
                  <a:cubicBezTo>
                    <a:pt x="23" y="4"/>
                    <a:pt x="22" y="3"/>
                    <a:pt x="21" y="4"/>
                  </a:cubicBezTo>
                  <a:cubicBezTo>
                    <a:pt x="20" y="4"/>
                    <a:pt x="20" y="4"/>
                    <a:pt x="19" y="5"/>
                  </a:cubicBezTo>
                  <a:cubicBezTo>
                    <a:pt x="18" y="5"/>
                    <a:pt x="18" y="6"/>
                    <a:pt x="18" y="7"/>
                  </a:cubicBezTo>
                  <a:cubicBezTo>
                    <a:pt x="19" y="8"/>
                    <a:pt x="19" y="8"/>
                    <a:pt x="19" y="8"/>
                  </a:cubicBezTo>
                  <a:cubicBezTo>
                    <a:pt x="20" y="9"/>
                    <a:pt x="20" y="11"/>
                    <a:pt x="19" y="11"/>
                  </a:cubicBezTo>
                  <a:cubicBezTo>
                    <a:pt x="17" y="12"/>
                    <a:pt x="16" y="12"/>
                    <a:pt x="15" y="11"/>
                  </a:cubicBezTo>
                  <a:cubicBezTo>
                    <a:pt x="15" y="10"/>
                    <a:pt x="14" y="10"/>
                    <a:pt x="14" y="10"/>
                  </a:cubicBezTo>
                  <a:cubicBezTo>
                    <a:pt x="14" y="9"/>
                    <a:pt x="13" y="9"/>
                    <a:pt x="12" y="10"/>
                  </a:cubicBezTo>
                  <a:cubicBezTo>
                    <a:pt x="11" y="10"/>
                    <a:pt x="11" y="11"/>
                    <a:pt x="10" y="11"/>
                  </a:cubicBezTo>
                  <a:cubicBezTo>
                    <a:pt x="10" y="12"/>
                    <a:pt x="10" y="13"/>
                    <a:pt x="10" y="13"/>
                  </a:cubicBezTo>
                  <a:cubicBezTo>
                    <a:pt x="12" y="15"/>
                    <a:pt x="12" y="15"/>
                    <a:pt x="12" y="15"/>
                  </a:cubicBezTo>
                  <a:cubicBezTo>
                    <a:pt x="13" y="16"/>
                    <a:pt x="13" y="17"/>
                    <a:pt x="12" y="18"/>
                  </a:cubicBezTo>
                  <a:cubicBezTo>
                    <a:pt x="11" y="19"/>
                    <a:pt x="10" y="19"/>
                    <a:pt x="9" y="19"/>
                  </a:cubicBezTo>
                  <a:cubicBezTo>
                    <a:pt x="8" y="18"/>
                    <a:pt x="7" y="18"/>
                    <a:pt x="7" y="18"/>
                  </a:cubicBezTo>
                  <a:cubicBezTo>
                    <a:pt x="6" y="17"/>
                    <a:pt x="5" y="17"/>
                    <a:pt x="5" y="18"/>
                  </a:cubicBezTo>
                  <a:cubicBezTo>
                    <a:pt x="4" y="20"/>
                    <a:pt x="4" y="20"/>
                    <a:pt x="4" y="20"/>
                  </a:cubicBezTo>
                  <a:cubicBezTo>
                    <a:pt x="3" y="21"/>
                    <a:pt x="4" y="22"/>
                    <a:pt x="4" y="22"/>
                  </a:cubicBezTo>
                  <a:cubicBezTo>
                    <a:pt x="6" y="23"/>
                    <a:pt x="6" y="23"/>
                    <a:pt x="6" y="23"/>
                  </a:cubicBezTo>
                  <a:cubicBezTo>
                    <a:pt x="7" y="24"/>
                    <a:pt x="8" y="25"/>
                    <a:pt x="7" y="26"/>
                  </a:cubicBezTo>
                  <a:cubicBezTo>
                    <a:pt x="7" y="27"/>
                    <a:pt x="6" y="28"/>
                    <a:pt x="4" y="28"/>
                  </a:cubicBezTo>
                  <a:cubicBezTo>
                    <a:pt x="3" y="28"/>
                    <a:pt x="2" y="27"/>
                    <a:pt x="2" y="27"/>
                  </a:cubicBezTo>
                  <a:cubicBezTo>
                    <a:pt x="2" y="27"/>
                    <a:pt x="1" y="28"/>
                    <a:pt x="1" y="28"/>
                  </a:cubicBezTo>
                  <a:cubicBezTo>
                    <a:pt x="0" y="31"/>
                    <a:pt x="0" y="31"/>
                    <a:pt x="0" y="31"/>
                  </a:cubicBezTo>
                  <a:cubicBezTo>
                    <a:pt x="0" y="32"/>
                    <a:pt x="1" y="32"/>
                    <a:pt x="1" y="33"/>
                  </a:cubicBezTo>
                  <a:cubicBezTo>
                    <a:pt x="3" y="33"/>
                    <a:pt x="3" y="33"/>
                    <a:pt x="3" y="33"/>
                  </a:cubicBezTo>
                  <a:cubicBezTo>
                    <a:pt x="5" y="33"/>
                    <a:pt x="5" y="34"/>
                    <a:pt x="5" y="35"/>
                  </a:cubicBezTo>
                  <a:cubicBezTo>
                    <a:pt x="5" y="37"/>
                    <a:pt x="4" y="38"/>
                    <a:pt x="3" y="38"/>
                  </a:cubicBezTo>
                  <a:cubicBezTo>
                    <a:pt x="2" y="38"/>
                    <a:pt x="1" y="38"/>
                    <a:pt x="1" y="38"/>
                  </a:cubicBezTo>
                  <a:cubicBezTo>
                    <a:pt x="0" y="38"/>
                    <a:pt x="0" y="39"/>
                    <a:pt x="0" y="39"/>
                  </a:cubicBezTo>
                  <a:cubicBezTo>
                    <a:pt x="0" y="42"/>
                    <a:pt x="0" y="42"/>
                    <a:pt x="0" y="42"/>
                  </a:cubicBezTo>
                  <a:cubicBezTo>
                    <a:pt x="0" y="43"/>
                    <a:pt x="1" y="43"/>
                    <a:pt x="2" y="43"/>
                  </a:cubicBezTo>
                  <a:cubicBezTo>
                    <a:pt x="4" y="43"/>
                    <a:pt x="4" y="43"/>
                    <a:pt x="4" y="43"/>
                  </a:cubicBezTo>
                  <a:cubicBezTo>
                    <a:pt x="5" y="43"/>
                    <a:pt x="6" y="43"/>
                    <a:pt x="6" y="44"/>
                  </a:cubicBezTo>
                  <a:cubicBezTo>
                    <a:pt x="6" y="44"/>
                    <a:pt x="6" y="44"/>
                    <a:pt x="6" y="45"/>
                  </a:cubicBezTo>
                  <a:cubicBezTo>
                    <a:pt x="6" y="45"/>
                    <a:pt x="6" y="46"/>
                    <a:pt x="6" y="46"/>
                  </a:cubicBezTo>
                  <a:cubicBezTo>
                    <a:pt x="7" y="47"/>
                    <a:pt x="6" y="47"/>
                    <a:pt x="5" y="48"/>
                  </a:cubicBezTo>
                  <a:cubicBezTo>
                    <a:pt x="4" y="48"/>
                    <a:pt x="3" y="48"/>
                    <a:pt x="3" y="48"/>
                  </a:cubicBezTo>
                  <a:cubicBezTo>
                    <a:pt x="2" y="49"/>
                    <a:pt x="2" y="49"/>
                    <a:pt x="2" y="50"/>
                  </a:cubicBezTo>
                  <a:cubicBezTo>
                    <a:pt x="3" y="53"/>
                    <a:pt x="3" y="53"/>
                    <a:pt x="3" y="53"/>
                  </a:cubicBezTo>
                  <a:cubicBezTo>
                    <a:pt x="3" y="53"/>
                    <a:pt x="4" y="54"/>
                    <a:pt x="5" y="53"/>
                  </a:cubicBezTo>
                  <a:cubicBezTo>
                    <a:pt x="7" y="52"/>
                    <a:pt x="7" y="52"/>
                    <a:pt x="7" y="52"/>
                  </a:cubicBezTo>
                  <a:cubicBezTo>
                    <a:pt x="8" y="52"/>
                    <a:pt x="9" y="52"/>
                    <a:pt x="10" y="54"/>
                  </a:cubicBezTo>
                  <a:cubicBezTo>
                    <a:pt x="10" y="55"/>
                    <a:pt x="10" y="56"/>
                    <a:pt x="9" y="57"/>
                  </a:cubicBezTo>
                  <a:cubicBezTo>
                    <a:pt x="8" y="57"/>
                    <a:pt x="8" y="58"/>
                    <a:pt x="8" y="58"/>
                  </a:cubicBezTo>
                  <a:cubicBezTo>
                    <a:pt x="7" y="58"/>
                    <a:pt x="7" y="59"/>
                    <a:pt x="7" y="60"/>
                  </a:cubicBezTo>
                  <a:cubicBezTo>
                    <a:pt x="9" y="62"/>
                    <a:pt x="9" y="62"/>
                    <a:pt x="9" y="62"/>
                  </a:cubicBezTo>
                  <a:cubicBezTo>
                    <a:pt x="10" y="62"/>
                    <a:pt x="11" y="63"/>
                    <a:pt x="11" y="62"/>
                  </a:cubicBezTo>
                  <a:cubicBezTo>
                    <a:pt x="13" y="61"/>
                    <a:pt x="13" y="61"/>
                    <a:pt x="13" y="61"/>
                  </a:cubicBezTo>
                  <a:cubicBezTo>
                    <a:pt x="13" y="60"/>
                    <a:pt x="15" y="60"/>
                    <a:pt x="16" y="61"/>
                  </a:cubicBezTo>
                  <a:cubicBezTo>
                    <a:pt x="17" y="62"/>
                    <a:pt x="17" y="63"/>
                    <a:pt x="16" y="64"/>
                  </a:cubicBezTo>
                  <a:cubicBezTo>
                    <a:pt x="16" y="65"/>
                    <a:pt x="15" y="66"/>
                    <a:pt x="15" y="66"/>
                  </a:cubicBezTo>
                  <a:cubicBezTo>
                    <a:pt x="15" y="66"/>
                    <a:pt x="15" y="67"/>
                    <a:pt x="15" y="67"/>
                  </a:cubicBezTo>
                  <a:cubicBezTo>
                    <a:pt x="18" y="69"/>
                    <a:pt x="18" y="69"/>
                    <a:pt x="18" y="69"/>
                  </a:cubicBezTo>
                  <a:cubicBezTo>
                    <a:pt x="18" y="69"/>
                    <a:pt x="19" y="69"/>
                    <a:pt x="19" y="69"/>
                  </a:cubicBezTo>
                  <a:cubicBezTo>
                    <a:pt x="21" y="67"/>
                    <a:pt x="21" y="67"/>
                    <a:pt x="21" y="67"/>
                  </a:cubicBezTo>
                  <a:cubicBezTo>
                    <a:pt x="21" y="66"/>
                    <a:pt x="22" y="65"/>
                    <a:pt x="24" y="66"/>
                  </a:cubicBezTo>
                  <a:cubicBezTo>
                    <a:pt x="25" y="66"/>
                    <a:pt x="25" y="68"/>
                    <a:pt x="25" y="69"/>
                  </a:cubicBezTo>
                  <a:cubicBezTo>
                    <a:pt x="25" y="70"/>
                    <a:pt x="24" y="71"/>
                    <a:pt x="24" y="71"/>
                  </a:cubicBezTo>
                  <a:cubicBezTo>
                    <a:pt x="24" y="71"/>
                    <a:pt x="25" y="72"/>
                    <a:pt x="25" y="72"/>
                  </a:cubicBezTo>
                  <a:cubicBezTo>
                    <a:pt x="26" y="73"/>
                    <a:pt x="27" y="73"/>
                    <a:pt x="28" y="73"/>
                  </a:cubicBezTo>
                  <a:cubicBezTo>
                    <a:pt x="29" y="73"/>
                    <a:pt x="29" y="73"/>
                    <a:pt x="29" y="72"/>
                  </a:cubicBezTo>
                  <a:cubicBezTo>
                    <a:pt x="30" y="70"/>
                    <a:pt x="30" y="70"/>
                    <a:pt x="30" y="70"/>
                  </a:cubicBezTo>
                  <a:cubicBezTo>
                    <a:pt x="30" y="69"/>
                    <a:pt x="31" y="68"/>
                    <a:pt x="33" y="69"/>
                  </a:cubicBezTo>
                  <a:cubicBezTo>
                    <a:pt x="34" y="69"/>
                    <a:pt x="35" y="70"/>
                    <a:pt x="35" y="71"/>
                  </a:cubicBezTo>
                  <a:cubicBezTo>
                    <a:pt x="35" y="72"/>
                    <a:pt x="35" y="73"/>
                    <a:pt x="35" y="73"/>
                  </a:cubicBezTo>
                  <a:cubicBezTo>
                    <a:pt x="35" y="74"/>
                    <a:pt x="35" y="74"/>
                    <a:pt x="36" y="74"/>
                  </a:cubicBezTo>
                  <a:cubicBezTo>
                    <a:pt x="37" y="74"/>
                    <a:pt x="38" y="74"/>
                    <a:pt x="39" y="74"/>
                  </a:cubicBezTo>
                  <a:cubicBezTo>
                    <a:pt x="40" y="74"/>
                    <a:pt x="40" y="74"/>
                    <a:pt x="40" y="73"/>
                  </a:cubicBezTo>
                  <a:cubicBezTo>
                    <a:pt x="40" y="71"/>
                    <a:pt x="40" y="71"/>
                    <a:pt x="40" y="71"/>
                  </a:cubicBezTo>
                  <a:cubicBezTo>
                    <a:pt x="40" y="70"/>
                    <a:pt x="41" y="69"/>
                    <a:pt x="42" y="68"/>
                  </a:cubicBezTo>
                  <a:cubicBezTo>
                    <a:pt x="43" y="68"/>
                    <a:pt x="45" y="69"/>
                    <a:pt x="45" y="70"/>
                  </a:cubicBezTo>
                  <a:cubicBezTo>
                    <a:pt x="45" y="71"/>
                    <a:pt x="45" y="72"/>
                    <a:pt x="45" y="72"/>
                  </a:cubicBezTo>
                  <a:cubicBezTo>
                    <a:pt x="46" y="73"/>
                    <a:pt x="46" y="73"/>
                    <a:pt x="47" y="73"/>
                  </a:cubicBezTo>
                  <a:cubicBezTo>
                    <a:pt x="48" y="73"/>
                    <a:pt x="49" y="72"/>
                    <a:pt x="50" y="72"/>
                  </a:cubicBezTo>
                  <a:cubicBezTo>
                    <a:pt x="50" y="72"/>
                    <a:pt x="51" y="71"/>
                    <a:pt x="50" y="70"/>
                  </a:cubicBezTo>
                  <a:cubicBezTo>
                    <a:pt x="50" y="68"/>
                    <a:pt x="50" y="68"/>
                    <a:pt x="50" y="68"/>
                  </a:cubicBezTo>
                  <a:cubicBezTo>
                    <a:pt x="49" y="67"/>
                    <a:pt x="50" y="66"/>
                    <a:pt x="51" y="65"/>
                  </a:cubicBezTo>
                  <a:cubicBezTo>
                    <a:pt x="52" y="65"/>
                    <a:pt x="54" y="65"/>
                    <a:pt x="54" y="66"/>
                  </a:cubicBezTo>
                  <a:cubicBezTo>
                    <a:pt x="55" y="67"/>
                    <a:pt x="55" y="68"/>
                    <a:pt x="55" y="68"/>
                  </a:cubicBezTo>
                  <a:cubicBezTo>
                    <a:pt x="56" y="68"/>
                    <a:pt x="56" y="69"/>
                    <a:pt x="57" y="68"/>
                  </a:cubicBezTo>
                  <a:cubicBezTo>
                    <a:pt x="58" y="68"/>
                    <a:pt x="59" y="67"/>
                    <a:pt x="59" y="67"/>
                  </a:cubicBezTo>
                  <a:cubicBezTo>
                    <a:pt x="60" y="66"/>
                    <a:pt x="60" y="65"/>
                    <a:pt x="60" y="65"/>
                  </a:cubicBezTo>
                  <a:cubicBezTo>
                    <a:pt x="58" y="63"/>
                    <a:pt x="58" y="63"/>
                    <a:pt x="58" y="63"/>
                  </a:cubicBezTo>
                  <a:cubicBezTo>
                    <a:pt x="58" y="62"/>
                    <a:pt x="58" y="61"/>
                    <a:pt x="59" y="60"/>
                  </a:cubicBezTo>
                  <a:cubicBezTo>
                    <a:pt x="60" y="59"/>
                    <a:pt x="61" y="59"/>
                    <a:pt x="62" y="60"/>
                  </a:cubicBezTo>
                  <a:cubicBezTo>
                    <a:pt x="63" y="60"/>
                    <a:pt x="63" y="61"/>
                    <a:pt x="63" y="61"/>
                  </a:cubicBezTo>
                  <a:cubicBezTo>
                    <a:pt x="64" y="62"/>
                    <a:pt x="65" y="61"/>
                    <a:pt x="65" y="61"/>
                  </a:cubicBezTo>
                  <a:cubicBezTo>
                    <a:pt x="66" y="60"/>
                    <a:pt x="66" y="59"/>
                    <a:pt x="67" y="59"/>
                  </a:cubicBezTo>
                  <a:cubicBezTo>
                    <a:pt x="67" y="58"/>
                    <a:pt x="67" y="57"/>
                    <a:pt x="67" y="57"/>
                  </a:cubicBezTo>
                  <a:cubicBezTo>
                    <a:pt x="65" y="56"/>
                    <a:pt x="65" y="56"/>
                    <a:pt x="65" y="56"/>
                  </a:cubicBezTo>
                  <a:cubicBezTo>
                    <a:pt x="64" y="55"/>
                    <a:pt x="64" y="54"/>
                    <a:pt x="64" y="52"/>
                  </a:cubicBezTo>
                  <a:cubicBezTo>
                    <a:pt x="65" y="51"/>
                    <a:pt x="66" y="51"/>
                    <a:pt x="67" y="51"/>
                  </a:cubicBezTo>
                  <a:cubicBezTo>
                    <a:pt x="68" y="52"/>
                    <a:pt x="69" y="52"/>
                    <a:pt x="69" y="52"/>
                  </a:cubicBezTo>
                  <a:cubicBezTo>
                    <a:pt x="70" y="52"/>
                    <a:pt x="71" y="52"/>
                    <a:pt x="71" y="51"/>
                  </a:cubicBezTo>
                  <a:cubicBezTo>
                    <a:pt x="71" y="51"/>
                    <a:pt x="72" y="50"/>
                    <a:pt x="72" y="49"/>
                  </a:cubicBezTo>
                  <a:cubicBezTo>
                    <a:pt x="72" y="48"/>
                    <a:pt x="72" y="47"/>
                    <a:pt x="71" y="47"/>
                  </a:cubicBezTo>
                  <a:cubicBezTo>
                    <a:pt x="69" y="47"/>
                    <a:pt x="69" y="47"/>
                    <a:pt x="69" y="47"/>
                  </a:cubicBezTo>
                  <a:cubicBezTo>
                    <a:pt x="68" y="46"/>
                    <a:pt x="67" y="45"/>
                    <a:pt x="68" y="44"/>
                  </a:cubicBezTo>
                  <a:cubicBezTo>
                    <a:pt x="68" y="42"/>
                    <a:pt x="69" y="41"/>
                    <a:pt x="70" y="42"/>
                  </a:cubicBezTo>
                  <a:cubicBezTo>
                    <a:pt x="71" y="42"/>
                    <a:pt x="72" y="42"/>
                    <a:pt x="72" y="42"/>
                  </a:cubicBezTo>
                  <a:cubicBezTo>
                    <a:pt x="73" y="42"/>
                    <a:pt x="74" y="41"/>
                    <a:pt x="74" y="41"/>
                  </a:cubicBezTo>
                  <a:cubicBezTo>
                    <a:pt x="74" y="40"/>
                    <a:pt x="74" y="39"/>
                    <a:pt x="74" y="38"/>
                  </a:cubicBezTo>
                  <a:cubicBezTo>
                    <a:pt x="74" y="37"/>
                    <a:pt x="73" y="37"/>
                    <a:pt x="73" y="37"/>
                  </a:cubicBezTo>
                  <a:cubicBezTo>
                    <a:pt x="70" y="37"/>
                    <a:pt x="70" y="37"/>
                    <a:pt x="70" y="37"/>
                  </a:cubicBezTo>
                  <a:cubicBezTo>
                    <a:pt x="69" y="37"/>
                    <a:pt x="68" y="36"/>
                    <a:pt x="68" y="34"/>
                  </a:cubicBezTo>
                  <a:cubicBezTo>
                    <a:pt x="68" y="33"/>
                    <a:pt x="69" y="32"/>
                    <a:pt x="70" y="32"/>
                  </a:cubicBezTo>
                  <a:cubicBezTo>
                    <a:pt x="71" y="31"/>
                    <a:pt x="72" y="31"/>
                    <a:pt x="72" y="31"/>
                  </a:cubicBezTo>
                  <a:cubicBezTo>
                    <a:pt x="73" y="31"/>
                    <a:pt x="73" y="30"/>
                    <a:pt x="73" y="30"/>
                  </a:cubicBezTo>
                  <a:cubicBezTo>
                    <a:pt x="73" y="29"/>
                    <a:pt x="73" y="28"/>
                    <a:pt x="72" y="27"/>
                  </a:cubicBezTo>
                  <a:cubicBezTo>
                    <a:pt x="72" y="26"/>
                    <a:pt x="71" y="26"/>
                    <a:pt x="71" y="26"/>
                  </a:cubicBezTo>
                  <a:cubicBezTo>
                    <a:pt x="69" y="27"/>
                    <a:pt x="69" y="27"/>
                    <a:pt x="69" y="27"/>
                  </a:cubicBezTo>
                  <a:cubicBezTo>
                    <a:pt x="68" y="27"/>
                    <a:pt x="66" y="26"/>
                    <a:pt x="66" y="25"/>
                  </a:cubicBezTo>
                  <a:cubicBezTo>
                    <a:pt x="65" y="24"/>
                    <a:pt x="66" y="23"/>
                    <a:pt x="67" y="22"/>
                  </a:cubicBezTo>
                  <a:cubicBezTo>
                    <a:pt x="68" y="22"/>
                    <a:pt x="69" y="21"/>
                    <a:pt x="69" y="21"/>
                  </a:cubicBezTo>
                  <a:cubicBezTo>
                    <a:pt x="69" y="21"/>
                    <a:pt x="70" y="20"/>
                    <a:pt x="69" y="19"/>
                  </a:cubicBezTo>
                  <a:cubicBezTo>
                    <a:pt x="69" y="18"/>
                    <a:pt x="68" y="18"/>
                    <a:pt x="68" y="17"/>
                  </a:cubicBezTo>
                  <a:cubicBezTo>
                    <a:pt x="67" y="16"/>
                    <a:pt x="67" y="16"/>
                    <a:pt x="66" y="17"/>
                  </a:cubicBezTo>
                  <a:cubicBezTo>
                    <a:pt x="64" y="18"/>
                    <a:pt x="64" y="18"/>
                    <a:pt x="64" y="18"/>
                  </a:cubicBezTo>
                  <a:cubicBezTo>
                    <a:pt x="63" y="18"/>
                    <a:pt x="62" y="18"/>
                    <a:pt x="61" y="17"/>
                  </a:cubicBezTo>
                  <a:cubicBezTo>
                    <a:pt x="60" y="16"/>
                    <a:pt x="60" y="15"/>
                    <a:pt x="61" y="14"/>
                  </a:cubicBezTo>
                  <a:cubicBezTo>
                    <a:pt x="62" y="13"/>
                    <a:pt x="63" y="12"/>
                    <a:pt x="63" y="12"/>
                  </a:cubicBezTo>
                  <a:cubicBezTo>
                    <a:pt x="63" y="12"/>
                    <a:pt x="63" y="11"/>
                    <a:pt x="62" y="10"/>
                  </a:cubicBezTo>
                  <a:cubicBezTo>
                    <a:pt x="62" y="10"/>
                    <a:pt x="61" y="9"/>
                    <a:pt x="60" y="9"/>
                  </a:cubicBezTo>
                  <a:cubicBezTo>
                    <a:pt x="60" y="8"/>
                    <a:pt x="59" y="8"/>
                    <a:pt x="59" y="9"/>
                  </a:cubicBezTo>
                  <a:cubicBezTo>
                    <a:pt x="57" y="11"/>
                    <a:pt x="57" y="11"/>
                    <a:pt x="57" y="11"/>
                  </a:cubicBezTo>
                  <a:cubicBezTo>
                    <a:pt x="57" y="11"/>
                    <a:pt x="55" y="12"/>
                    <a:pt x="54" y="11"/>
                  </a:cubicBezTo>
                  <a:cubicBezTo>
                    <a:pt x="53" y="10"/>
                    <a:pt x="53" y="9"/>
                    <a:pt x="53" y="8"/>
                  </a:cubicBezTo>
                  <a:cubicBezTo>
                    <a:pt x="54" y="7"/>
                    <a:pt x="54" y="6"/>
                    <a:pt x="54" y="6"/>
                  </a:cubicBezTo>
                  <a:cubicBezTo>
                    <a:pt x="54" y="5"/>
                    <a:pt x="54" y="4"/>
                    <a:pt x="53" y="4"/>
                  </a:cubicBezTo>
                  <a:cubicBezTo>
                    <a:pt x="53" y="4"/>
                    <a:pt x="52" y="3"/>
                    <a:pt x="51" y="3"/>
                  </a:cubicBezTo>
                  <a:cubicBezTo>
                    <a:pt x="50" y="3"/>
                    <a:pt x="49" y="3"/>
                    <a:pt x="49" y="4"/>
                  </a:cubicBezTo>
                  <a:cubicBezTo>
                    <a:pt x="48" y="6"/>
                    <a:pt x="48" y="6"/>
                    <a:pt x="48" y="6"/>
                  </a:cubicBezTo>
                  <a:cubicBezTo>
                    <a:pt x="48" y="7"/>
                    <a:pt x="47" y="7"/>
                    <a:pt x="46" y="7"/>
                  </a:cubicBezTo>
                  <a:cubicBezTo>
                    <a:pt x="44" y="7"/>
                    <a:pt x="43" y="5"/>
                    <a:pt x="44" y="4"/>
                  </a:cubicBezTo>
                  <a:cubicBezTo>
                    <a:pt x="44" y="3"/>
                    <a:pt x="44" y="2"/>
                    <a:pt x="44" y="2"/>
                  </a:cubicBezTo>
                  <a:cubicBezTo>
                    <a:pt x="44" y="2"/>
                    <a:pt x="44" y="1"/>
                    <a:pt x="43" y="1"/>
                  </a:cubicBezTo>
                  <a:cubicBezTo>
                    <a:pt x="42" y="1"/>
                    <a:pt x="41" y="0"/>
                    <a:pt x="40" y="0"/>
                  </a:cubicBezTo>
                  <a:cubicBezTo>
                    <a:pt x="40" y="0"/>
                    <a:pt x="39" y="1"/>
                    <a:pt x="39" y="1"/>
                  </a:cubicBezTo>
                  <a:cubicBezTo>
                    <a:pt x="39" y="4"/>
                    <a:pt x="39" y="4"/>
                    <a:pt x="39" y="4"/>
                  </a:cubicBezTo>
                  <a:cubicBezTo>
                    <a:pt x="39" y="5"/>
                    <a:pt x="37" y="6"/>
                    <a:pt x="36" y="6"/>
                  </a:cubicBezTo>
                  <a:cubicBezTo>
                    <a:pt x="35" y="6"/>
                    <a:pt x="34" y="5"/>
                    <a:pt x="34" y="4"/>
                  </a:cubicBezTo>
                  <a:cubicBezTo>
                    <a:pt x="34" y="3"/>
                    <a:pt x="33" y="2"/>
                    <a:pt x="33" y="2"/>
                  </a:cubicBezTo>
                  <a:cubicBezTo>
                    <a:pt x="33" y="1"/>
                    <a:pt x="33" y="0"/>
                    <a:pt x="32" y="0"/>
                  </a:cubicBezTo>
                  <a:cubicBezTo>
                    <a:pt x="31" y="1"/>
                    <a:pt x="30" y="1"/>
                    <a:pt x="29" y="1"/>
                  </a:cubicBezTo>
                  <a:cubicBezTo>
                    <a:pt x="29" y="1"/>
                    <a:pt x="28" y="2"/>
                    <a:pt x="28" y="2"/>
                  </a:cubicBezTo>
                  <a:cubicBezTo>
                    <a:pt x="29" y="5"/>
                    <a:pt x="29" y="5"/>
                    <a:pt x="29" y="5"/>
                  </a:cubicBezTo>
                  <a:cubicBezTo>
                    <a:pt x="29" y="6"/>
                    <a:pt x="28" y="7"/>
                    <a:pt x="27" y="7"/>
                  </a:cubicBezTo>
                  <a:close/>
                </a:path>
              </a:pathLst>
            </a:cu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5" name="ïśľîḋê">
              <a:extLst>
                <a:ext uri="{FF2B5EF4-FFF2-40B4-BE49-F238E27FC236}">
                  <a16:creationId xmlns:a16="http://schemas.microsoft.com/office/drawing/2014/main" id="{2264B063-E8AB-C036-DB71-A2CFB9FCCD67}"/>
                </a:ext>
              </a:extLst>
            </p:cNvPr>
            <p:cNvSpPr/>
            <p:nvPr/>
          </p:nvSpPr>
          <p:spPr bwMode="auto">
            <a:xfrm>
              <a:off x="6011156" y="5746150"/>
              <a:ext cx="116201" cy="116201"/>
            </a:xfrm>
            <a:custGeom>
              <a:avLst/>
              <a:gdLst>
                <a:gd name="T0" fmla="*/ 16 w 30"/>
                <a:gd name="T1" fmla="*/ 1 h 30"/>
                <a:gd name="T2" fmla="*/ 0 w 30"/>
                <a:gd name="T3" fmla="*/ 14 h 30"/>
                <a:gd name="T4" fmla="*/ 14 w 30"/>
                <a:gd name="T5" fmla="*/ 30 h 30"/>
                <a:gd name="T6" fmla="*/ 29 w 30"/>
                <a:gd name="T7" fmla="*/ 16 h 30"/>
                <a:gd name="T8" fmla="*/ 16 w 30"/>
                <a:gd name="T9" fmla="*/ 1 h 30"/>
              </a:gdLst>
              <a:ahLst/>
              <a:cxnLst>
                <a:cxn ang="0">
                  <a:pos x="T0" y="T1"/>
                </a:cxn>
                <a:cxn ang="0">
                  <a:pos x="T2" y="T3"/>
                </a:cxn>
                <a:cxn ang="0">
                  <a:pos x="T4" y="T5"/>
                </a:cxn>
                <a:cxn ang="0">
                  <a:pos x="T6" y="T7"/>
                </a:cxn>
                <a:cxn ang="0">
                  <a:pos x="T8" y="T9"/>
                </a:cxn>
              </a:cxnLst>
              <a:rect l="0" t="0" r="r" b="b"/>
              <a:pathLst>
                <a:path w="30" h="30">
                  <a:moveTo>
                    <a:pt x="16" y="1"/>
                  </a:moveTo>
                  <a:cubicBezTo>
                    <a:pt x="8" y="0"/>
                    <a:pt x="1" y="6"/>
                    <a:pt x="0" y="14"/>
                  </a:cubicBezTo>
                  <a:cubicBezTo>
                    <a:pt x="0" y="22"/>
                    <a:pt x="6" y="29"/>
                    <a:pt x="14" y="30"/>
                  </a:cubicBezTo>
                  <a:cubicBezTo>
                    <a:pt x="22" y="30"/>
                    <a:pt x="29" y="24"/>
                    <a:pt x="29" y="16"/>
                  </a:cubicBezTo>
                  <a:cubicBezTo>
                    <a:pt x="30" y="8"/>
                    <a:pt x="24" y="1"/>
                    <a:pt x="1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6" name="íŝļïḓé">
              <a:extLst>
                <a:ext uri="{FF2B5EF4-FFF2-40B4-BE49-F238E27FC236}">
                  <a16:creationId xmlns:a16="http://schemas.microsoft.com/office/drawing/2014/main" id="{A99162A3-A7ED-373E-4B35-0302CAD2FC8F}"/>
                </a:ext>
              </a:extLst>
            </p:cNvPr>
            <p:cNvSpPr/>
            <p:nvPr/>
          </p:nvSpPr>
          <p:spPr bwMode="auto">
            <a:xfrm>
              <a:off x="6269378" y="5663150"/>
              <a:ext cx="284045" cy="282201"/>
            </a:xfrm>
            <a:custGeom>
              <a:avLst/>
              <a:gdLst>
                <a:gd name="T0" fmla="*/ 24 w 74"/>
                <a:gd name="T1" fmla="*/ 4 h 74"/>
                <a:gd name="T2" fmla="*/ 19 w 74"/>
                <a:gd name="T3" fmla="*/ 7 h 74"/>
                <a:gd name="T4" fmla="*/ 16 w 74"/>
                <a:gd name="T5" fmla="*/ 11 h 74"/>
                <a:gd name="T6" fmla="*/ 11 w 74"/>
                <a:gd name="T7" fmla="*/ 11 h 74"/>
                <a:gd name="T8" fmla="*/ 12 w 74"/>
                <a:gd name="T9" fmla="*/ 18 h 74"/>
                <a:gd name="T10" fmla="*/ 6 w 74"/>
                <a:gd name="T11" fmla="*/ 18 h 74"/>
                <a:gd name="T12" fmla="*/ 7 w 74"/>
                <a:gd name="T13" fmla="*/ 23 h 74"/>
                <a:gd name="T14" fmla="*/ 3 w 74"/>
                <a:gd name="T15" fmla="*/ 27 h 74"/>
                <a:gd name="T16" fmla="*/ 2 w 74"/>
                <a:gd name="T17" fmla="*/ 33 h 74"/>
                <a:gd name="T18" fmla="*/ 4 w 74"/>
                <a:gd name="T19" fmla="*/ 38 h 74"/>
                <a:gd name="T20" fmla="*/ 1 w 74"/>
                <a:gd name="T21" fmla="*/ 42 h 74"/>
                <a:gd name="T22" fmla="*/ 7 w 74"/>
                <a:gd name="T23" fmla="*/ 44 h 74"/>
                <a:gd name="T24" fmla="*/ 5 w 74"/>
                <a:gd name="T25" fmla="*/ 48 h 74"/>
                <a:gd name="T26" fmla="*/ 4 w 74"/>
                <a:gd name="T27" fmla="*/ 53 h 74"/>
                <a:gd name="T28" fmla="*/ 10 w 74"/>
                <a:gd name="T29" fmla="*/ 54 h 74"/>
                <a:gd name="T30" fmla="*/ 8 w 74"/>
                <a:gd name="T31" fmla="*/ 60 h 74"/>
                <a:gd name="T32" fmla="*/ 13 w 74"/>
                <a:gd name="T33" fmla="*/ 61 h 74"/>
                <a:gd name="T34" fmla="*/ 16 w 74"/>
                <a:gd name="T35" fmla="*/ 66 h 74"/>
                <a:gd name="T36" fmla="*/ 20 w 74"/>
                <a:gd name="T37" fmla="*/ 69 h 74"/>
                <a:gd name="T38" fmla="*/ 26 w 74"/>
                <a:gd name="T39" fmla="*/ 69 h 74"/>
                <a:gd name="T40" fmla="*/ 28 w 74"/>
                <a:gd name="T41" fmla="*/ 73 h 74"/>
                <a:gd name="T42" fmla="*/ 33 w 74"/>
                <a:gd name="T43" fmla="*/ 69 h 74"/>
                <a:gd name="T44" fmla="*/ 37 w 74"/>
                <a:gd name="T45" fmla="*/ 74 h 74"/>
                <a:gd name="T46" fmla="*/ 41 w 74"/>
                <a:gd name="T47" fmla="*/ 71 h 74"/>
                <a:gd name="T48" fmla="*/ 46 w 74"/>
                <a:gd name="T49" fmla="*/ 72 h 74"/>
                <a:gd name="T50" fmla="*/ 51 w 74"/>
                <a:gd name="T51" fmla="*/ 70 h 74"/>
                <a:gd name="T52" fmla="*/ 55 w 74"/>
                <a:gd name="T53" fmla="*/ 66 h 74"/>
                <a:gd name="T54" fmla="*/ 60 w 74"/>
                <a:gd name="T55" fmla="*/ 67 h 74"/>
                <a:gd name="T56" fmla="*/ 59 w 74"/>
                <a:gd name="T57" fmla="*/ 60 h 74"/>
                <a:gd name="T58" fmla="*/ 66 w 74"/>
                <a:gd name="T59" fmla="*/ 61 h 74"/>
                <a:gd name="T60" fmla="*/ 66 w 74"/>
                <a:gd name="T61" fmla="*/ 56 h 74"/>
                <a:gd name="T62" fmla="*/ 70 w 74"/>
                <a:gd name="T63" fmla="*/ 52 h 74"/>
                <a:gd name="T64" fmla="*/ 72 w 74"/>
                <a:gd name="T65" fmla="*/ 47 h 74"/>
                <a:gd name="T66" fmla="*/ 71 w 74"/>
                <a:gd name="T67" fmla="*/ 42 h 74"/>
                <a:gd name="T68" fmla="*/ 74 w 74"/>
                <a:gd name="T69" fmla="*/ 38 h 74"/>
                <a:gd name="T70" fmla="*/ 69 w 74"/>
                <a:gd name="T71" fmla="*/ 34 h 74"/>
                <a:gd name="T72" fmla="*/ 74 w 74"/>
                <a:gd name="T73" fmla="*/ 30 h 74"/>
                <a:gd name="T74" fmla="*/ 69 w 74"/>
                <a:gd name="T75" fmla="*/ 27 h 74"/>
                <a:gd name="T76" fmla="*/ 69 w 74"/>
                <a:gd name="T77" fmla="*/ 21 h 74"/>
                <a:gd name="T78" fmla="*/ 67 w 74"/>
                <a:gd name="T79" fmla="*/ 17 h 74"/>
                <a:gd name="T80" fmla="*/ 62 w 74"/>
                <a:gd name="T81" fmla="*/ 14 h 74"/>
                <a:gd name="T82" fmla="*/ 61 w 74"/>
                <a:gd name="T83" fmla="*/ 9 h 74"/>
                <a:gd name="T84" fmla="*/ 55 w 74"/>
                <a:gd name="T85" fmla="*/ 11 h 74"/>
                <a:gd name="T86" fmla="*/ 54 w 74"/>
                <a:gd name="T87" fmla="*/ 4 h 74"/>
                <a:gd name="T88" fmla="*/ 49 w 74"/>
                <a:gd name="T89" fmla="*/ 6 h 74"/>
                <a:gd name="T90" fmla="*/ 45 w 74"/>
                <a:gd name="T91" fmla="*/ 2 h 74"/>
                <a:gd name="T92" fmla="*/ 39 w 74"/>
                <a:gd name="T93" fmla="*/ 1 h 74"/>
                <a:gd name="T94" fmla="*/ 34 w 74"/>
                <a:gd name="T95" fmla="*/ 4 h 74"/>
                <a:gd name="T96" fmla="*/ 30 w 74"/>
                <a:gd name="T97" fmla="*/ 1 h 74"/>
                <a:gd name="T98" fmla="*/ 28 w 74"/>
                <a:gd name="T99"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74">
                  <a:moveTo>
                    <a:pt x="28" y="7"/>
                  </a:moveTo>
                  <a:cubicBezTo>
                    <a:pt x="26" y="8"/>
                    <a:pt x="25" y="7"/>
                    <a:pt x="25" y="6"/>
                  </a:cubicBezTo>
                  <a:cubicBezTo>
                    <a:pt x="24" y="5"/>
                    <a:pt x="24" y="4"/>
                    <a:pt x="24" y="4"/>
                  </a:cubicBezTo>
                  <a:cubicBezTo>
                    <a:pt x="23" y="4"/>
                    <a:pt x="23" y="3"/>
                    <a:pt x="22" y="4"/>
                  </a:cubicBezTo>
                  <a:cubicBezTo>
                    <a:pt x="21" y="4"/>
                    <a:pt x="20" y="4"/>
                    <a:pt x="20" y="5"/>
                  </a:cubicBezTo>
                  <a:cubicBezTo>
                    <a:pt x="19" y="5"/>
                    <a:pt x="19" y="6"/>
                    <a:pt x="19" y="7"/>
                  </a:cubicBezTo>
                  <a:cubicBezTo>
                    <a:pt x="20" y="8"/>
                    <a:pt x="20" y="8"/>
                    <a:pt x="20" y="8"/>
                  </a:cubicBezTo>
                  <a:cubicBezTo>
                    <a:pt x="21" y="9"/>
                    <a:pt x="20" y="11"/>
                    <a:pt x="19" y="11"/>
                  </a:cubicBezTo>
                  <a:cubicBezTo>
                    <a:pt x="18" y="12"/>
                    <a:pt x="17" y="12"/>
                    <a:pt x="16" y="11"/>
                  </a:cubicBezTo>
                  <a:cubicBezTo>
                    <a:pt x="15" y="10"/>
                    <a:pt x="15" y="10"/>
                    <a:pt x="15" y="10"/>
                  </a:cubicBezTo>
                  <a:cubicBezTo>
                    <a:pt x="14" y="9"/>
                    <a:pt x="13" y="9"/>
                    <a:pt x="13" y="10"/>
                  </a:cubicBezTo>
                  <a:cubicBezTo>
                    <a:pt x="12" y="10"/>
                    <a:pt x="11" y="11"/>
                    <a:pt x="11" y="11"/>
                  </a:cubicBezTo>
                  <a:cubicBezTo>
                    <a:pt x="10" y="12"/>
                    <a:pt x="10" y="13"/>
                    <a:pt x="11" y="13"/>
                  </a:cubicBezTo>
                  <a:cubicBezTo>
                    <a:pt x="12" y="15"/>
                    <a:pt x="12" y="15"/>
                    <a:pt x="12" y="15"/>
                  </a:cubicBezTo>
                  <a:cubicBezTo>
                    <a:pt x="13" y="16"/>
                    <a:pt x="13" y="17"/>
                    <a:pt x="12" y="18"/>
                  </a:cubicBezTo>
                  <a:cubicBezTo>
                    <a:pt x="12" y="19"/>
                    <a:pt x="10" y="19"/>
                    <a:pt x="9" y="19"/>
                  </a:cubicBezTo>
                  <a:cubicBezTo>
                    <a:pt x="8" y="18"/>
                    <a:pt x="7" y="18"/>
                    <a:pt x="7" y="18"/>
                  </a:cubicBezTo>
                  <a:cubicBezTo>
                    <a:pt x="7" y="17"/>
                    <a:pt x="6" y="17"/>
                    <a:pt x="6" y="18"/>
                  </a:cubicBezTo>
                  <a:cubicBezTo>
                    <a:pt x="4" y="20"/>
                    <a:pt x="4" y="20"/>
                    <a:pt x="4" y="20"/>
                  </a:cubicBezTo>
                  <a:cubicBezTo>
                    <a:pt x="4" y="21"/>
                    <a:pt x="4" y="22"/>
                    <a:pt x="5" y="22"/>
                  </a:cubicBezTo>
                  <a:cubicBezTo>
                    <a:pt x="7" y="23"/>
                    <a:pt x="7" y="23"/>
                    <a:pt x="7" y="23"/>
                  </a:cubicBezTo>
                  <a:cubicBezTo>
                    <a:pt x="8" y="24"/>
                    <a:pt x="8" y="25"/>
                    <a:pt x="8" y="26"/>
                  </a:cubicBezTo>
                  <a:cubicBezTo>
                    <a:pt x="7" y="27"/>
                    <a:pt x="6" y="28"/>
                    <a:pt x="5" y="28"/>
                  </a:cubicBezTo>
                  <a:cubicBezTo>
                    <a:pt x="4" y="28"/>
                    <a:pt x="3" y="27"/>
                    <a:pt x="3" y="27"/>
                  </a:cubicBezTo>
                  <a:cubicBezTo>
                    <a:pt x="2" y="27"/>
                    <a:pt x="2" y="28"/>
                    <a:pt x="1" y="28"/>
                  </a:cubicBezTo>
                  <a:cubicBezTo>
                    <a:pt x="1" y="31"/>
                    <a:pt x="1" y="31"/>
                    <a:pt x="1" y="31"/>
                  </a:cubicBezTo>
                  <a:cubicBezTo>
                    <a:pt x="1" y="32"/>
                    <a:pt x="1" y="32"/>
                    <a:pt x="2" y="33"/>
                  </a:cubicBezTo>
                  <a:cubicBezTo>
                    <a:pt x="4" y="33"/>
                    <a:pt x="4" y="33"/>
                    <a:pt x="4" y="33"/>
                  </a:cubicBezTo>
                  <a:cubicBezTo>
                    <a:pt x="5" y="33"/>
                    <a:pt x="6" y="34"/>
                    <a:pt x="6" y="35"/>
                  </a:cubicBezTo>
                  <a:cubicBezTo>
                    <a:pt x="6" y="37"/>
                    <a:pt x="5" y="38"/>
                    <a:pt x="4" y="38"/>
                  </a:cubicBezTo>
                  <a:cubicBezTo>
                    <a:pt x="3" y="38"/>
                    <a:pt x="2" y="38"/>
                    <a:pt x="2" y="38"/>
                  </a:cubicBezTo>
                  <a:cubicBezTo>
                    <a:pt x="1" y="38"/>
                    <a:pt x="0" y="39"/>
                    <a:pt x="0" y="39"/>
                  </a:cubicBezTo>
                  <a:cubicBezTo>
                    <a:pt x="1" y="42"/>
                    <a:pt x="1" y="42"/>
                    <a:pt x="1" y="42"/>
                  </a:cubicBezTo>
                  <a:cubicBezTo>
                    <a:pt x="1" y="43"/>
                    <a:pt x="1" y="43"/>
                    <a:pt x="2" y="43"/>
                  </a:cubicBezTo>
                  <a:cubicBezTo>
                    <a:pt x="4" y="43"/>
                    <a:pt x="4" y="43"/>
                    <a:pt x="4" y="43"/>
                  </a:cubicBezTo>
                  <a:cubicBezTo>
                    <a:pt x="5" y="43"/>
                    <a:pt x="6" y="43"/>
                    <a:pt x="7" y="44"/>
                  </a:cubicBezTo>
                  <a:cubicBezTo>
                    <a:pt x="7" y="44"/>
                    <a:pt x="7" y="44"/>
                    <a:pt x="7" y="45"/>
                  </a:cubicBezTo>
                  <a:cubicBezTo>
                    <a:pt x="7" y="45"/>
                    <a:pt x="7" y="46"/>
                    <a:pt x="7" y="46"/>
                  </a:cubicBezTo>
                  <a:cubicBezTo>
                    <a:pt x="7" y="47"/>
                    <a:pt x="7" y="47"/>
                    <a:pt x="5" y="48"/>
                  </a:cubicBezTo>
                  <a:cubicBezTo>
                    <a:pt x="4" y="48"/>
                    <a:pt x="3" y="48"/>
                    <a:pt x="3" y="48"/>
                  </a:cubicBezTo>
                  <a:cubicBezTo>
                    <a:pt x="3" y="49"/>
                    <a:pt x="2" y="49"/>
                    <a:pt x="3" y="50"/>
                  </a:cubicBezTo>
                  <a:cubicBezTo>
                    <a:pt x="4" y="53"/>
                    <a:pt x="4" y="53"/>
                    <a:pt x="4" y="53"/>
                  </a:cubicBezTo>
                  <a:cubicBezTo>
                    <a:pt x="4" y="53"/>
                    <a:pt x="5" y="54"/>
                    <a:pt x="5" y="53"/>
                  </a:cubicBezTo>
                  <a:cubicBezTo>
                    <a:pt x="7" y="52"/>
                    <a:pt x="7" y="52"/>
                    <a:pt x="7" y="52"/>
                  </a:cubicBezTo>
                  <a:cubicBezTo>
                    <a:pt x="8" y="52"/>
                    <a:pt x="10" y="52"/>
                    <a:pt x="10" y="54"/>
                  </a:cubicBezTo>
                  <a:cubicBezTo>
                    <a:pt x="11" y="55"/>
                    <a:pt x="11" y="56"/>
                    <a:pt x="10" y="57"/>
                  </a:cubicBezTo>
                  <a:cubicBezTo>
                    <a:pt x="9" y="57"/>
                    <a:pt x="8" y="58"/>
                    <a:pt x="8" y="58"/>
                  </a:cubicBezTo>
                  <a:cubicBezTo>
                    <a:pt x="8" y="58"/>
                    <a:pt x="8" y="59"/>
                    <a:pt x="8" y="60"/>
                  </a:cubicBezTo>
                  <a:cubicBezTo>
                    <a:pt x="10" y="62"/>
                    <a:pt x="10" y="62"/>
                    <a:pt x="10" y="62"/>
                  </a:cubicBezTo>
                  <a:cubicBezTo>
                    <a:pt x="10" y="62"/>
                    <a:pt x="11" y="63"/>
                    <a:pt x="12" y="62"/>
                  </a:cubicBezTo>
                  <a:cubicBezTo>
                    <a:pt x="13" y="61"/>
                    <a:pt x="13" y="61"/>
                    <a:pt x="13" y="61"/>
                  </a:cubicBezTo>
                  <a:cubicBezTo>
                    <a:pt x="14" y="60"/>
                    <a:pt x="15" y="60"/>
                    <a:pt x="16" y="61"/>
                  </a:cubicBezTo>
                  <a:cubicBezTo>
                    <a:pt x="17" y="62"/>
                    <a:pt x="18" y="63"/>
                    <a:pt x="17" y="64"/>
                  </a:cubicBezTo>
                  <a:cubicBezTo>
                    <a:pt x="16" y="65"/>
                    <a:pt x="16" y="66"/>
                    <a:pt x="16" y="66"/>
                  </a:cubicBezTo>
                  <a:cubicBezTo>
                    <a:pt x="15" y="66"/>
                    <a:pt x="15" y="67"/>
                    <a:pt x="16" y="67"/>
                  </a:cubicBezTo>
                  <a:cubicBezTo>
                    <a:pt x="18" y="69"/>
                    <a:pt x="18" y="69"/>
                    <a:pt x="18" y="69"/>
                  </a:cubicBezTo>
                  <a:cubicBezTo>
                    <a:pt x="19" y="69"/>
                    <a:pt x="20" y="69"/>
                    <a:pt x="20" y="69"/>
                  </a:cubicBezTo>
                  <a:cubicBezTo>
                    <a:pt x="21" y="67"/>
                    <a:pt x="21" y="67"/>
                    <a:pt x="21" y="67"/>
                  </a:cubicBezTo>
                  <a:cubicBezTo>
                    <a:pt x="22" y="66"/>
                    <a:pt x="23" y="65"/>
                    <a:pt x="24" y="66"/>
                  </a:cubicBezTo>
                  <a:cubicBezTo>
                    <a:pt x="25" y="66"/>
                    <a:pt x="26" y="68"/>
                    <a:pt x="26" y="69"/>
                  </a:cubicBezTo>
                  <a:cubicBezTo>
                    <a:pt x="25" y="70"/>
                    <a:pt x="25" y="71"/>
                    <a:pt x="25" y="71"/>
                  </a:cubicBezTo>
                  <a:cubicBezTo>
                    <a:pt x="25" y="71"/>
                    <a:pt x="25" y="72"/>
                    <a:pt x="26" y="72"/>
                  </a:cubicBezTo>
                  <a:cubicBezTo>
                    <a:pt x="27" y="73"/>
                    <a:pt x="28" y="73"/>
                    <a:pt x="28" y="73"/>
                  </a:cubicBezTo>
                  <a:cubicBezTo>
                    <a:pt x="29" y="73"/>
                    <a:pt x="30" y="73"/>
                    <a:pt x="30" y="72"/>
                  </a:cubicBezTo>
                  <a:cubicBezTo>
                    <a:pt x="31" y="70"/>
                    <a:pt x="31" y="70"/>
                    <a:pt x="31" y="70"/>
                  </a:cubicBezTo>
                  <a:cubicBezTo>
                    <a:pt x="31" y="69"/>
                    <a:pt x="32" y="68"/>
                    <a:pt x="33" y="69"/>
                  </a:cubicBezTo>
                  <a:cubicBezTo>
                    <a:pt x="35" y="69"/>
                    <a:pt x="36" y="70"/>
                    <a:pt x="36" y="71"/>
                  </a:cubicBezTo>
                  <a:cubicBezTo>
                    <a:pt x="35" y="72"/>
                    <a:pt x="35" y="73"/>
                    <a:pt x="35" y="73"/>
                  </a:cubicBezTo>
                  <a:cubicBezTo>
                    <a:pt x="35" y="74"/>
                    <a:pt x="36" y="74"/>
                    <a:pt x="37" y="74"/>
                  </a:cubicBezTo>
                  <a:cubicBezTo>
                    <a:pt x="38" y="74"/>
                    <a:pt x="39" y="74"/>
                    <a:pt x="39" y="74"/>
                  </a:cubicBezTo>
                  <a:cubicBezTo>
                    <a:pt x="40" y="74"/>
                    <a:pt x="41" y="74"/>
                    <a:pt x="41" y="73"/>
                  </a:cubicBezTo>
                  <a:cubicBezTo>
                    <a:pt x="41" y="71"/>
                    <a:pt x="41" y="71"/>
                    <a:pt x="41" y="71"/>
                  </a:cubicBezTo>
                  <a:cubicBezTo>
                    <a:pt x="40" y="70"/>
                    <a:pt x="41" y="69"/>
                    <a:pt x="43" y="68"/>
                  </a:cubicBezTo>
                  <a:cubicBezTo>
                    <a:pt x="44" y="68"/>
                    <a:pt x="45" y="69"/>
                    <a:pt x="45" y="70"/>
                  </a:cubicBezTo>
                  <a:cubicBezTo>
                    <a:pt x="46" y="71"/>
                    <a:pt x="46" y="72"/>
                    <a:pt x="46" y="72"/>
                  </a:cubicBezTo>
                  <a:cubicBezTo>
                    <a:pt x="46" y="73"/>
                    <a:pt x="47" y="73"/>
                    <a:pt x="48" y="73"/>
                  </a:cubicBezTo>
                  <a:cubicBezTo>
                    <a:pt x="49" y="73"/>
                    <a:pt x="49" y="72"/>
                    <a:pt x="50" y="72"/>
                  </a:cubicBezTo>
                  <a:cubicBezTo>
                    <a:pt x="51" y="72"/>
                    <a:pt x="51" y="71"/>
                    <a:pt x="51" y="70"/>
                  </a:cubicBezTo>
                  <a:cubicBezTo>
                    <a:pt x="50" y="68"/>
                    <a:pt x="50" y="68"/>
                    <a:pt x="50" y="68"/>
                  </a:cubicBezTo>
                  <a:cubicBezTo>
                    <a:pt x="50" y="67"/>
                    <a:pt x="50" y="66"/>
                    <a:pt x="52" y="65"/>
                  </a:cubicBezTo>
                  <a:cubicBezTo>
                    <a:pt x="53" y="65"/>
                    <a:pt x="54" y="65"/>
                    <a:pt x="55" y="66"/>
                  </a:cubicBezTo>
                  <a:cubicBezTo>
                    <a:pt x="55" y="67"/>
                    <a:pt x="56" y="68"/>
                    <a:pt x="56" y="68"/>
                  </a:cubicBezTo>
                  <a:cubicBezTo>
                    <a:pt x="56" y="68"/>
                    <a:pt x="57" y="69"/>
                    <a:pt x="58" y="68"/>
                  </a:cubicBezTo>
                  <a:cubicBezTo>
                    <a:pt x="58" y="68"/>
                    <a:pt x="59" y="67"/>
                    <a:pt x="60" y="67"/>
                  </a:cubicBezTo>
                  <a:cubicBezTo>
                    <a:pt x="61" y="66"/>
                    <a:pt x="61" y="65"/>
                    <a:pt x="60" y="65"/>
                  </a:cubicBezTo>
                  <a:cubicBezTo>
                    <a:pt x="59" y="63"/>
                    <a:pt x="59" y="63"/>
                    <a:pt x="59" y="63"/>
                  </a:cubicBezTo>
                  <a:cubicBezTo>
                    <a:pt x="58" y="62"/>
                    <a:pt x="58" y="61"/>
                    <a:pt x="59" y="60"/>
                  </a:cubicBezTo>
                  <a:cubicBezTo>
                    <a:pt x="60" y="59"/>
                    <a:pt x="62" y="59"/>
                    <a:pt x="63" y="60"/>
                  </a:cubicBezTo>
                  <a:cubicBezTo>
                    <a:pt x="63" y="60"/>
                    <a:pt x="64" y="61"/>
                    <a:pt x="64" y="61"/>
                  </a:cubicBezTo>
                  <a:cubicBezTo>
                    <a:pt x="65" y="62"/>
                    <a:pt x="65" y="61"/>
                    <a:pt x="66" y="61"/>
                  </a:cubicBezTo>
                  <a:cubicBezTo>
                    <a:pt x="66" y="60"/>
                    <a:pt x="67" y="59"/>
                    <a:pt x="68" y="59"/>
                  </a:cubicBezTo>
                  <a:cubicBezTo>
                    <a:pt x="68" y="58"/>
                    <a:pt x="68" y="57"/>
                    <a:pt x="67" y="57"/>
                  </a:cubicBezTo>
                  <a:cubicBezTo>
                    <a:pt x="66" y="56"/>
                    <a:pt x="66" y="56"/>
                    <a:pt x="66" y="56"/>
                  </a:cubicBezTo>
                  <a:cubicBezTo>
                    <a:pt x="65" y="55"/>
                    <a:pt x="64" y="54"/>
                    <a:pt x="65" y="52"/>
                  </a:cubicBezTo>
                  <a:cubicBezTo>
                    <a:pt x="66" y="51"/>
                    <a:pt x="67" y="51"/>
                    <a:pt x="68" y="51"/>
                  </a:cubicBezTo>
                  <a:cubicBezTo>
                    <a:pt x="69" y="52"/>
                    <a:pt x="70" y="52"/>
                    <a:pt x="70" y="52"/>
                  </a:cubicBezTo>
                  <a:cubicBezTo>
                    <a:pt x="71" y="52"/>
                    <a:pt x="71" y="52"/>
                    <a:pt x="72" y="51"/>
                  </a:cubicBezTo>
                  <a:cubicBezTo>
                    <a:pt x="72" y="51"/>
                    <a:pt x="72" y="50"/>
                    <a:pt x="73" y="49"/>
                  </a:cubicBezTo>
                  <a:cubicBezTo>
                    <a:pt x="73" y="48"/>
                    <a:pt x="72" y="47"/>
                    <a:pt x="72" y="47"/>
                  </a:cubicBezTo>
                  <a:cubicBezTo>
                    <a:pt x="70" y="47"/>
                    <a:pt x="70" y="47"/>
                    <a:pt x="70" y="47"/>
                  </a:cubicBezTo>
                  <a:cubicBezTo>
                    <a:pt x="69" y="46"/>
                    <a:pt x="68" y="45"/>
                    <a:pt x="68" y="44"/>
                  </a:cubicBezTo>
                  <a:cubicBezTo>
                    <a:pt x="69" y="42"/>
                    <a:pt x="70" y="41"/>
                    <a:pt x="71" y="42"/>
                  </a:cubicBezTo>
                  <a:cubicBezTo>
                    <a:pt x="72" y="42"/>
                    <a:pt x="73" y="42"/>
                    <a:pt x="73" y="42"/>
                  </a:cubicBezTo>
                  <a:cubicBezTo>
                    <a:pt x="74" y="42"/>
                    <a:pt x="74" y="41"/>
                    <a:pt x="74" y="41"/>
                  </a:cubicBezTo>
                  <a:cubicBezTo>
                    <a:pt x="74" y="40"/>
                    <a:pt x="74" y="39"/>
                    <a:pt x="74" y="38"/>
                  </a:cubicBezTo>
                  <a:cubicBezTo>
                    <a:pt x="74" y="37"/>
                    <a:pt x="74" y="37"/>
                    <a:pt x="73" y="37"/>
                  </a:cubicBezTo>
                  <a:cubicBezTo>
                    <a:pt x="71" y="37"/>
                    <a:pt x="71" y="37"/>
                    <a:pt x="71" y="37"/>
                  </a:cubicBezTo>
                  <a:cubicBezTo>
                    <a:pt x="70" y="37"/>
                    <a:pt x="69" y="36"/>
                    <a:pt x="69" y="34"/>
                  </a:cubicBezTo>
                  <a:cubicBezTo>
                    <a:pt x="69" y="33"/>
                    <a:pt x="69" y="32"/>
                    <a:pt x="71" y="32"/>
                  </a:cubicBezTo>
                  <a:cubicBezTo>
                    <a:pt x="72" y="31"/>
                    <a:pt x="73" y="31"/>
                    <a:pt x="73" y="31"/>
                  </a:cubicBezTo>
                  <a:cubicBezTo>
                    <a:pt x="73" y="31"/>
                    <a:pt x="74" y="30"/>
                    <a:pt x="74" y="30"/>
                  </a:cubicBezTo>
                  <a:cubicBezTo>
                    <a:pt x="73" y="29"/>
                    <a:pt x="73" y="28"/>
                    <a:pt x="73" y="27"/>
                  </a:cubicBezTo>
                  <a:cubicBezTo>
                    <a:pt x="73" y="26"/>
                    <a:pt x="72" y="26"/>
                    <a:pt x="71" y="26"/>
                  </a:cubicBezTo>
                  <a:cubicBezTo>
                    <a:pt x="69" y="27"/>
                    <a:pt x="69" y="27"/>
                    <a:pt x="69" y="27"/>
                  </a:cubicBezTo>
                  <a:cubicBezTo>
                    <a:pt x="68" y="27"/>
                    <a:pt x="67" y="26"/>
                    <a:pt x="67" y="25"/>
                  </a:cubicBezTo>
                  <a:cubicBezTo>
                    <a:pt x="66" y="24"/>
                    <a:pt x="66" y="23"/>
                    <a:pt x="67" y="22"/>
                  </a:cubicBezTo>
                  <a:cubicBezTo>
                    <a:pt x="68" y="22"/>
                    <a:pt x="69" y="21"/>
                    <a:pt x="69" y="21"/>
                  </a:cubicBezTo>
                  <a:cubicBezTo>
                    <a:pt x="70" y="21"/>
                    <a:pt x="70" y="20"/>
                    <a:pt x="70" y="19"/>
                  </a:cubicBezTo>
                  <a:cubicBezTo>
                    <a:pt x="69" y="18"/>
                    <a:pt x="69" y="18"/>
                    <a:pt x="68" y="17"/>
                  </a:cubicBezTo>
                  <a:cubicBezTo>
                    <a:pt x="68" y="16"/>
                    <a:pt x="67" y="16"/>
                    <a:pt x="67" y="17"/>
                  </a:cubicBezTo>
                  <a:cubicBezTo>
                    <a:pt x="65" y="18"/>
                    <a:pt x="65" y="18"/>
                    <a:pt x="65" y="18"/>
                  </a:cubicBezTo>
                  <a:cubicBezTo>
                    <a:pt x="64" y="18"/>
                    <a:pt x="63" y="18"/>
                    <a:pt x="62" y="17"/>
                  </a:cubicBezTo>
                  <a:cubicBezTo>
                    <a:pt x="61" y="16"/>
                    <a:pt x="61" y="15"/>
                    <a:pt x="62" y="14"/>
                  </a:cubicBezTo>
                  <a:cubicBezTo>
                    <a:pt x="62" y="13"/>
                    <a:pt x="63" y="12"/>
                    <a:pt x="63" y="12"/>
                  </a:cubicBezTo>
                  <a:cubicBezTo>
                    <a:pt x="64" y="12"/>
                    <a:pt x="64" y="11"/>
                    <a:pt x="63" y="10"/>
                  </a:cubicBezTo>
                  <a:cubicBezTo>
                    <a:pt x="62" y="10"/>
                    <a:pt x="62" y="9"/>
                    <a:pt x="61" y="9"/>
                  </a:cubicBezTo>
                  <a:cubicBezTo>
                    <a:pt x="60" y="8"/>
                    <a:pt x="60" y="8"/>
                    <a:pt x="59" y="9"/>
                  </a:cubicBezTo>
                  <a:cubicBezTo>
                    <a:pt x="58" y="11"/>
                    <a:pt x="58" y="11"/>
                    <a:pt x="58" y="11"/>
                  </a:cubicBezTo>
                  <a:cubicBezTo>
                    <a:pt x="57" y="11"/>
                    <a:pt x="56" y="12"/>
                    <a:pt x="55" y="11"/>
                  </a:cubicBezTo>
                  <a:cubicBezTo>
                    <a:pt x="54" y="10"/>
                    <a:pt x="53" y="9"/>
                    <a:pt x="54" y="8"/>
                  </a:cubicBezTo>
                  <a:cubicBezTo>
                    <a:pt x="54" y="7"/>
                    <a:pt x="55" y="6"/>
                    <a:pt x="55" y="6"/>
                  </a:cubicBezTo>
                  <a:cubicBezTo>
                    <a:pt x="55" y="5"/>
                    <a:pt x="55" y="4"/>
                    <a:pt x="54" y="4"/>
                  </a:cubicBezTo>
                  <a:cubicBezTo>
                    <a:pt x="53" y="4"/>
                    <a:pt x="52" y="3"/>
                    <a:pt x="52" y="3"/>
                  </a:cubicBezTo>
                  <a:cubicBezTo>
                    <a:pt x="51" y="3"/>
                    <a:pt x="50" y="3"/>
                    <a:pt x="50" y="4"/>
                  </a:cubicBezTo>
                  <a:cubicBezTo>
                    <a:pt x="49" y="6"/>
                    <a:pt x="49" y="6"/>
                    <a:pt x="49" y="6"/>
                  </a:cubicBezTo>
                  <a:cubicBezTo>
                    <a:pt x="49" y="7"/>
                    <a:pt x="47" y="7"/>
                    <a:pt x="46" y="7"/>
                  </a:cubicBezTo>
                  <a:cubicBezTo>
                    <a:pt x="45" y="7"/>
                    <a:pt x="44" y="5"/>
                    <a:pt x="44" y="4"/>
                  </a:cubicBezTo>
                  <a:cubicBezTo>
                    <a:pt x="44" y="3"/>
                    <a:pt x="45" y="2"/>
                    <a:pt x="45" y="2"/>
                  </a:cubicBezTo>
                  <a:cubicBezTo>
                    <a:pt x="45" y="2"/>
                    <a:pt x="44" y="1"/>
                    <a:pt x="43" y="1"/>
                  </a:cubicBezTo>
                  <a:cubicBezTo>
                    <a:pt x="43" y="1"/>
                    <a:pt x="42" y="0"/>
                    <a:pt x="41" y="0"/>
                  </a:cubicBezTo>
                  <a:cubicBezTo>
                    <a:pt x="40" y="0"/>
                    <a:pt x="39" y="1"/>
                    <a:pt x="39" y="1"/>
                  </a:cubicBezTo>
                  <a:cubicBezTo>
                    <a:pt x="39" y="4"/>
                    <a:pt x="39" y="4"/>
                    <a:pt x="39" y="4"/>
                  </a:cubicBezTo>
                  <a:cubicBezTo>
                    <a:pt x="39" y="5"/>
                    <a:pt x="38" y="6"/>
                    <a:pt x="37" y="6"/>
                  </a:cubicBezTo>
                  <a:cubicBezTo>
                    <a:pt x="35" y="6"/>
                    <a:pt x="34" y="5"/>
                    <a:pt x="34" y="4"/>
                  </a:cubicBezTo>
                  <a:cubicBezTo>
                    <a:pt x="34" y="3"/>
                    <a:pt x="34" y="2"/>
                    <a:pt x="34" y="2"/>
                  </a:cubicBezTo>
                  <a:cubicBezTo>
                    <a:pt x="34" y="1"/>
                    <a:pt x="33" y="0"/>
                    <a:pt x="32" y="0"/>
                  </a:cubicBezTo>
                  <a:cubicBezTo>
                    <a:pt x="32" y="1"/>
                    <a:pt x="31" y="1"/>
                    <a:pt x="30" y="1"/>
                  </a:cubicBezTo>
                  <a:cubicBezTo>
                    <a:pt x="29" y="1"/>
                    <a:pt x="29" y="2"/>
                    <a:pt x="29" y="2"/>
                  </a:cubicBezTo>
                  <a:cubicBezTo>
                    <a:pt x="29" y="5"/>
                    <a:pt x="29" y="5"/>
                    <a:pt x="29" y="5"/>
                  </a:cubicBezTo>
                  <a:cubicBezTo>
                    <a:pt x="30" y="6"/>
                    <a:pt x="29" y="7"/>
                    <a:pt x="28" y="7"/>
                  </a:cubicBezTo>
                  <a:close/>
                </a:path>
              </a:pathLst>
            </a:cu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7" name="išḻïďé">
              <a:extLst>
                <a:ext uri="{FF2B5EF4-FFF2-40B4-BE49-F238E27FC236}">
                  <a16:creationId xmlns:a16="http://schemas.microsoft.com/office/drawing/2014/main" id="{29228447-3F8B-C9F5-6929-40F018879EC8}"/>
                </a:ext>
              </a:extLst>
            </p:cNvPr>
            <p:cNvSpPr/>
            <p:nvPr/>
          </p:nvSpPr>
          <p:spPr bwMode="auto">
            <a:xfrm>
              <a:off x="6354223" y="5746150"/>
              <a:ext cx="118045" cy="116201"/>
            </a:xfrm>
            <a:custGeom>
              <a:avLst/>
              <a:gdLst>
                <a:gd name="T0" fmla="*/ 16 w 31"/>
                <a:gd name="T1" fmla="*/ 1 h 30"/>
                <a:gd name="T2" fmla="*/ 1 w 31"/>
                <a:gd name="T3" fmla="*/ 14 h 30"/>
                <a:gd name="T4" fmla="*/ 14 w 31"/>
                <a:gd name="T5" fmla="*/ 30 h 30"/>
                <a:gd name="T6" fmla="*/ 30 w 31"/>
                <a:gd name="T7" fmla="*/ 16 h 30"/>
                <a:gd name="T8" fmla="*/ 16 w 31"/>
                <a:gd name="T9" fmla="*/ 1 h 30"/>
              </a:gdLst>
              <a:ahLst/>
              <a:cxnLst>
                <a:cxn ang="0">
                  <a:pos x="T0" y="T1"/>
                </a:cxn>
                <a:cxn ang="0">
                  <a:pos x="T2" y="T3"/>
                </a:cxn>
                <a:cxn ang="0">
                  <a:pos x="T4" y="T5"/>
                </a:cxn>
                <a:cxn ang="0">
                  <a:pos x="T6" y="T7"/>
                </a:cxn>
                <a:cxn ang="0">
                  <a:pos x="T8" y="T9"/>
                </a:cxn>
              </a:cxnLst>
              <a:rect l="0" t="0" r="r" b="b"/>
              <a:pathLst>
                <a:path w="31" h="30">
                  <a:moveTo>
                    <a:pt x="16" y="1"/>
                  </a:moveTo>
                  <a:cubicBezTo>
                    <a:pt x="8" y="0"/>
                    <a:pt x="1" y="6"/>
                    <a:pt x="1" y="14"/>
                  </a:cubicBezTo>
                  <a:cubicBezTo>
                    <a:pt x="0" y="22"/>
                    <a:pt x="6" y="29"/>
                    <a:pt x="14" y="30"/>
                  </a:cubicBezTo>
                  <a:cubicBezTo>
                    <a:pt x="23" y="30"/>
                    <a:pt x="30" y="24"/>
                    <a:pt x="30" y="16"/>
                  </a:cubicBezTo>
                  <a:cubicBezTo>
                    <a:pt x="31" y="8"/>
                    <a:pt x="25" y="1"/>
                    <a:pt x="1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8" name="iŝļîḑe">
              <a:extLst>
                <a:ext uri="{FF2B5EF4-FFF2-40B4-BE49-F238E27FC236}">
                  <a16:creationId xmlns:a16="http://schemas.microsoft.com/office/drawing/2014/main" id="{169A4AF7-7D80-65AD-A888-E0765C9B2EE1}"/>
                </a:ext>
              </a:extLst>
            </p:cNvPr>
            <p:cNvSpPr/>
            <p:nvPr/>
          </p:nvSpPr>
          <p:spPr bwMode="auto">
            <a:xfrm>
              <a:off x="6616134" y="5663150"/>
              <a:ext cx="284045" cy="282201"/>
            </a:xfrm>
            <a:custGeom>
              <a:avLst/>
              <a:gdLst>
                <a:gd name="T0" fmla="*/ 23 w 74"/>
                <a:gd name="T1" fmla="*/ 4 h 74"/>
                <a:gd name="T2" fmla="*/ 18 w 74"/>
                <a:gd name="T3" fmla="*/ 7 h 74"/>
                <a:gd name="T4" fmla="*/ 15 w 74"/>
                <a:gd name="T5" fmla="*/ 11 h 74"/>
                <a:gd name="T6" fmla="*/ 10 w 74"/>
                <a:gd name="T7" fmla="*/ 11 h 74"/>
                <a:gd name="T8" fmla="*/ 12 w 74"/>
                <a:gd name="T9" fmla="*/ 18 h 74"/>
                <a:gd name="T10" fmla="*/ 5 w 74"/>
                <a:gd name="T11" fmla="*/ 18 h 74"/>
                <a:gd name="T12" fmla="*/ 6 w 74"/>
                <a:gd name="T13" fmla="*/ 23 h 74"/>
                <a:gd name="T14" fmla="*/ 3 w 74"/>
                <a:gd name="T15" fmla="*/ 27 h 74"/>
                <a:gd name="T16" fmla="*/ 2 w 74"/>
                <a:gd name="T17" fmla="*/ 33 h 74"/>
                <a:gd name="T18" fmla="*/ 3 w 74"/>
                <a:gd name="T19" fmla="*/ 38 h 74"/>
                <a:gd name="T20" fmla="*/ 0 w 74"/>
                <a:gd name="T21" fmla="*/ 42 h 74"/>
                <a:gd name="T22" fmla="*/ 6 w 74"/>
                <a:gd name="T23" fmla="*/ 44 h 74"/>
                <a:gd name="T24" fmla="*/ 5 w 74"/>
                <a:gd name="T25" fmla="*/ 48 h 74"/>
                <a:gd name="T26" fmla="*/ 3 w 74"/>
                <a:gd name="T27" fmla="*/ 53 h 74"/>
                <a:gd name="T28" fmla="*/ 10 w 74"/>
                <a:gd name="T29" fmla="*/ 54 h 74"/>
                <a:gd name="T30" fmla="*/ 8 w 74"/>
                <a:gd name="T31" fmla="*/ 60 h 74"/>
                <a:gd name="T32" fmla="*/ 13 w 74"/>
                <a:gd name="T33" fmla="*/ 61 h 74"/>
                <a:gd name="T34" fmla="*/ 15 w 74"/>
                <a:gd name="T35" fmla="*/ 66 h 74"/>
                <a:gd name="T36" fmla="*/ 20 w 74"/>
                <a:gd name="T37" fmla="*/ 69 h 74"/>
                <a:gd name="T38" fmla="*/ 25 w 74"/>
                <a:gd name="T39" fmla="*/ 69 h 74"/>
                <a:gd name="T40" fmla="*/ 28 w 74"/>
                <a:gd name="T41" fmla="*/ 73 h 74"/>
                <a:gd name="T42" fmla="*/ 33 w 74"/>
                <a:gd name="T43" fmla="*/ 69 h 74"/>
                <a:gd name="T44" fmla="*/ 36 w 74"/>
                <a:gd name="T45" fmla="*/ 74 h 74"/>
                <a:gd name="T46" fmla="*/ 40 w 74"/>
                <a:gd name="T47" fmla="*/ 71 h 74"/>
                <a:gd name="T48" fmla="*/ 46 w 74"/>
                <a:gd name="T49" fmla="*/ 72 h 74"/>
                <a:gd name="T50" fmla="*/ 51 w 74"/>
                <a:gd name="T51" fmla="*/ 70 h 74"/>
                <a:gd name="T52" fmla="*/ 54 w 74"/>
                <a:gd name="T53" fmla="*/ 66 h 74"/>
                <a:gd name="T54" fmla="*/ 59 w 74"/>
                <a:gd name="T55" fmla="*/ 67 h 74"/>
                <a:gd name="T56" fmla="*/ 59 w 74"/>
                <a:gd name="T57" fmla="*/ 60 h 74"/>
                <a:gd name="T58" fmla="*/ 66 w 74"/>
                <a:gd name="T59" fmla="*/ 61 h 74"/>
                <a:gd name="T60" fmla="*/ 65 w 74"/>
                <a:gd name="T61" fmla="*/ 56 h 74"/>
                <a:gd name="T62" fmla="*/ 70 w 74"/>
                <a:gd name="T63" fmla="*/ 52 h 74"/>
                <a:gd name="T64" fmla="*/ 71 w 74"/>
                <a:gd name="T65" fmla="*/ 47 h 74"/>
                <a:gd name="T66" fmla="*/ 70 w 74"/>
                <a:gd name="T67" fmla="*/ 42 h 74"/>
                <a:gd name="T68" fmla="*/ 74 w 74"/>
                <a:gd name="T69" fmla="*/ 38 h 74"/>
                <a:gd name="T70" fmla="*/ 68 w 74"/>
                <a:gd name="T71" fmla="*/ 34 h 74"/>
                <a:gd name="T72" fmla="*/ 73 w 74"/>
                <a:gd name="T73" fmla="*/ 30 h 74"/>
                <a:gd name="T74" fmla="*/ 69 w 74"/>
                <a:gd name="T75" fmla="*/ 27 h 74"/>
                <a:gd name="T76" fmla="*/ 69 w 74"/>
                <a:gd name="T77" fmla="*/ 21 h 74"/>
                <a:gd name="T78" fmla="*/ 66 w 74"/>
                <a:gd name="T79" fmla="*/ 17 h 74"/>
                <a:gd name="T80" fmla="*/ 61 w 74"/>
                <a:gd name="T81" fmla="*/ 14 h 74"/>
                <a:gd name="T82" fmla="*/ 61 w 74"/>
                <a:gd name="T83" fmla="*/ 9 h 74"/>
                <a:gd name="T84" fmla="*/ 54 w 74"/>
                <a:gd name="T85" fmla="*/ 11 h 74"/>
                <a:gd name="T86" fmla="*/ 54 w 74"/>
                <a:gd name="T87" fmla="*/ 4 h 74"/>
                <a:gd name="T88" fmla="*/ 49 w 74"/>
                <a:gd name="T89" fmla="*/ 6 h 74"/>
                <a:gd name="T90" fmla="*/ 44 w 74"/>
                <a:gd name="T91" fmla="*/ 2 h 74"/>
                <a:gd name="T92" fmla="*/ 39 w 74"/>
                <a:gd name="T93" fmla="*/ 1 h 74"/>
                <a:gd name="T94" fmla="*/ 34 w 74"/>
                <a:gd name="T95" fmla="*/ 4 h 74"/>
                <a:gd name="T96" fmla="*/ 29 w 74"/>
                <a:gd name="T97" fmla="*/ 1 h 74"/>
                <a:gd name="T98" fmla="*/ 27 w 74"/>
                <a:gd name="T99"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74">
                  <a:moveTo>
                    <a:pt x="27" y="7"/>
                  </a:moveTo>
                  <a:cubicBezTo>
                    <a:pt x="26" y="8"/>
                    <a:pt x="25" y="7"/>
                    <a:pt x="24" y="6"/>
                  </a:cubicBezTo>
                  <a:cubicBezTo>
                    <a:pt x="24" y="5"/>
                    <a:pt x="23" y="4"/>
                    <a:pt x="23" y="4"/>
                  </a:cubicBezTo>
                  <a:cubicBezTo>
                    <a:pt x="23" y="4"/>
                    <a:pt x="22" y="3"/>
                    <a:pt x="21" y="4"/>
                  </a:cubicBezTo>
                  <a:cubicBezTo>
                    <a:pt x="21" y="4"/>
                    <a:pt x="20" y="4"/>
                    <a:pt x="19" y="5"/>
                  </a:cubicBezTo>
                  <a:cubicBezTo>
                    <a:pt x="18" y="5"/>
                    <a:pt x="18" y="6"/>
                    <a:pt x="18" y="7"/>
                  </a:cubicBezTo>
                  <a:cubicBezTo>
                    <a:pt x="20" y="8"/>
                    <a:pt x="20" y="8"/>
                    <a:pt x="20" y="8"/>
                  </a:cubicBezTo>
                  <a:cubicBezTo>
                    <a:pt x="20" y="9"/>
                    <a:pt x="20" y="11"/>
                    <a:pt x="19" y="11"/>
                  </a:cubicBezTo>
                  <a:cubicBezTo>
                    <a:pt x="18" y="12"/>
                    <a:pt x="16" y="12"/>
                    <a:pt x="15" y="11"/>
                  </a:cubicBezTo>
                  <a:cubicBezTo>
                    <a:pt x="15" y="10"/>
                    <a:pt x="14" y="10"/>
                    <a:pt x="14" y="10"/>
                  </a:cubicBezTo>
                  <a:cubicBezTo>
                    <a:pt x="14" y="9"/>
                    <a:pt x="13" y="9"/>
                    <a:pt x="12" y="10"/>
                  </a:cubicBezTo>
                  <a:cubicBezTo>
                    <a:pt x="12" y="10"/>
                    <a:pt x="11" y="11"/>
                    <a:pt x="10" y="11"/>
                  </a:cubicBezTo>
                  <a:cubicBezTo>
                    <a:pt x="10" y="12"/>
                    <a:pt x="10" y="13"/>
                    <a:pt x="10" y="13"/>
                  </a:cubicBezTo>
                  <a:cubicBezTo>
                    <a:pt x="12" y="15"/>
                    <a:pt x="12" y="15"/>
                    <a:pt x="12" y="15"/>
                  </a:cubicBezTo>
                  <a:cubicBezTo>
                    <a:pt x="13" y="16"/>
                    <a:pt x="13" y="17"/>
                    <a:pt x="12" y="18"/>
                  </a:cubicBezTo>
                  <a:cubicBezTo>
                    <a:pt x="11" y="19"/>
                    <a:pt x="10" y="19"/>
                    <a:pt x="9" y="19"/>
                  </a:cubicBezTo>
                  <a:cubicBezTo>
                    <a:pt x="8" y="18"/>
                    <a:pt x="7" y="18"/>
                    <a:pt x="7" y="18"/>
                  </a:cubicBezTo>
                  <a:cubicBezTo>
                    <a:pt x="6" y="17"/>
                    <a:pt x="6" y="17"/>
                    <a:pt x="5" y="18"/>
                  </a:cubicBezTo>
                  <a:cubicBezTo>
                    <a:pt x="4" y="20"/>
                    <a:pt x="4" y="20"/>
                    <a:pt x="4" y="20"/>
                  </a:cubicBezTo>
                  <a:cubicBezTo>
                    <a:pt x="4" y="21"/>
                    <a:pt x="4" y="22"/>
                    <a:pt x="4" y="22"/>
                  </a:cubicBezTo>
                  <a:cubicBezTo>
                    <a:pt x="6" y="23"/>
                    <a:pt x="6" y="23"/>
                    <a:pt x="6" y="23"/>
                  </a:cubicBezTo>
                  <a:cubicBezTo>
                    <a:pt x="7" y="24"/>
                    <a:pt x="8" y="25"/>
                    <a:pt x="7" y="26"/>
                  </a:cubicBezTo>
                  <a:cubicBezTo>
                    <a:pt x="7" y="27"/>
                    <a:pt x="6" y="28"/>
                    <a:pt x="5" y="28"/>
                  </a:cubicBezTo>
                  <a:cubicBezTo>
                    <a:pt x="4" y="28"/>
                    <a:pt x="3" y="27"/>
                    <a:pt x="3" y="27"/>
                  </a:cubicBezTo>
                  <a:cubicBezTo>
                    <a:pt x="2" y="27"/>
                    <a:pt x="1" y="28"/>
                    <a:pt x="1" y="28"/>
                  </a:cubicBezTo>
                  <a:cubicBezTo>
                    <a:pt x="0" y="31"/>
                    <a:pt x="0" y="31"/>
                    <a:pt x="0" y="31"/>
                  </a:cubicBezTo>
                  <a:cubicBezTo>
                    <a:pt x="0" y="32"/>
                    <a:pt x="1" y="32"/>
                    <a:pt x="2" y="33"/>
                  </a:cubicBezTo>
                  <a:cubicBezTo>
                    <a:pt x="4" y="33"/>
                    <a:pt x="4" y="33"/>
                    <a:pt x="4" y="33"/>
                  </a:cubicBezTo>
                  <a:cubicBezTo>
                    <a:pt x="5" y="33"/>
                    <a:pt x="6" y="34"/>
                    <a:pt x="5" y="35"/>
                  </a:cubicBezTo>
                  <a:cubicBezTo>
                    <a:pt x="5" y="37"/>
                    <a:pt x="4" y="38"/>
                    <a:pt x="3" y="38"/>
                  </a:cubicBezTo>
                  <a:cubicBezTo>
                    <a:pt x="2" y="38"/>
                    <a:pt x="1" y="38"/>
                    <a:pt x="1" y="38"/>
                  </a:cubicBezTo>
                  <a:cubicBezTo>
                    <a:pt x="1" y="38"/>
                    <a:pt x="0" y="39"/>
                    <a:pt x="0" y="39"/>
                  </a:cubicBezTo>
                  <a:cubicBezTo>
                    <a:pt x="0" y="42"/>
                    <a:pt x="0" y="42"/>
                    <a:pt x="0" y="42"/>
                  </a:cubicBezTo>
                  <a:cubicBezTo>
                    <a:pt x="0" y="43"/>
                    <a:pt x="1" y="43"/>
                    <a:pt x="2" y="43"/>
                  </a:cubicBezTo>
                  <a:cubicBezTo>
                    <a:pt x="4" y="43"/>
                    <a:pt x="4" y="43"/>
                    <a:pt x="4" y="43"/>
                  </a:cubicBezTo>
                  <a:cubicBezTo>
                    <a:pt x="5" y="43"/>
                    <a:pt x="6" y="43"/>
                    <a:pt x="6" y="44"/>
                  </a:cubicBezTo>
                  <a:cubicBezTo>
                    <a:pt x="6" y="44"/>
                    <a:pt x="6" y="44"/>
                    <a:pt x="6" y="45"/>
                  </a:cubicBezTo>
                  <a:cubicBezTo>
                    <a:pt x="6" y="45"/>
                    <a:pt x="7" y="46"/>
                    <a:pt x="7" y="46"/>
                  </a:cubicBezTo>
                  <a:cubicBezTo>
                    <a:pt x="7" y="47"/>
                    <a:pt x="6" y="47"/>
                    <a:pt x="5" y="48"/>
                  </a:cubicBezTo>
                  <a:cubicBezTo>
                    <a:pt x="4" y="48"/>
                    <a:pt x="3" y="48"/>
                    <a:pt x="3" y="48"/>
                  </a:cubicBezTo>
                  <a:cubicBezTo>
                    <a:pt x="2" y="49"/>
                    <a:pt x="2" y="49"/>
                    <a:pt x="2" y="50"/>
                  </a:cubicBezTo>
                  <a:cubicBezTo>
                    <a:pt x="3" y="53"/>
                    <a:pt x="3" y="53"/>
                    <a:pt x="3" y="53"/>
                  </a:cubicBezTo>
                  <a:cubicBezTo>
                    <a:pt x="4" y="53"/>
                    <a:pt x="4" y="54"/>
                    <a:pt x="5" y="53"/>
                  </a:cubicBezTo>
                  <a:cubicBezTo>
                    <a:pt x="7" y="52"/>
                    <a:pt x="7" y="52"/>
                    <a:pt x="7" y="52"/>
                  </a:cubicBezTo>
                  <a:cubicBezTo>
                    <a:pt x="8" y="52"/>
                    <a:pt x="9" y="52"/>
                    <a:pt x="10" y="54"/>
                  </a:cubicBezTo>
                  <a:cubicBezTo>
                    <a:pt x="11" y="55"/>
                    <a:pt x="10" y="56"/>
                    <a:pt x="10" y="57"/>
                  </a:cubicBezTo>
                  <a:cubicBezTo>
                    <a:pt x="9" y="57"/>
                    <a:pt x="8" y="58"/>
                    <a:pt x="8" y="58"/>
                  </a:cubicBezTo>
                  <a:cubicBezTo>
                    <a:pt x="7" y="58"/>
                    <a:pt x="7" y="59"/>
                    <a:pt x="8" y="60"/>
                  </a:cubicBezTo>
                  <a:cubicBezTo>
                    <a:pt x="9" y="62"/>
                    <a:pt x="9" y="62"/>
                    <a:pt x="9" y="62"/>
                  </a:cubicBezTo>
                  <a:cubicBezTo>
                    <a:pt x="10" y="62"/>
                    <a:pt x="11" y="63"/>
                    <a:pt x="11" y="62"/>
                  </a:cubicBezTo>
                  <a:cubicBezTo>
                    <a:pt x="13" y="61"/>
                    <a:pt x="13" y="61"/>
                    <a:pt x="13" y="61"/>
                  </a:cubicBezTo>
                  <a:cubicBezTo>
                    <a:pt x="14" y="60"/>
                    <a:pt x="15" y="60"/>
                    <a:pt x="16" y="61"/>
                  </a:cubicBezTo>
                  <a:cubicBezTo>
                    <a:pt x="17" y="62"/>
                    <a:pt x="17" y="63"/>
                    <a:pt x="16" y="64"/>
                  </a:cubicBezTo>
                  <a:cubicBezTo>
                    <a:pt x="16" y="65"/>
                    <a:pt x="15" y="66"/>
                    <a:pt x="15" y="66"/>
                  </a:cubicBezTo>
                  <a:cubicBezTo>
                    <a:pt x="15" y="66"/>
                    <a:pt x="15" y="67"/>
                    <a:pt x="16" y="67"/>
                  </a:cubicBezTo>
                  <a:cubicBezTo>
                    <a:pt x="18" y="69"/>
                    <a:pt x="18" y="69"/>
                    <a:pt x="18" y="69"/>
                  </a:cubicBezTo>
                  <a:cubicBezTo>
                    <a:pt x="18" y="69"/>
                    <a:pt x="19" y="69"/>
                    <a:pt x="20" y="69"/>
                  </a:cubicBezTo>
                  <a:cubicBezTo>
                    <a:pt x="21" y="67"/>
                    <a:pt x="21" y="67"/>
                    <a:pt x="21" y="67"/>
                  </a:cubicBezTo>
                  <a:cubicBezTo>
                    <a:pt x="21" y="66"/>
                    <a:pt x="23" y="65"/>
                    <a:pt x="24" y="66"/>
                  </a:cubicBezTo>
                  <a:cubicBezTo>
                    <a:pt x="25" y="66"/>
                    <a:pt x="26" y="68"/>
                    <a:pt x="25" y="69"/>
                  </a:cubicBezTo>
                  <a:cubicBezTo>
                    <a:pt x="25" y="70"/>
                    <a:pt x="25" y="71"/>
                    <a:pt x="25" y="71"/>
                  </a:cubicBezTo>
                  <a:cubicBezTo>
                    <a:pt x="24" y="71"/>
                    <a:pt x="25" y="72"/>
                    <a:pt x="25" y="72"/>
                  </a:cubicBezTo>
                  <a:cubicBezTo>
                    <a:pt x="26" y="73"/>
                    <a:pt x="27" y="73"/>
                    <a:pt x="28" y="73"/>
                  </a:cubicBezTo>
                  <a:cubicBezTo>
                    <a:pt x="29" y="73"/>
                    <a:pt x="30" y="73"/>
                    <a:pt x="30" y="72"/>
                  </a:cubicBezTo>
                  <a:cubicBezTo>
                    <a:pt x="30" y="70"/>
                    <a:pt x="30" y="70"/>
                    <a:pt x="30" y="70"/>
                  </a:cubicBezTo>
                  <a:cubicBezTo>
                    <a:pt x="30" y="69"/>
                    <a:pt x="32" y="68"/>
                    <a:pt x="33" y="69"/>
                  </a:cubicBezTo>
                  <a:cubicBezTo>
                    <a:pt x="34" y="69"/>
                    <a:pt x="35" y="70"/>
                    <a:pt x="35" y="71"/>
                  </a:cubicBezTo>
                  <a:cubicBezTo>
                    <a:pt x="35" y="72"/>
                    <a:pt x="35" y="73"/>
                    <a:pt x="35" y="73"/>
                  </a:cubicBezTo>
                  <a:cubicBezTo>
                    <a:pt x="35" y="74"/>
                    <a:pt x="36" y="74"/>
                    <a:pt x="36" y="74"/>
                  </a:cubicBezTo>
                  <a:cubicBezTo>
                    <a:pt x="37" y="74"/>
                    <a:pt x="38" y="74"/>
                    <a:pt x="39" y="74"/>
                  </a:cubicBezTo>
                  <a:cubicBezTo>
                    <a:pt x="40" y="74"/>
                    <a:pt x="40" y="74"/>
                    <a:pt x="40" y="73"/>
                  </a:cubicBezTo>
                  <a:cubicBezTo>
                    <a:pt x="40" y="71"/>
                    <a:pt x="40" y="71"/>
                    <a:pt x="40" y="71"/>
                  </a:cubicBezTo>
                  <a:cubicBezTo>
                    <a:pt x="40" y="70"/>
                    <a:pt x="41" y="69"/>
                    <a:pt x="42" y="68"/>
                  </a:cubicBezTo>
                  <a:cubicBezTo>
                    <a:pt x="44" y="68"/>
                    <a:pt x="45" y="69"/>
                    <a:pt x="45" y="70"/>
                  </a:cubicBezTo>
                  <a:cubicBezTo>
                    <a:pt x="45" y="71"/>
                    <a:pt x="46" y="72"/>
                    <a:pt x="46" y="72"/>
                  </a:cubicBezTo>
                  <a:cubicBezTo>
                    <a:pt x="46" y="73"/>
                    <a:pt x="47" y="73"/>
                    <a:pt x="47" y="73"/>
                  </a:cubicBezTo>
                  <a:cubicBezTo>
                    <a:pt x="48" y="73"/>
                    <a:pt x="49" y="72"/>
                    <a:pt x="50" y="72"/>
                  </a:cubicBezTo>
                  <a:cubicBezTo>
                    <a:pt x="51" y="72"/>
                    <a:pt x="51" y="71"/>
                    <a:pt x="51" y="70"/>
                  </a:cubicBezTo>
                  <a:cubicBezTo>
                    <a:pt x="50" y="68"/>
                    <a:pt x="50" y="68"/>
                    <a:pt x="50" y="68"/>
                  </a:cubicBezTo>
                  <a:cubicBezTo>
                    <a:pt x="49" y="67"/>
                    <a:pt x="50" y="66"/>
                    <a:pt x="51" y="65"/>
                  </a:cubicBezTo>
                  <a:cubicBezTo>
                    <a:pt x="52" y="65"/>
                    <a:pt x="54" y="65"/>
                    <a:pt x="54" y="66"/>
                  </a:cubicBezTo>
                  <a:cubicBezTo>
                    <a:pt x="55" y="67"/>
                    <a:pt x="55" y="68"/>
                    <a:pt x="55" y="68"/>
                  </a:cubicBezTo>
                  <a:cubicBezTo>
                    <a:pt x="56" y="68"/>
                    <a:pt x="57" y="69"/>
                    <a:pt x="57" y="68"/>
                  </a:cubicBezTo>
                  <a:cubicBezTo>
                    <a:pt x="58" y="68"/>
                    <a:pt x="59" y="67"/>
                    <a:pt x="59" y="67"/>
                  </a:cubicBezTo>
                  <a:cubicBezTo>
                    <a:pt x="60" y="66"/>
                    <a:pt x="60" y="65"/>
                    <a:pt x="60" y="65"/>
                  </a:cubicBezTo>
                  <a:cubicBezTo>
                    <a:pt x="58" y="63"/>
                    <a:pt x="58" y="63"/>
                    <a:pt x="58" y="63"/>
                  </a:cubicBezTo>
                  <a:cubicBezTo>
                    <a:pt x="58" y="62"/>
                    <a:pt x="58" y="61"/>
                    <a:pt x="59" y="60"/>
                  </a:cubicBezTo>
                  <a:cubicBezTo>
                    <a:pt x="60" y="59"/>
                    <a:pt x="61" y="59"/>
                    <a:pt x="62" y="60"/>
                  </a:cubicBezTo>
                  <a:cubicBezTo>
                    <a:pt x="63" y="60"/>
                    <a:pt x="64" y="61"/>
                    <a:pt x="64" y="61"/>
                  </a:cubicBezTo>
                  <a:cubicBezTo>
                    <a:pt x="64" y="62"/>
                    <a:pt x="65" y="61"/>
                    <a:pt x="66" y="61"/>
                  </a:cubicBezTo>
                  <a:cubicBezTo>
                    <a:pt x="66" y="60"/>
                    <a:pt x="67" y="59"/>
                    <a:pt x="67" y="59"/>
                  </a:cubicBezTo>
                  <a:cubicBezTo>
                    <a:pt x="68" y="58"/>
                    <a:pt x="67" y="57"/>
                    <a:pt x="67" y="57"/>
                  </a:cubicBezTo>
                  <a:cubicBezTo>
                    <a:pt x="65" y="56"/>
                    <a:pt x="65" y="56"/>
                    <a:pt x="65" y="56"/>
                  </a:cubicBezTo>
                  <a:cubicBezTo>
                    <a:pt x="64" y="55"/>
                    <a:pt x="64" y="54"/>
                    <a:pt x="65" y="52"/>
                  </a:cubicBezTo>
                  <a:cubicBezTo>
                    <a:pt x="65" y="51"/>
                    <a:pt x="67" y="51"/>
                    <a:pt x="68" y="51"/>
                  </a:cubicBezTo>
                  <a:cubicBezTo>
                    <a:pt x="69" y="52"/>
                    <a:pt x="70" y="52"/>
                    <a:pt x="70" y="52"/>
                  </a:cubicBezTo>
                  <a:cubicBezTo>
                    <a:pt x="70" y="52"/>
                    <a:pt x="71" y="52"/>
                    <a:pt x="71" y="51"/>
                  </a:cubicBezTo>
                  <a:cubicBezTo>
                    <a:pt x="72" y="51"/>
                    <a:pt x="72" y="50"/>
                    <a:pt x="72" y="49"/>
                  </a:cubicBezTo>
                  <a:cubicBezTo>
                    <a:pt x="72" y="48"/>
                    <a:pt x="72" y="47"/>
                    <a:pt x="71" y="47"/>
                  </a:cubicBezTo>
                  <a:cubicBezTo>
                    <a:pt x="69" y="47"/>
                    <a:pt x="69" y="47"/>
                    <a:pt x="69" y="47"/>
                  </a:cubicBezTo>
                  <a:cubicBezTo>
                    <a:pt x="68" y="46"/>
                    <a:pt x="68" y="45"/>
                    <a:pt x="68" y="44"/>
                  </a:cubicBezTo>
                  <a:cubicBezTo>
                    <a:pt x="68" y="42"/>
                    <a:pt x="69" y="41"/>
                    <a:pt x="70" y="42"/>
                  </a:cubicBezTo>
                  <a:cubicBezTo>
                    <a:pt x="72" y="42"/>
                    <a:pt x="72" y="42"/>
                    <a:pt x="72" y="42"/>
                  </a:cubicBezTo>
                  <a:cubicBezTo>
                    <a:pt x="73" y="42"/>
                    <a:pt x="74" y="41"/>
                    <a:pt x="74" y="41"/>
                  </a:cubicBezTo>
                  <a:cubicBezTo>
                    <a:pt x="74" y="40"/>
                    <a:pt x="74" y="39"/>
                    <a:pt x="74" y="38"/>
                  </a:cubicBezTo>
                  <a:cubicBezTo>
                    <a:pt x="74" y="37"/>
                    <a:pt x="73" y="37"/>
                    <a:pt x="73" y="37"/>
                  </a:cubicBezTo>
                  <a:cubicBezTo>
                    <a:pt x="71" y="37"/>
                    <a:pt x="71" y="37"/>
                    <a:pt x="71" y="37"/>
                  </a:cubicBezTo>
                  <a:cubicBezTo>
                    <a:pt x="69" y="37"/>
                    <a:pt x="69" y="36"/>
                    <a:pt x="68" y="34"/>
                  </a:cubicBezTo>
                  <a:cubicBezTo>
                    <a:pt x="68" y="33"/>
                    <a:pt x="69" y="32"/>
                    <a:pt x="70" y="32"/>
                  </a:cubicBezTo>
                  <a:cubicBezTo>
                    <a:pt x="71" y="31"/>
                    <a:pt x="72" y="31"/>
                    <a:pt x="72" y="31"/>
                  </a:cubicBezTo>
                  <a:cubicBezTo>
                    <a:pt x="73" y="31"/>
                    <a:pt x="73" y="30"/>
                    <a:pt x="73" y="30"/>
                  </a:cubicBezTo>
                  <a:cubicBezTo>
                    <a:pt x="73" y="29"/>
                    <a:pt x="73" y="28"/>
                    <a:pt x="73" y="27"/>
                  </a:cubicBezTo>
                  <a:cubicBezTo>
                    <a:pt x="72" y="26"/>
                    <a:pt x="72" y="26"/>
                    <a:pt x="71" y="26"/>
                  </a:cubicBezTo>
                  <a:cubicBezTo>
                    <a:pt x="69" y="27"/>
                    <a:pt x="69" y="27"/>
                    <a:pt x="69" y="27"/>
                  </a:cubicBezTo>
                  <a:cubicBezTo>
                    <a:pt x="68" y="27"/>
                    <a:pt x="67" y="26"/>
                    <a:pt x="66" y="25"/>
                  </a:cubicBezTo>
                  <a:cubicBezTo>
                    <a:pt x="66" y="24"/>
                    <a:pt x="66" y="23"/>
                    <a:pt x="67" y="22"/>
                  </a:cubicBezTo>
                  <a:cubicBezTo>
                    <a:pt x="68" y="22"/>
                    <a:pt x="69" y="21"/>
                    <a:pt x="69" y="21"/>
                  </a:cubicBezTo>
                  <a:cubicBezTo>
                    <a:pt x="70" y="21"/>
                    <a:pt x="70" y="20"/>
                    <a:pt x="69" y="19"/>
                  </a:cubicBezTo>
                  <a:cubicBezTo>
                    <a:pt x="69" y="18"/>
                    <a:pt x="69" y="18"/>
                    <a:pt x="68" y="17"/>
                  </a:cubicBezTo>
                  <a:cubicBezTo>
                    <a:pt x="68" y="16"/>
                    <a:pt x="67" y="16"/>
                    <a:pt x="66" y="17"/>
                  </a:cubicBezTo>
                  <a:cubicBezTo>
                    <a:pt x="64" y="18"/>
                    <a:pt x="64" y="18"/>
                    <a:pt x="64" y="18"/>
                  </a:cubicBezTo>
                  <a:cubicBezTo>
                    <a:pt x="63" y="18"/>
                    <a:pt x="62" y="18"/>
                    <a:pt x="61" y="17"/>
                  </a:cubicBezTo>
                  <a:cubicBezTo>
                    <a:pt x="60" y="16"/>
                    <a:pt x="60" y="15"/>
                    <a:pt x="61" y="14"/>
                  </a:cubicBezTo>
                  <a:cubicBezTo>
                    <a:pt x="62" y="13"/>
                    <a:pt x="63" y="12"/>
                    <a:pt x="63" y="12"/>
                  </a:cubicBezTo>
                  <a:cubicBezTo>
                    <a:pt x="63" y="12"/>
                    <a:pt x="63" y="11"/>
                    <a:pt x="63" y="10"/>
                  </a:cubicBezTo>
                  <a:cubicBezTo>
                    <a:pt x="62" y="10"/>
                    <a:pt x="61" y="9"/>
                    <a:pt x="61" y="9"/>
                  </a:cubicBezTo>
                  <a:cubicBezTo>
                    <a:pt x="60" y="8"/>
                    <a:pt x="59" y="8"/>
                    <a:pt x="59" y="9"/>
                  </a:cubicBezTo>
                  <a:cubicBezTo>
                    <a:pt x="57" y="11"/>
                    <a:pt x="57" y="11"/>
                    <a:pt x="57" y="11"/>
                  </a:cubicBezTo>
                  <a:cubicBezTo>
                    <a:pt x="57" y="11"/>
                    <a:pt x="55" y="12"/>
                    <a:pt x="54" y="11"/>
                  </a:cubicBezTo>
                  <a:cubicBezTo>
                    <a:pt x="53" y="10"/>
                    <a:pt x="53" y="9"/>
                    <a:pt x="53" y="8"/>
                  </a:cubicBezTo>
                  <a:cubicBezTo>
                    <a:pt x="54" y="7"/>
                    <a:pt x="54" y="6"/>
                    <a:pt x="54" y="6"/>
                  </a:cubicBezTo>
                  <a:cubicBezTo>
                    <a:pt x="55" y="5"/>
                    <a:pt x="54" y="4"/>
                    <a:pt x="54" y="4"/>
                  </a:cubicBezTo>
                  <a:cubicBezTo>
                    <a:pt x="53" y="4"/>
                    <a:pt x="52" y="3"/>
                    <a:pt x="51" y="3"/>
                  </a:cubicBezTo>
                  <a:cubicBezTo>
                    <a:pt x="50" y="3"/>
                    <a:pt x="50" y="3"/>
                    <a:pt x="49" y="4"/>
                  </a:cubicBezTo>
                  <a:cubicBezTo>
                    <a:pt x="49" y="6"/>
                    <a:pt x="49" y="6"/>
                    <a:pt x="49" y="6"/>
                  </a:cubicBezTo>
                  <a:cubicBezTo>
                    <a:pt x="48" y="7"/>
                    <a:pt x="47" y="7"/>
                    <a:pt x="46" y="7"/>
                  </a:cubicBezTo>
                  <a:cubicBezTo>
                    <a:pt x="44" y="7"/>
                    <a:pt x="44" y="5"/>
                    <a:pt x="44" y="4"/>
                  </a:cubicBezTo>
                  <a:cubicBezTo>
                    <a:pt x="44" y="3"/>
                    <a:pt x="44" y="2"/>
                    <a:pt x="44" y="2"/>
                  </a:cubicBezTo>
                  <a:cubicBezTo>
                    <a:pt x="44" y="2"/>
                    <a:pt x="44" y="1"/>
                    <a:pt x="43" y="1"/>
                  </a:cubicBezTo>
                  <a:cubicBezTo>
                    <a:pt x="42" y="1"/>
                    <a:pt x="41" y="0"/>
                    <a:pt x="41" y="0"/>
                  </a:cubicBezTo>
                  <a:cubicBezTo>
                    <a:pt x="40" y="0"/>
                    <a:pt x="39" y="1"/>
                    <a:pt x="39" y="1"/>
                  </a:cubicBezTo>
                  <a:cubicBezTo>
                    <a:pt x="39" y="4"/>
                    <a:pt x="39" y="4"/>
                    <a:pt x="39" y="4"/>
                  </a:cubicBezTo>
                  <a:cubicBezTo>
                    <a:pt x="39" y="5"/>
                    <a:pt x="38" y="6"/>
                    <a:pt x="36" y="6"/>
                  </a:cubicBezTo>
                  <a:cubicBezTo>
                    <a:pt x="35" y="6"/>
                    <a:pt x="34" y="5"/>
                    <a:pt x="34" y="4"/>
                  </a:cubicBezTo>
                  <a:cubicBezTo>
                    <a:pt x="34" y="3"/>
                    <a:pt x="34" y="2"/>
                    <a:pt x="34" y="2"/>
                  </a:cubicBezTo>
                  <a:cubicBezTo>
                    <a:pt x="34" y="1"/>
                    <a:pt x="33" y="0"/>
                    <a:pt x="32" y="0"/>
                  </a:cubicBezTo>
                  <a:cubicBezTo>
                    <a:pt x="31" y="1"/>
                    <a:pt x="30" y="1"/>
                    <a:pt x="29" y="1"/>
                  </a:cubicBezTo>
                  <a:cubicBezTo>
                    <a:pt x="29" y="1"/>
                    <a:pt x="28" y="2"/>
                    <a:pt x="28" y="2"/>
                  </a:cubicBezTo>
                  <a:cubicBezTo>
                    <a:pt x="29" y="5"/>
                    <a:pt x="29" y="5"/>
                    <a:pt x="29" y="5"/>
                  </a:cubicBezTo>
                  <a:cubicBezTo>
                    <a:pt x="29" y="6"/>
                    <a:pt x="28" y="7"/>
                    <a:pt x="27" y="7"/>
                  </a:cubicBezTo>
                  <a:close/>
                </a:path>
              </a:pathLst>
            </a:custGeom>
            <a:solidFill>
              <a:srgbClr val="493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59" name="iṡḻïḓe">
              <a:extLst>
                <a:ext uri="{FF2B5EF4-FFF2-40B4-BE49-F238E27FC236}">
                  <a16:creationId xmlns:a16="http://schemas.microsoft.com/office/drawing/2014/main" id="{38AD2CDE-9285-1A40-6BD2-59147F0EA03E}"/>
                </a:ext>
              </a:extLst>
            </p:cNvPr>
            <p:cNvSpPr/>
            <p:nvPr/>
          </p:nvSpPr>
          <p:spPr bwMode="auto">
            <a:xfrm>
              <a:off x="6699135" y="5746150"/>
              <a:ext cx="116201" cy="116201"/>
            </a:xfrm>
            <a:custGeom>
              <a:avLst/>
              <a:gdLst>
                <a:gd name="T0" fmla="*/ 16 w 30"/>
                <a:gd name="T1" fmla="*/ 1 h 30"/>
                <a:gd name="T2" fmla="*/ 0 w 30"/>
                <a:gd name="T3" fmla="*/ 14 h 30"/>
                <a:gd name="T4" fmla="*/ 14 w 30"/>
                <a:gd name="T5" fmla="*/ 30 h 30"/>
                <a:gd name="T6" fmla="*/ 30 w 30"/>
                <a:gd name="T7" fmla="*/ 16 h 30"/>
                <a:gd name="T8" fmla="*/ 16 w 30"/>
                <a:gd name="T9" fmla="*/ 1 h 30"/>
              </a:gdLst>
              <a:ahLst/>
              <a:cxnLst>
                <a:cxn ang="0">
                  <a:pos x="T0" y="T1"/>
                </a:cxn>
                <a:cxn ang="0">
                  <a:pos x="T2" y="T3"/>
                </a:cxn>
                <a:cxn ang="0">
                  <a:pos x="T4" y="T5"/>
                </a:cxn>
                <a:cxn ang="0">
                  <a:pos x="T6" y="T7"/>
                </a:cxn>
                <a:cxn ang="0">
                  <a:pos x="T8" y="T9"/>
                </a:cxn>
              </a:cxnLst>
              <a:rect l="0" t="0" r="r" b="b"/>
              <a:pathLst>
                <a:path w="30" h="30">
                  <a:moveTo>
                    <a:pt x="16" y="1"/>
                  </a:moveTo>
                  <a:cubicBezTo>
                    <a:pt x="8" y="0"/>
                    <a:pt x="1" y="6"/>
                    <a:pt x="0" y="14"/>
                  </a:cubicBezTo>
                  <a:cubicBezTo>
                    <a:pt x="0" y="22"/>
                    <a:pt x="6" y="29"/>
                    <a:pt x="14" y="30"/>
                  </a:cubicBezTo>
                  <a:cubicBezTo>
                    <a:pt x="22" y="30"/>
                    <a:pt x="29" y="24"/>
                    <a:pt x="30" y="16"/>
                  </a:cubicBezTo>
                  <a:cubicBezTo>
                    <a:pt x="30" y="8"/>
                    <a:pt x="24" y="1"/>
                    <a:pt x="1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sp>
        <p:nvSpPr>
          <p:cNvPr id="60" name="矩形: 单圆角 59">
            <a:extLst>
              <a:ext uri="{FF2B5EF4-FFF2-40B4-BE49-F238E27FC236}">
                <a16:creationId xmlns:a16="http://schemas.microsoft.com/office/drawing/2014/main" id="{7FB28AA3-C2BE-ACA4-598B-26D97D7EC972}"/>
              </a:ext>
            </a:extLst>
          </p:cNvPr>
          <p:cNvSpPr/>
          <p:nvPr/>
        </p:nvSpPr>
        <p:spPr>
          <a:xfrm>
            <a:off x="2820980" y="1369421"/>
            <a:ext cx="5491163" cy="853887"/>
          </a:xfrm>
          <a:prstGeom prst="round1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latin typeface="Inter"/>
              </a:rPr>
              <a:t>Existing explicit bias tests (such as direct questioning, generation tasks) cannot capture implicit biases in proprietary or value-aligned models, and traditional embedding analysis is difficult to apply due to model opacity.</a:t>
            </a:r>
            <a:endParaRPr lang="zh-CN" altLang="en-US" sz="1350" dirty="0"/>
          </a:p>
        </p:txBody>
      </p:sp>
      <p:sp>
        <p:nvSpPr>
          <p:cNvPr id="61" name="矩形: 单圆角 60">
            <a:extLst>
              <a:ext uri="{FF2B5EF4-FFF2-40B4-BE49-F238E27FC236}">
                <a16:creationId xmlns:a16="http://schemas.microsoft.com/office/drawing/2014/main" id="{EB6F8030-CCE3-2AD7-BDDE-9513EC750F11}"/>
              </a:ext>
            </a:extLst>
          </p:cNvPr>
          <p:cNvSpPr/>
          <p:nvPr/>
        </p:nvSpPr>
        <p:spPr>
          <a:xfrm>
            <a:off x="2859080" y="2794692"/>
            <a:ext cx="5491163" cy="853887"/>
          </a:xfrm>
          <a:prstGeom prst="round1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latin typeface="Inter"/>
              </a:rPr>
              <a:t>Does implicit bias lead to discriminatory decisions? </a:t>
            </a:r>
          </a:p>
          <a:p>
            <a:pPr algn="ctr"/>
            <a:r>
              <a:rPr lang="en-US" altLang="zh-CN" sz="1350" dirty="0">
                <a:latin typeface="Inter"/>
              </a:rPr>
              <a:t>Do different large language models exhibit varying degrees of implicit bias?</a:t>
            </a:r>
            <a:endParaRPr lang="zh-CN" altLang="en-US" sz="1350" dirty="0"/>
          </a:p>
        </p:txBody>
      </p:sp>
    </p:spTree>
    <p:extLst>
      <p:ext uri="{BB962C8B-B14F-4D97-AF65-F5344CB8AC3E}">
        <p14:creationId xmlns:p14="http://schemas.microsoft.com/office/powerpoint/2010/main" val="666207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0C85C80-F39A-9B4C-1784-0F28F7A620EA}"/>
              </a:ext>
            </a:extLst>
          </p:cNvPr>
          <p:cNvSpPr txBox="1"/>
          <p:nvPr/>
        </p:nvSpPr>
        <p:spPr>
          <a:xfrm rot="21347748">
            <a:off x="191179" y="41937"/>
            <a:ext cx="4424969" cy="1477328"/>
          </a:xfrm>
          <a:prstGeom prst="rect">
            <a:avLst/>
          </a:prstGeom>
          <a:noFill/>
        </p:spPr>
        <p:txBody>
          <a:bodyPr wrap="square" rtlCol="0">
            <a:spAutoFit/>
          </a:bodyPr>
          <a:lstStyle/>
          <a:p>
            <a:pPr lvl="1"/>
            <a:r>
              <a:rPr lang="en-US" altLang="zh-CN" sz="3000" dirty="0">
                <a:latin typeface="Inter"/>
              </a:rPr>
              <a:t>Psychological explanation of implicit bias</a:t>
            </a:r>
            <a:r>
              <a:rPr lang="en-US" altLang="zh-CN" sz="3000" dirty="0"/>
              <a:t> </a:t>
            </a:r>
            <a:endParaRPr lang="zh-CN" altLang="en-US" sz="3000" dirty="0"/>
          </a:p>
        </p:txBody>
      </p:sp>
      <p:sp>
        <p:nvSpPr>
          <p:cNvPr id="3" name="矩形: 圆角 2">
            <a:extLst>
              <a:ext uri="{FF2B5EF4-FFF2-40B4-BE49-F238E27FC236}">
                <a16:creationId xmlns:a16="http://schemas.microsoft.com/office/drawing/2014/main" id="{C657A79B-4B94-8CBA-2823-E05BE064A456}"/>
              </a:ext>
            </a:extLst>
          </p:cNvPr>
          <p:cNvSpPr/>
          <p:nvPr/>
        </p:nvSpPr>
        <p:spPr>
          <a:xfrm>
            <a:off x="2962334" y="1238250"/>
            <a:ext cx="2471678" cy="5429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t>What is the implicit bias</a:t>
            </a:r>
            <a:r>
              <a:rPr lang="zh-CN" altLang="en-US" sz="1350" dirty="0"/>
              <a:t>？</a:t>
            </a:r>
            <a:endParaRPr lang="en-US" altLang="zh-CN" sz="1350" dirty="0"/>
          </a:p>
        </p:txBody>
      </p:sp>
      <p:sp>
        <p:nvSpPr>
          <p:cNvPr id="5" name="矩形 4">
            <a:extLst>
              <a:ext uri="{FF2B5EF4-FFF2-40B4-BE49-F238E27FC236}">
                <a16:creationId xmlns:a16="http://schemas.microsoft.com/office/drawing/2014/main" id="{ECA2CA53-AE79-C6C4-5B46-908186BD6271}"/>
              </a:ext>
            </a:extLst>
          </p:cNvPr>
          <p:cNvSpPr/>
          <p:nvPr/>
        </p:nvSpPr>
        <p:spPr>
          <a:xfrm>
            <a:off x="2479863" y="1990725"/>
            <a:ext cx="1533525" cy="5429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t>EXPLICIT BIAS</a:t>
            </a:r>
          </a:p>
        </p:txBody>
      </p:sp>
      <p:sp>
        <p:nvSpPr>
          <p:cNvPr id="8" name="矩形 7">
            <a:extLst>
              <a:ext uri="{FF2B5EF4-FFF2-40B4-BE49-F238E27FC236}">
                <a16:creationId xmlns:a16="http://schemas.microsoft.com/office/drawing/2014/main" id="{7922BEA5-6113-0E28-E22B-83805F5024A9}"/>
              </a:ext>
            </a:extLst>
          </p:cNvPr>
          <p:cNvSpPr/>
          <p:nvPr/>
        </p:nvSpPr>
        <p:spPr>
          <a:xfrm>
            <a:off x="4200525" y="1990725"/>
            <a:ext cx="1533525" cy="5429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t>IMPLICIT BIAS</a:t>
            </a:r>
          </a:p>
        </p:txBody>
      </p:sp>
      <p:sp>
        <p:nvSpPr>
          <p:cNvPr id="9" name="文本框 8">
            <a:extLst>
              <a:ext uri="{FF2B5EF4-FFF2-40B4-BE49-F238E27FC236}">
                <a16:creationId xmlns:a16="http://schemas.microsoft.com/office/drawing/2014/main" id="{46456F07-00C2-7B88-4805-C211447452AC}"/>
              </a:ext>
            </a:extLst>
          </p:cNvPr>
          <p:cNvSpPr txBox="1"/>
          <p:nvPr/>
        </p:nvSpPr>
        <p:spPr>
          <a:xfrm>
            <a:off x="661987" y="2743200"/>
            <a:ext cx="3714751" cy="1535677"/>
          </a:xfrm>
          <a:prstGeom prst="rect">
            <a:avLst/>
          </a:prstGeom>
          <a:noFill/>
        </p:spPr>
        <p:txBody>
          <a:bodyPr wrap="square" rtlCol="0">
            <a:spAutoFit/>
          </a:bodyPr>
          <a:lstStyle/>
          <a:p>
            <a:pPr fontAlgn="t">
              <a:lnSpc>
                <a:spcPts val="1350"/>
              </a:lnSpc>
              <a:buFont typeface="Arial" panose="020B0604020202020204" pitchFamily="34" charset="0"/>
              <a:buChar char="•"/>
            </a:pPr>
            <a:r>
              <a:rPr lang="en-US" altLang="zh-CN" sz="1350" b="1" dirty="0">
                <a:latin typeface="Inter"/>
              </a:rPr>
              <a:t>Manifestation</a:t>
            </a:r>
            <a:r>
              <a:rPr lang="en-US" altLang="zh-CN" sz="1350" dirty="0">
                <a:latin typeface="Inter"/>
              </a:rPr>
              <a:t>: Direct, overt discrimination (e.g., agreeing with statements like "Women are bad at science").</a:t>
            </a:r>
          </a:p>
          <a:p>
            <a:pPr fontAlgn="t">
              <a:lnSpc>
                <a:spcPts val="1350"/>
              </a:lnSpc>
              <a:buFont typeface="Arial" panose="020B0604020202020204" pitchFamily="34" charset="0"/>
              <a:buChar char="•"/>
            </a:pPr>
            <a:r>
              <a:rPr lang="en-US" altLang="zh-CN" sz="1350" b="1" dirty="0">
                <a:latin typeface="Inter"/>
              </a:rPr>
              <a:t>Detection</a:t>
            </a:r>
            <a:r>
              <a:rPr lang="en-US" altLang="zh-CN" sz="1350" dirty="0">
                <a:latin typeface="Inter"/>
              </a:rPr>
              <a:t>: Standard benchmarks (e.g., asking models directly about stereotypes).</a:t>
            </a:r>
          </a:p>
          <a:p>
            <a:pPr fontAlgn="t">
              <a:lnSpc>
                <a:spcPts val="1350"/>
              </a:lnSpc>
              <a:buFont typeface="Arial" panose="020B0604020202020204" pitchFamily="34" charset="0"/>
              <a:buChar char="•"/>
            </a:pPr>
            <a:r>
              <a:rPr lang="en-US" altLang="zh-CN" sz="1350" b="1" dirty="0">
                <a:latin typeface="Inter"/>
              </a:rPr>
              <a:t>Key Point</a:t>
            </a:r>
            <a:r>
              <a:rPr lang="en-US" altLang="zh-CN" sz="1350" dirty="0">
                <a:latin typeface="Inter"/>
              </a:rPr>
              <a:t>: Modern LLMs like GPT-4 suppress explicit bias through value alignment, appearing "unbiased" on surface-level tests.</a:t>
            </a:r>
          </a:p>
        </p:txBody>
      </p:sp>
      <p:sp>
        <p:nvSpPr>
          <p:cNvPr id="10" name="文本框 9">
            <a:extLst>
              <a:ext uri="{FF2B5EF4-FFF2-40B4-BE49-F238E27FC236}">
                <a16:creationId xmlns:a16="http://schemas.microsoft.com/office/drawing/2014/main" id="{7C736FA0-C173-FFA0-965C-BCF5086D8635}"/>
              </a:ext>
            </a:extLst>
          </p:cNvPr>
          <p:cNvSpPr txBox="1"/>
          <p:nvPr/>
        </p:nvSpPr>
        <p:spPr>
          <a:xfrm>
            <a:off x="4572000" y="2743199"/>
            <a:ext cx="4033838" cy="1356140"/>
          </a:xfrm>
          <a:prstGeom prst="rect">
            <a:avLst/>
          </a:prstGeom>
          <a:noFill/>
        </p:spPr>
        <p:txBody>
          <a:bodyPr wrap="square" rtlCol="0">
            <a:spAutoFit/>
          </a:bodyPr>
          <a:lstStyle/>
          <a:p>
            <a:pPr fontAlgn="t">
              <a:lnSpc>
                <a:spcPts val="1350"/>
              </a:lnSpc>
              <a:buFont typeface="Arial" panose="020B0604020202020204" pitchFamily="34" charset="0"/>
              <a:buChar char="•"/>
            </a:pPr>
            <a:r>
              <a:rPr lang="en-US" altLang="zh-CN" sz="1350" b="1" dirty="0">
                <a:latin typeface="Inter"/>
              </a:rPr>
              <a:t>Manifestation</a:t>
            </a:r>
            <a:r>
              <a:rPr lang="en-US" altLang="zh-CN" sz="1350" dirty="0">
                <a:latin typeface="Inter"/>
              </a:rPr>
              <a:t>: Subtle, unconscious associations (e.g., linking "male" names to STEM fields).</a:t>
            </a:r>
          </a:p>
          <a:p>
            <a:pPr fontAlgn="t">
              <a:lnSpc>
                <a:spcPts val="1350"/>
              </a:lnSpc>
              <a:buFont typeface="Arial" panose="020B0604020202020204" pitchFamily="34" charset="0"/>
              <a:buChar char="•"/>
            </a:pPr>
            <a:r>
              <a:rPr lang="en-US" altLang="zh-CN" sz="1350" b="1" dirty="0">
                <a:latin typeface="Inter"/>
              </a:rPr>
              <a:t>Detection</a:t>
            </a:r>
            <a:r>
              <a:rPr lang="en-US" altLang="zh-CN" sz="1350" dirty="0">
                <a:latin typeface="Inter"/>
              </a:rPr>
              <a:t>: Indirect methods inspired by psychology (e.g., </a:t>
            </a:r>
            <a:r>
              <a:rPr lang="en-US" altLang="zh-CN" sz="1350" b="1" dirty="0">
                <a:latin typeface="Inter"/>
              </a:rPr>
              <a:t>LLM Word Association Test</a:t>
            </a:r>
            <a:r>
              <a:rPr lang="en-US" altLang="zh-CN" sz="1350" dirty="0">
                <a:latin typeface="Inter"/>
              </a:rPr>
              <a:t> and </a:t>
            </a:r>
            <a:r>
              <a:rPr lang="en-US" altLang="zh-CN" sz="1350" b="1" dirty="0">
                <a:latin typeface="Inter"/>
              </a:rPr>
              <a:t>LLM Relative Decision Test</a:t>
            </a:r>
            <a:r>
              <a:rPr lang="en-US" altLang="zh-CN" sz="1350" dirty="0">
                <a:latin typeface="Inter"/>
              </a:rPr>
              <a:t>).</a:t>
            </a:r>
          </a:p>
          <a:p>
            <a:pPr fontAlgn="t">
              <a:lnSpc>
                <a:spcPts val="1350"/>
              </a:lnSpc>
              <a:buFont typeface="Arial" panose="020B0604020202020204" pitchFamily="34" charset="0"/>
              <a:buChar char="•"/>
            </a:pPr>
            <a:r>
              <a:rPr lang="en-US" altLang="zh-CN" sz="1350" b="1" dirty="0">
                <a:latin typeface="Inter"/>
              </a:rPr>
              <a:t>Key Point</a:t>
            </a:r>
            <a:r>
              <a:rPr lang="en-US" altLang="zh-CN" sz="1350" dirty="0">
                <a:latin typeface="Inter"/>
              </a:rPr>
              <a:t>: Persists even in value-aligned models, mirroring societal stereotypes (e.g., race and job roles).</a:t>
            </a:r>
          </a:p>
        </p:txBody>
      </p:sp>
    </p:spTree>
    <p:extLst>
      <p:ext uri="{BB962C8B-B14F-4D97-AF65-F5344CB8AC3E}">
        <p14:creationId xmlns:p14="http://schemas.microsoft.com/office/powerpoint/2010/main" val="1251738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01D9306D-0D67-7660-D24E-BC03DAB8454D}"/>
              </a:ext>
            </a:extLst>
          </p:cNvPr>
          <p:cNvPicPr>
            <a:picLocks noChangeAspect="1"/>
          </p:cNvPicPr>
          <p:nvPr/>
        </p:nvPicPr>
        <p:blipFill>
          <a:blip r:embed="rId2"/>
          <a:stretch>
            <a:fillRect/>
          </a:stretch>
        </p:blipFill>
        <p:spPr>
          <a:xfrm>
            <a:off x="576567" y="1342854"/>
            <a:ext cx="8173591" cy="2457793"/>
          </a:xfrm>
          <a:prstGeom prst="rect">
            <a:avLst/>
          </a:prstGeom>
        </p:spPr>
      </p:pic>
    </p:spTree>
    <p:extLst>
      <p:ext uri="{BB962C8B-B14F-4D97-AF65-F5344CB8AC3E}">
        <p14:creationId xmlns:p14="http://schemas.microsoft.com/office/powerpoint/2010/main" val="411795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D4242-56E7-BE8D-0EF2-2EECE0BFD98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689DA90-9A09-9D47-16C7-7F52B22A09A1}"/>
              </a:ext>
            </a:extLst>
          </p:cNvPr>
          <p:cNvSpPr txBox="1"/>
          <p:nvPr/>
        </p:nvSpPr>
        <p:spPr>
          <a:xfrm rot="21347748">
            <a:off x="321547" y="214050"/>
            <a:ext cx="3099461" cy="553998"/>
          </a:xfrm>
          <a:prstGeom prst="rect">
            <a:avLst/>
          </a:prstGeom>
          <a:noFill/>
        </p:spPr>
        <p:txBody>
          <a:bodyPr wrap="square" rtlCol="0">
            <a:spAutoFit/>
          </a:bodyPr>
          <a:lstStyle/>
          <a:p>
            <a:r>
              <a:rPr lang="en-US" altLang="zh-CN" sz="3000" dirty="0"/>
              <a:t>Methodology</a:t>
            </a:r>
            <a:endParaRPr lang="zh-CN" altLang="en-US" sz="3000" dirty="0"/>
          </a:p>
        </p:txBody>
      </p:sp>
      <p:sp>
        <p:nvSpPr>
          <p:cNvPr id="3" name="文本框 2">
            <a:extLst>
              <a:ext uri="{FF2B5EF4-FFF2-40B4-BE49-F238E27FC236}">
                <a16:creationId xmlns:a16="http://schemas.microsoft.com/office/drawing/2014/main" id="{7EEAB108-04AA-6ADE-35C5-BB5739FE055B}"/>
              </a:ext>
            </a:extLst>
          </p:cNvPr>
          <p:cNvSpPr txBox="1"/>
          <p:nvPr/>
        </p:nvSpPr>
        <p:spPr>
          <a:xfrm>
            <a:off x="481013" y="1114425"/>
            <a:ext cx="8067675" cy="2862322"/>
          </a:xfrm>
          <a:prstGeom prst="rect">
            <a:avLst/>
          </a:prstGeom>
          <a:noFill/>
        </p:spPr>
        <p:txBody>
          <a:bodyPr wrap="square" rtlCol="0">
            <a:spAutoFit/>
          </a:bodyPr>
          <a:lstStyle/>
          <a:p>
            <a:pPr marL="214313" indent="-214313">
              <a:buFont typeface="Arial" panose="020B0604020202020204" pitchFamily="34" charset="0"/>
              <a:buChar char="•"/>
            </a:pPr>
            <a:r>
              <a:rPr lang="en-US" altLang="zh-CN" b="1" dirty="0">
                <a:latin typeface="Inter"/>
              </a:rPr>
              <a:t>LLM Word Association Test</a:t>
            </a:r>
            <a:r>
              <a:rPr lang="zh-CN" altLang="en-US" b="1" dirty="0">
                <a:latin typeface="Inter"/>
              </a:rPr>
              <a:t>：</a:t>
            </a:r>
            <a:endParaRPr lang="en-US" altLang="zh-CN" b="1" dirty="0">
              <a:latin typeface="Inter"/>
            </a:endParaRPr>
          </a:p>
          <a:p>
            <a:pPr marL="557213" lvl="1" indent="-214313">
              <a:buFont typeface="Arial" panose="020B0604020202020204" pitchFamily="34" charset="0"/>
              <a:buChar char="•"/>
            </a:pPr>
            <a:r>
              <a:rPr lang="en-US" altLang="zh-CN" sz="1350" b="1" dirty="0">
                <a:latin typeface="Inter"/>
              </a:rPr>
              <a:t>Principles</a:t>
            </a:r>
            <a:r>
              <a:rPr lang="zh-CN" altLang="en-US" sz="1350" b="1" dirty="0">
                <a:latin typeface="Inter"/>
              </a:rPr>
              <a:t>： </a:t>
            </a:r>
            <a:r>
              <a:rPr lang="en-US" altLang="zh-CN" sz="1350" b="1" dirty="0">
                <a:latin typeface="Inter"/>
              </a:rPr>
              <a:t>Based on the implicit association test (IAT) in psychology, specific prompts are designed to require models to associate social groups (such as race, gender) with attribute words (such as positive/negative words, professional fields), thereby revealing the model's implicit stereotypical bias.</a:t>
            </a:r>
          </a:p>
          <a:p>
            <a:pPr marL="557213" lvl="1" indent="-214313">
              <a:buFont typeface="Arial" panose="020B0604020202020204" pitchFamily="34" charset="0"/>
              <a:buChar char="•"/>
            </a:pPr>
            <a:r>
              <a:rPr lang="en-US" altLang="zh-CN" sz="1350" b="1" dirty="0">
                <a:latin typeface="Inter"/>
              </a:rPr>
              <a:t>Implementation steps:</a:t>
            </a:r>
          </a:p>
          <a:p>
            <a:pPr marL="900113" lvl="2" indent="-214313">
              <a:buFont typeface="Arial" panose="020B0604020202020204" pitchFamily="34" charset="0"/>
              <a:buChar char="•"/>
            </a:pPr>
            <a:r>
              <a:rPr lang="en-US" altLang="zh-CN" sz="1350" b="1" dirty="0">
                <a:latin typeface="Inter"/>
              </a:rPr>
              <a:t>Construct test templates: For example, "Please divide the following words into 'white' or 'black': marvelous, horrible, superb, tragic..."</a:t>
            </a:r>
          </a:p>
          <a:p>
            <a:pPr marL="900113" lvl="2" indent="-214313">
              <a:buFont typeface="Arial" panose="020B0604020202020204" pitchFamily="34" charset="0"/>
              <a:buChar char="•"/>
            </a:pPr>
            <a:r>
              <a:rPr lang="en-US" altLang="zh-CN" sz="1350" b="1" dirty="0">
                <a:latin typeface="Inter"/>
              </a:rPr>
              <a:t>Quantify prejudice scores: Count the proportion of models associating positive/negative words with different social groups and calculate deviation scores (such as the proportion associated with negative words for 'black').</a:t>
            </a:r>
          </a:p>
          <a:p>
            <a:pPr marL="900113" lvl="2" indent="-214313">
              <a:buFont typeface="Arial" panose="020B0604020202020204" pitchFamily="34" charset="0"/>
              <a:buChar char="•"/>
            </a:pPr>
            <a:r>
              <a:rPr lang="en-US" altLang="zh-CN" sz="1350" b="1" dirty="0">
                <a:latin typeface="Inter"/>
              </a:rPr>
              <a:t>Statistical validation: Use one-sample t-test to compare scores with unbiased baseline (such as zero bias), verify significance (P value &lt;0.001).</a:t>
            </a:r>
          </a:p>
          <a:p>
            <a:pPr marL="214313" indent="-214313">
              <a:buFont typeface="Arial" panose="020B0604020202020204" pitchFamily="34" charset="0"/>
              <a:buChar char="•"/>
            </a:pPr>
            <a:endParaRPr lang="zh-CN" altLang="en-US" sz="1350" dirty="0"/>
          </a:p>
        </p:txBody>
      </p:sp>
    </p:spTree>
    <p:extLst>
      <p:ext uri="{BB962C8B-B14F-4D97-AF65-F5344CB8AC3E}">
        <p14:creationId xmlns:p14="http://schemas.microsoft.com/office/powerpoint/2010/main" val="3199920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4AA1F-5A4E-86D3-E832-1D2E58E737B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54B6BAF-87C6-E98F-19A7-CA4930639C66}"/>
              </a:ext>
            </a:extLst>
          </p:cNvPr>
          <p:cNvSpPr txBox="1"/>
          <p:nvPr/>
        </p:nvSpPr>
        <p:spPr>
          <a:xfrm rot="21347748">
            <a:off x="321547" y="214050"/>
            <a:ext cx="3099461" cy="553998"/>
          </a:xfrm>
          <a:prstGeom prst="rect">
            <a:avLst/>
          </a:prstGeom>
          <a:noFill/>
        </p:spPr>
        <p:txBody>
          <a:bodyPr wrap="square" rtlCol="0">
            <a:spAutoFit/>
          </a:bodyPr>
          <a:lstStyle/>
          <a:p>
            <a:r>
              <a:rPr lang="en-US" altLang="zh-CN" sz="3000" dirty="0"/>
              <a:t>Methodology</a:t>
            </a:r>
            <a:endParaRPr lang="zh-CN" altLang="en-US" sz="3000" dirty="0"/>
          </a:p>
        </p:txBody>
      </p:sp>
      <p:sp>
        <p:nvSpPr>
          <p:cNvPr id="3" name="文本框 2">
            <a:extLst>
              <a:ext uri="{FF2B5EF4-FFF2-40B4-BE49-F238E27FC236}">
                <a16:creationId xmlns:a16="http://schemas.microsoft.com/office/drawing/2014/main" id="{504F5404-EF4D-B6AB-1F07-83DC7BA3F866}"/>
              </a:ext>
            </a:extLst>
          </p:cNvPr>
          <p:cNvSpPr txBox="1"/>
          <p:nvPr/>
        </p:nvSpPr>
        <p:spPr>
          <a:xfrm>
            <a:off x="481013" y="1114425"/>
            <a:ext cx="8067675" cy="3070071"/>
          </a:xfrm>
          <a:prstGeom prst="rect">
            <a:avLst/>
          </a:prstGeom>
          <a:noFill/>
        </p:spPr>
        <p:txBody>
          <a:bodyPr wrap="square" rtlCol="0">
            <a:spAutoFit/>
          </a:bodyPr>
          <a:lstStyle/>
          <a:p>
            <a:pPr marL="214313" indent="-214313">
              <a:buFont typeface="Arial" panose="020B0604020202020204" pitchFamily="34" charset="0"/>
              <a:buChar char="•"/>
            </a:pPr>
            <a:r>
              <a:rPr lang="en-US" altLang="zh-CN" b="1" dirty="0">
                <a:latin typeface="Inter"/>
              </a:rPr>
              <a:t> LLM relative decision test </a:t>
            </a:r>
            <a:r>
              <a:rPr lang="zh-CN" altLang="en-US" b="1" dirty="0">
                <a:latin typeface="Inter"/>
              </a:rPr>
              <a:t>：</a:t>
            </a:r>
            <a:endParaRPr lang="en-US" altLang="zh-CN" b="1" dirty="0">
              <a:latin typeface="Inter"/>
            </a:endParaRPr>
          </a:p>
          <a:p>
            <a:pPr marL="557213" lvl="1" indent="-214313">
              <a:buFont typeface="Arial" panose="020B0604020202020204" pitchFamily="34" charset="0"/>
              <a:buChar char="•"/>
            </a:pPr>
            <a:r>
              <a:rPr lang="en-US" altLang="zh-CN" sz="1350" b="1" dirty="0">
                <a:latin typeface="Inter"/>
              </a:rPr>
              <a:t>Principles</a:t>
            </a:r>
            <a:r>
              <a:rPr lang="zh-CN" altLang="en-US" sz="1350" b="1" dirty="0">
                <a:latin typeface="Inter"/>
              </a:rPr>
              <a:t>： </a:t>
            </a:r>
            <a:r>
              <a:rPr lang="en-US" altLang="zh-CN" sz="1350" b="1" dirty="0">
                <a:latin typeface="Inter"/>
              </a:rPr>
              <a:t>Based on the conclusion in psychology that "relative comparison reveals implicit bias more than absolute evaluation", design decision-making tasks that require models to contrastively choose between two candidates (such as recruitment, educational recommendations) to detect their discriminatory decision-making tendencies.</a:t>
            </a:r>
          </a:p>
          <a:p>
            <a:pPr marL="557213" lvl="1" indent="-214313">
              <a:buFont typeface="Arial" panose="020B0604020202020204" pitchFamily="34" charset="0"/>
              <a:buChar char="•"/>
            </a:pPr>
            <a:r>
              <a:rPr lang="en-US" altLang="zh-CN" sz="1350" b="1" dirty="0">
                <a:latin typeface="Inter"/>
              </a:rPr>
              <a:t>Implementation steps:</a:t>
            </a:r>
          </a:p>
          <a:p>
            <a:pPr marL="900113" lvl="2" indent="-214313">
              <a:buFont typeface="Arial" panose="020B0604020202020204" pitchFamily="34" charset="0"/>
              <a:buChar char="•"/>
            </a:pPr>
            <a:r>
              <a:rPr lang="en-US" altLang="zh-CN" sz="1350" b="1" dirty="0">
                <a:latin typeface="Inter"/>
              </a:rPr>
              <a:t>Generate comparative scenarios: For example, provide resumes for both white and African American candidates simultaneously, requiring the model to assign executive and clerical positions.</a:t>
            </a:r>
          </a:p>
          <a:p>
            <a:pPr marL="900113" lvl="2" indent="-214313">
              <a:buFont typeface="Arial" panose="020B0604020202020204" pitchFamily="34" charset="0"/>
              <a:buChar char="•"/>
            </a:pPr>
            <a:r>
              <a:rPr lang="en-US" altLang="zh-CN" sz="1350" b="1" dirty="0">
                <a:latin typeface="Inter"/>
              </a:rPr>
              <a:t>Quantitative decision bias: Statistics on the frequency of models assigning marginalized groups (such as non-African Americans, women) to low-status roles.</a:t>
            </a:r>
          </a:p>
          <a:p>
            <a:pPr marL="900113" lvl="2" indent="-214313">
              <a:buFont typeface="Arial" panose="020B0604020202020204" pitchFamily="34" charset="0"/>
              <a:buChar char="•"/>
            </a:pPr>
            <a:r>
              <a:rPr lang="en-US" altLang="zh-CN" sz="1350" b="1" dirty="0">
                <a:latin typeface="Inter"/>
              </a:rPr>
              <a:t>Correlation analysis: Through logistic regression models, the causal relationship between the bias score of the vocabulary association test and the decision bias is verified (for every increase of 1 unit in the bias score, the probability of discriminatory decisions increases by 2.68 times).</a:t>
            </a:r>
            <a:endParaRPr lang="zh-CN" altLang="en-US" sz="1350" dirty="0"/>
          </a:p>
        </p:txBody>
      </p:sp>
    </p:spTree>
    <p:extLst>
      <p:ext uri="{BB962C8B-B14F-4D97-AF65-F5344CB8AC3E}">
        <p14:creationId xmlns:p14="http://schemas.microsoft.com/office/powerpoint/2010/main" val="897157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7522" y="358714"/>
            <a:ext cx="9148190" cy="1323439"/>
          </a:xfrm>
          <a:prstGeom prst="rect">
            <a:avLst/>
          </a:prstGeom>
          <a:noFill/>
        </p:spPr>
        <p:txBody>
          <a:bodyPr wrap="square" rtlCol="0">
            <a:spAutoFit/>
          </a:bodyPr>
          <a:lstStyle/>
          <a:p>
            <a:r>
              <a:rPr lang="en-US" sz="4000" dirty="0"/>
              <a:t>Societal Impacts of </a:t>
            </a:r>
            <a:r>
              <a:rPr lang="en-US" altLang="zh-CN" sz="4000" dirty="0"/>
              <a:t>LLMs</a:t>
            </a:r>
            <a:br>
              <a:rPr lang="en-US" sz="4000" dirty="0"/>
            </a:br>
            <a:endParaRPr lang="en-US" altLang="zh-CN" sz="4000" dirty="0">
              <a:sym typeface="+mn-ea"/>
            </a:endParaRPr>
          </a:p>
        </p:txBody>
      </p:sp>
      <p:sp>
        <p:nvSpPr>
          <p:cNvPr id="5" name="TextBox 4"/>
          <p:cNvSpPr txBox="1"/>
          <p:nvPr/>
        </p:nvSpPr>
        <p:spPr>
          <a:xfrm>
            <a:off x="-80952" y="1389190"/>
            <a:ext cx="5511445" cy="1938992"/>
          </a:xfrm>
          <a:prstGeom prst="rect">
            <a:avLst/>
          </a:prstGeom>
          <a:noFill/>
        </p:spPr>
        <p:txBody>
          <a:bodyPr wrap="none" rtlCol="0">
            <a:spAutoFit/>
          </a:bodyPr>
          <a:lstStyle/>
          <a:p>
            <a:pPr marL="742950" lvl="1" indent="-285750">
              <a:buFont typeface="Arial" panose="020B0604020202090204" pitchFamily="34" charset="0"/>
              <a:buChar char="•"/>
            </a:pPr>
            <a:r>
              <a:rPr lang="en-US" sz="2400" dirty="0"/>
              <a:t>Labor Displacement and Automation</a:t>
            </a:r>
          </a:p>
          <a:p>
            <a:pPr marL="742950" lvl="1" indent="-285750">
              <a:buFont typeface="Arial" panose="020B0604020202090204" pitchFamily="34" charset="0"/>
              <a:buChar char="•"/>
            </a:pPr>
            <a:endParaRPr lang="en-US" altLang="zh-CN" sz="2400" dirty="0"/>
          </a:p>
          <a:p>
            <a:pPr marL="742950" lvl="1" indent="-285750">
              <a:buFont typeface="Arial" panose="020B0604020202090204" pitchFamily="34" charset="0"/>
              <a:buChar char="•"/>
            </a:pPr>
            <a:r>
              <a:rPr lang="en-US" sz="2400" dirty="0"/>
              <a:t>Legal and Policy Implications</a:t>
            </a:r>
          </a:p>
          <a:p>
            <a:pPr marL="742950" lvl="1" indent="-285750">
              <a:buFont typeface="Arial" panose="020B0604020202090204" pitchFamily="34" charset="0"/>
              <a:buChar char="•"/>
            </a:pPr>
            <a:endParaRPr lang="en-US" sz="2400" dirty="0"/>
          </a:p>
          <a:p>
            <a:pPr marL="285750" indent="-285750">
              <a:buFont typeface="Arial" panose="020B060402020209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6BFFF-50AF-9DEB-252B-22D57AD7D2D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EDEB5E2-45B1-40FD-6B55-34400FBEB2B8}"/>
              </a:ext>
            </a:extLst>
          </p:cNvPr>
          <p:cNvSpPr txBox="1"/>
          <p:nvPr/>
        </p:nvSpPr>
        <p:spPr>
          <a:xfrm rot="21347748">
            <a:off x="645397" y="390262"/>
            <a:ext cx="3099461" cy="553998"/>
          </a:xfrm>
          <a:prstGeom prst="rect">
            <a:avLst/>
          </a:prstGeom>
          <a:noFill/>
        </p:spPr>
        <p:txBody>
          <a:bodyPr wrap="square" rtlCol="0">
            <a:spAutoFit/>
          </a:bodyPr>
          <a:lstStyle/>
          <a:p>
            <a:r>
              <a:rPr lang="en-US" altLang="zh-CN" sz="3000" dirty="0"/>
              <a:t>Findings</a:t>
            </a:r>
            <a:endParaRPr lang="zh-CN" altLang="en-US" sz="3000" dirty="0"/>
          </a:p>
        </p:txBody>
      </p:sp>
      <p:sp>
        <p:nvSpPr>
          <p:cNvPr id="3" name="矩形: 圆角 2">
            <a:extLst>
              <a:ext uri="{FF2B5EF4-FFF2-40B4-BE49-F238E27FC236}">
                <a16:creationId xmlns:a16="http://schemas.microsoft.com/office/drawing/2014/main" id="{2BEEBD29-0F41-478D-AC67-01FC743E6CBA}"/>
              </a:ext>
            </a:extLst>
          </p:cNvPr>
          <p:cNvSpPr/>
          <p:nvPr/>
        </p:nvSpPr>
        <p:spPr>
          <a:xfrm>
            <a:off x="888206" y="1188835"/>
            <a:ext cx="7367588" cy="25384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57175" indent="-257175">
              <a:buAutoNum type="arabicPeriod"/>
            </a:pPr>
            <a:r>
              <a:rPr lang="en-US" altLang="zh-CN" sz="1350" dirty="0">
                <a:latin typeface="Inter"/>
              </a:rPr>
              <a:t>Implicit bias is prevalent.</a:t>
            </a:r>
          </a:p>
          <a:p>
            <a:pPr algn="ctr"/>
            <a:r>
              <a:rPr lang="en-US" altLang="zh-CN" sz="1350" dirty="0">
                <a:latin typeface="Inter"/>
              </a:rPr>
              <a:t>“Through LLM word association tests (Word Association Test) and relative decision-making tests, systematic implicit biases were detected in eight main large language models that have been value-aligned, such as GPT-4 and Claude-3.”</a:t>
            </a:r>
          </a:p>
          <a:p>
            <a:pPr algn="ctr"/>
            <a:endParaRPr lang="en-US" altLang="zh-CN" sz="1350" dirty="0">
              <a:latin typeface="Inter"/>
            </a:endParaRPr>
          </a:p>
          <a:p>
            <a:r>
              <a:rPr lang="en-US" altLang="zh-CN" sz="1350" dirty="0">
                <a:latin typeface="Inter"/>
              </a:rPr>
              <a:t>2.Social categories: </a:t>
            </a:r>
          </a:p>
          <a:p>
            <a:r>
              <a:rPr lang="en-US" altLang="zh-CN" sz="1350" dirty="0">
                <a:latin typeface="Inter"/>
              </a:rPr>
              <a:t>Covering four major categories of race, gender, religion, and health, involving 21 types of stereotypes (such as race and crime, gender and science, age and negative evaluations)</a:t>
            </a:r>
          </a:p>
          <a:p>
            <a:pPr algn="ctr"/>
            <a:r>
              <a:rPr lang="en-US" altLang="zh-CN" sz="1350" dirty="0">
                <a:latin typeface="Inter"/>
              </a:rPr>
              <a:t>“Among the most noteworthy are the relationships between gender and recruitment, disciplines, and race with price states and recruitment.”</a:t>
            </a:r>
          </a:p>
        </p:txBody>
      </p:sp>
    </p:spTree>
    <p:extLst>
      <p:ext uri="{BB962C8B-B14F-4D97-AF65-F5344CB8AC3E}">
        <p14:creationId xmlns:p14="http://schemas.microsoft.com/office/powerpoint/2010/main" val="291502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1498EEC-C271-05CC-C5A5-EF123204AEFA}"/>
              </a:ext>
            </a:extLst>
          </p:cNvPr>
          <p:cNvPicPr>
            <a:picLocks noChangeAspect="1"/>
          </p:cNvPicPr>
          <p:nvPr/>
        </p:nvPicPr>
        <p:blipFill>
          <a:blip r:embed="rId2"/>
          <a:stretch>
            <a:fillRect/>
          </a:stretch>
        </p:blipFill>
        <p:spPr>
          <a:xfrm>
            <a:off x="1803556" y="548655"/>
            <a:ext cx="5002536" cy="3924121"/>
          </a:xfrm>
          <a:prstGeom prst="rect">
            <a:avLst/>
          </a:prstGeom>
        </p:spPr>
      </p:pic>
    </p:spTree>
    <p:extLst>
      <p:ext uri="{BB962C8B-B14F-4D97-AF65-F5344CB8AC3E}">
        <p14:creationId xmlns:p14="http://schemas.microsoft.com/office/powerpoint/2010/main" val="53819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FABFB-C828-AA2A-4BBE-CB26F2565086}"/>
            </a:ext>
          </a:extLst>
        </p:cNvPr>
        <p:cNvGrpSpPr/>
        <p:nvPr/>
      </p:nvGrpSpPr>
      <p:grpSpPr>
        <a:xfrm>
          <a:off x="0" y="0"/>
          <a:ext cx="0" cy="0"/>
          <a:chOff x="0" y="0"/>
          <a:chExt cx="0" cy="0"/>
        </a:xfrm>
      </p:grpSpPr>
      <p:sp>
        <p:nvSpPr>
          <p:cNvPr id="2" name="矩形: 圆角 1">
            <a:extLst>
              <a:ext uri="{FF2B5EF4-FFF2-40B4-BE49-F238E27FC236}">
                <a16:creationId xmlns:a16="http://schemas.microsoft.com/office/drawing/2014/main" id="{C5443788-B3A8-9F4C-A3A2-CFE96F51E869}"/>
              </a:ext>
            </a:extLst>
          </p:cNvPr>
          <p:cNvSpPr/>
          <p:nvPr/>
        </p:nvSpPr>
        <p:spPr>
          <a:xfrm>
            <a:off x="900112" y="1045617"/>
            <a:ext cx="7367588" cy="31358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350" dirty="0">
                <a:latin typeface="Inter"/>
              </a:rPr>
              <a:t>3. implicit bias and relative decision-making bias</a:t>
            </a:r>
          </a:p>
          <a:p>
            <a:r>
              <a:rPr lang="en-US" altLang="zh-CN" sz="1350" dirty="0">
                <a:latin typeface="Inter"/>
              </a:rPr>
              <a:t>Word association test results are significantly related to subsequent discriminatory decisions (such as the correlation between race-negative word associations and job allocation biases, Pearson’s r=0.36).</a:t>
            </a:r>
          </a:p>
          <a:p>
            <a:r>
              <a:rPr lang="en-US" altLang="zh-CN" sz="1350" dirty="0">
                <a:latin typeface="Inter"/>
              </a:rPr>
              <a:t>Relative decision-making effects: In scenarios comparing two candidates (e.g., “Emily vs Lakisha”), model biases become more apparent (t=36.25, P&lt;0.001), while independent assessments (absolute decisions) show weaker biases.</a:t>
            </a:r>
          </a:p>
          <a:p>
            <a:endParaRPr lang="en-US" altLang="zh-CN" sz="1350" dirty="0">
              <a:latin typeface="Inter"/>
            </a:endParaRPr>
          </a:p>
          <a:p>
            <a:r>
              <a:rPr lang="en-US" altLang="zh-CN" sz="1350" dirty="0">
                <a:latin typeface="Inter"/>
              </a:rPr>
              <a:t>4. word association bias and embedding bias</a:t>
            </a:r>
          </a:p>
          <a:p>
            <a:r>
              <a:rPr lang="en-US" altLang="zh-CN" sz="1350" dirty="0">
                <a:latin typeface="Inter"/>
              </a:rPr>
              <a:t>Limitations of embedding methods: Traditional word vector analyses (such as calculating word similarity) only moderately correlate with behavioral tests (r=0.36) and do not directly reflect actual decisions. Advantages of behavioral testing: Output-based tests (such as relative decision-making) are closer to real-world application scenarios and can capture dynamic discriminatory behaviors.”</a:t>
            </a:r>
          </a:p>
        </p:txBody>
      </p:sp>
      <p:sp>
        <p:nvSpPr>
          <p:cNvPr id="3" name="文本框 2">
            <a:extLst>
              <a:ext uri="{FF2B5EF4-FFF2-40B4-BE49-F238E27FC236}">
                <a16:creationId xmlns:a16="http://schemas.microsoft.com/office/drawing/2014/main" id="{E1025377-5EAF-2397-9617-0600405F8EE9}"/>
              </a:ext>
            </a:extLst>
          </p:cNvPr>
          <p:cNvSpPr txBox="1"/>
          <p:nvPr/>
        </p:nvSpPr>
        <p:spPr>
          <a:xfrm rot="21347748">
            <a:off x="645397" y="390262"/>
            <a:ext cx="3099461" cy="553998"/>
          </a:xfrm>
          <a:prstGeom prst="rect">
            <a:avLst/>
          </a:prstGeom>
          <a:noFill/>
        </p:spPr>
        <p:txBody>
          <a:bodyPr wrap="square" rtlCol="0">
            <a:spAutoFit/>
          </a:bodyPr>
          <a:lstStyle/>
          <a:p>
            <a:r>
              <a:rPr lang="en-US" altLang="zh-CN" sz="3000" dirty="0"/>
              <a:t>Findings</a:t>
            </a:r>
            <a:endParaRPr lang="zh-CN" altLang="en-US" sz="3000" dirty="0"/>
          </a:p>
        </p:txBody>
      </p:sp>
      <p:pic>
        <p:nvPicPr>
          <p:cNvPr id="5" name="图片 4">
            <a:extLst>
              <a:ext uri="{FF2B5EF4-FFF2-40B4-BE49-F238E27FC236}">
                <a16:creationId xmlns:a16="http://schemas.microsoft.com/office/drawing/2014/main" id="{97263B11-A456-8115-9B5D-612D37AB81A0}"/>
              </a:ext>
            </a:extLst>
          </p:cNvPr>
          <p:cNvPicPr>
            <a:picLocks noChangeAspect="1"/>
          </p:cNvPicPr>
          <p:nvPr/>
        </p:nvPicPr>
        <p:blipFill>
          <a:blip r:embed="rId2"/>
          <a:stretch>
            <a:fillRect/>
          </a:stretch>
        </p:blipFill>
        <p:spPr>
          <a:xfrm>
            <a:off x="61912" y="484664"/>
            <a:ext cx="8786813" cy="4257764"/>
          </a:xfrm>
          <a:prstGeom prst="rect">
            <a:avLst/>
          </a:prstGeom>
        </p:spPr>
      </p:pic>
    </p:spTree>
    <p:extLst>
      <p:ext uri="{BB962C8B-B14F-4D97-AF65-F5344CB8AC3E}">
        <p14:creationId xmlns:p14="http://schemas.microsoft.com/office/powerpoint/2010/main" val="126104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4EBBE-9EA7-39BF-9A5E-F9B1D6189B4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3973E57-2ADC-ABD5-53D4-FE1A5FB8F67D}"/>
              </a:ext>
            </a:extLst>
          </p:cNvPr>
          <p:cNvSpPr txBox="1"/>
          <p:nvPr/>
        </p:nvSpPr>
        <p:spPr>
          <a:xfrm rot="21347748">
            <a:off x="645397" y="390262"/>
            <a:ext cx="3099461" cy="553998"/>
          </a:xfrm>
          <a:prstGeom prst="rect">
            <a:avLst/>
          </a:prstGeom>
          <a:noFill/>
        </p:spPr>
        <p:txBody>
          <a:bodyPr wrap="square" rtlCol="0">
            <a:spAutoFit/>
          </a:bodyPr>
          <a:lstStyle/>
          <a:p>
            <a:r>
              <a:rPr lang="en-US" altLang="zh-CN" sz="3000" dirty="0"/>
              <a:t>Conclusions</a:t>
            </a:r>
            <a:endParaRPr lang="zh-CN" altLang="en-US" sz="3000" dirty="0"/>
          </a:p>
        </p:txBody>
      </p:sp>
      <p:sp>
        <p:nvSpPr>
          <p:cNvPr id="3" name="文本框 2">
            <a:extLst>
              <a:ext uri="{FF2B5EF4-FFF2-40B4-BE49-F238E27FC236}">
                <a16:creationId xmlns:a16="http://schemas.microsoft.com/office/drawing/2014/main" id="{7876F448-0C7C-E2BE-8189-459864459780}"/>
              </a:ext>
            </a:extLst>
          </p:cNvPr>
          <p:cNvSpPr txBox="1"/>
          <p:nvPr/>
        </p:nvSpPr>
        <p:spPr>
          <a:xfrm>
            <a:off x="1023938" y="1423988"/>
            <a:ext cx="7161771" cy="2400657"/>
          </a:xfrm>
          <a:prstGeom prst="rect">
            <a:avLst/>
          </a:prstGeom>
          <a:noFill/>
        </p:spPr>
        <p:txBody>
          <a:bodyPr wrap="square" rtlCol="0">
            <a:spAutoFit/>
          </a:bodyPr>
          <a:lstStyle/>
          <a:p>
            <a:pPr marL="257175" indent="-257175">
              <a:buAutoNum type="arabicPeriod"/>
            </a:pPr>
            <a:r>
              <a:rPr lang="en-US" altLang="zh-CN" sz="1500" dirty="0">
                <a:latin typeface="Inter"/>
              </a:rPr>
              <a:t>Through psychological methods, the implicit biases in LLMs were measured, and it was found that mainstream LLMs all exhibit some degree of implicit bias.</a:t>
            </a:r>
          </a:p>
          <a:p>
            <a:pPr marL="257175" indent="-257175">
              <a:buAutoNum type="arabicPeriod"/>
            </a:pPr>
            <a:endParaRPr lang="en-US" altLang="zh-CN" sz="1500" dirty="0">
              <a:latin typeface="Inter"/>
            </a:endParaRPr>
          </a:p>
          <a:p>
            <a:pPr marL="257175" indent="-257175">
              <a:buAutoNum type="arabicPeriod"/>
            </a:pPr>
            <a:r>
              <a:rPr lang="en-US" altLang="zh-CN" sz="1500" dirty="0">
                <a:latin typeface="Inter"/>
              </a:rPr>
              <a:t>Hidden biases manifest differently across various large language models, with larger and more open-source models exhibiting stronger implicit biases. Smaller closed-source models tend to perform relatively better.</a:t>
            </a:r>
          </a:p>
          <a:p>
            <a:pPr marL="257175" indent="-257175">
              <a:buAutoNum type="arabicPeriod"/>
            </a:pPr>
            <a:endParaRPr lang="en-US" altLang="zh-CN" sz="1500" dirty="0">
              <a:latin typeface="Inter"/>
            </a:endParaRPr>
          </a:p>
          <a:p>
            <a:pPr marL="257175" indent="-257175">
              <a:buAutoNum type="arabicPeriod"/>
            </a:pPr>
            <a:r>
              <a:rPr lang="en-US" altLang="zh-CN" sz="1500" dirty="0">
                <a:latin typeface="Inter"/>
              </a:rPr>
              <a:t>This paper introduces new measurement techniques that outperform existing embedding methods, while also revealing the consequences of implicit biases in decision-making and embedded biases</a:t>
            </a:r>
            <a:endParaRPr lang="zh-CN" altLang="en-US" sz="1500" dirty="0"/>
          </a:p>
        </p:txBody>
      </p:sp>
    </p:spTree>
    <p:extLst>
      <p:ext uri="{BB962C8B-B14F-4D97-AF65-F5344CB8AC3E}">
        <p14:creationId xmlns:p14="http://schemas.microsoft.com/office/powerpoint/2010/main" val="3684259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790AD-9DED-BB74-DC4E-8351E82DD55A}"/>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FF67B37B-642E-57CD-F71C-D3724DBDC11E}"/>
              </a:ext>
            </a:extLst>
          </p:cNvPr>
          <p:cNvSpPr txBox="1"/>
          <p:nvPr/>
        </p:nvSpPr>
        <p:spPr>
          <a:xfrm rot="21347748">
            <a:off x="645397" y="390262"/>
            <a:ext cx="3099461" cy="553998"/>
          </a:xfrm>
          <a:prstGeom prst="rect">
            <a:avLst/>
          </a:prstGeom>
          <a:noFill/>
        </p:spPr>
        <p:txBody>
          <a:bodyPr wrap="square" rtlCol="0">
            <a:spAutoFit/>
          </a:bodyPr>
          <a:lstStyle/>
          <a:p>
            <a:r>
              <a:rPr lang="en-US" altLang="zh-CN" sz="3000" dirty="0"/>
              <a:t>Future</a:t>
            </a:r>
            <a:endParaRPr lang="zh-CN" altLang="en-US" sz="3000" dirty="0"/>
          </a:p>
        </p:txBody>
      </p:sp>
      <p:sp>
        <p:nvSpPr>
          <p:cNvPr id="5" name="矩形: 圆角 4">
            <a:extLst>
              <a:ext uri="{FF2B5EF4-FFF2-40B4-BE49-F238E27FC236}">
                <a16:creationId xmlns:a16="http://schemas.microsoft.com/office/drawing/2014/main" id="{1F8BB684-7E16-5A5B-F527-D4A134F35118}"/>
              </a:ext>
            </a:extLst>
          </p:cNvPr>
          <p:cNvSpPr/>
          <p:nvPr/>
        </p:nvSpPr>
        <p:spPr>
          <a:xfrm>
            <a:off x="928825" y="1254121"/>
            <a:ext cx="2005013" cy="50958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a:latin typeface="Inter"/>
              </a:rPr>
              <a:t>Model coverage is limited</a:t>
            </a:r>
            <a:endParaRPr lang="zh-CN" altLang="en-US" sz="1350" dirty="0"/>
          </a:p>
        </p:txBody>
      </p:sp>
      <p:sp>
        <p:nvSpPr>
          <p:cNvPr id="6" name="矩形: 圆角 5">
            <a:extLst>
              <a:ext uri="{FF2B5EF4-FFF2-40B4-BE49-F238E27FC236}">
                <a16:creationId xmlns:a16="http://schemas.microsoft.com/office/drawing/2014/main" id="{55BC3BE5-C217-D4DF-6276-A211495F840F}"/>
              </a:ext>
            </a:extLst>
          </p:cNvPr>
          <p:cNvSpPr/>
          <p:nvPr/>
        </p:nvSpPr>
        <p:spPr>
          <a:xfrm>
            <a:off x="788465" y="2843396"/>
            <a:ext cx="2278702" cy="50958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latin typeface="Inter"/>
              </a:rPr>
              <a:t>“lack of mechanical explanation”</a:t>
            </a:r>
            <a:endParaRPr lang="zh-CN" altLang="en-US" sz="1350" dirty="0"/>
          </a:p>
        </p:txBody>
      </p:sp>
      <p:sp>
        <p:nvSpPr>
          <p:cNvPr id="7" name="矩形: 圆角 6">
            <a:extLst>
              <a:ext uri="{FF2B5EF4-FFF2-40B4-BE49-F238E27FC236}">
                <a16:creationId xmlns:a16="http://schemas.microsoft.com/office/drawing/2014/main" id="{85B5FC43-C634-2B24-E3D3-063597579107}"/>
              </a:ext>
            </a:extLst>
          </p:cNvPr>
          <p:cNvSpPr/>
          <p:nvPr/>
        </p:nvSpPr>
        <p:spPr>
          <a:xfrm>
            <a:off x="6418248" y="1763708"/>
            <a:ext cx="2005013" cy="50958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latin typeface="Inter"/>
              </a:rPr>
              <a:t>validity is insufficient</a:t>
            </a:r>
            <a:endParaRPr lang="zh-CN" altLang="en-US" sz="1350" dirty="0"/>
          </a:p>
        </p:txBody>
      </p:sp>
      <p:sp>
        <p:nvSpPr>
          <p:cNvPr id="8" name="矩形: 圆角 7">
            <a:extLst>
              <a:ext uri="{FF2B5EF4-FFF2-40B4-BE49-F238E27FC236}">
                <a16:creationId xmlns:a16="http://schemas.microsoft.com/office/drawing/2014/main" id="{C44F21B8-8F20-0866-D347-5F41AE3EC93E}"/>
              </a:ext>
            </a:extLst>
          </p:cNvPr>
          <p:cNvSpPr/>
          <p:nvPr/>
        </p:nvSpPr>
        <p:spPr>
          <a:xfrm>
            <a:off x="6252204" y="3719613"/>
            <a:ext cx="2337101" cy="50958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latin typeface="Inter"/>
              </a:rPr>
              <a:t>Comparison of implicit and explicit biases</a:t>
            </a:r>
            <a:endParaRPr lang="zh-CN" altLang="en-US" sz="1350" dirty="0"/>
          </a:p>
        </p:txBody>
      </p:sp>
      <p:grpSp>
        <p:nvGrpSpPr>
          <p:cNvPr id="9" name="组合 14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EBDB9F6-BBE9-C260-3BB9-C869B98DEE0F}"/>
              </a:ext>
            </a:extLst>
          </p:cNvPr>
          <p:cNvGrpSpPr>
            <a:grpSpLocks noChangeAspect="1"/>
          </p:cNvGrpSpPr>
          <p:nvPr/>
        </p:nvGrpSpPr>
        <p:grpSpPr>
          <a:xfrm>
            <a:off x="3143250" y="1157814"/>
            <a:ext cx="3085121" cy="3071387"/>
            <a:chOff x="4002984" y="2056557"/>
            <a:chExt cx="4113494" cy="4095182"/>
          </a:xfrm>
        </p:grpSpPr>
        <p:sp>
          <p:nvSpPr>
            <p:cNvPr id="10" name="íś1íḋe">
              <a:extLst>
                <a:ext uri="{FF2B5EF4-FFF2-40B4-BE49-F238E27FC236}">
                  <a16:creationId xmlns:a16="http://schemas.microsoft.com/office/drawing/2014/main" id="{0F94B571-E01B-1659-F4C8-98D249629C99}"/>
                </a:ext>
              </a:extLst>
            </p:cNvPr>
            <p:cNvSpPr/>
            <p:nvPr/>
          </p:nvSpPr>
          <p:spPr bwMode="auto">
            <a:xfrm>
              <a:off x="4144255" y="3073769"/>
              <a:ext cx="657537" cy="657707"/>
            </a:xfrm>
            <a:custGeom>
              <a:avLst/>
              <a:gdLst>
                <a:gd name="T0" fmla="*/ 175 w 349"/>
                <a:gd name="T1" fmla="*/ 0 h 349"/>
                <a:gd name="T2" fmla="*/ 0 w 349"/>
                <a:gd name="T3" fmla="*/ 174 h 349"/>
                <a:gd name="T4" fmla="*/ 175 w 349"/>
                <a:gd name="T5" fmla="*/ 349 h 349"/>
                <a:gd name="T6" fmla="*/ 349 w 349"/>
                <a:gd name="T7" fmla="*/ 174 h 349"/>
                <a:gd name="T8" fmla="*/ 175 w 349"/>
                <a:gd name="T9" fmla="*/ 0 h 349"/>
                <a:gd name="T10" fmla="*/ 178 w 349"/>
                <a:gd name="T11" fmla="*/ 289 h 349"/>
                <a:gd name="T12" fmla="*/ 178 w 349"/>
                <a:gd name="T13" fmla="*/ 289 h 349"/>
                <a:gd name="T14" fmla="*/ 178 w 349"/>
                <a:gd name="T15" fmla="*/ 289 h 349"/>
                <a:gd name="T16" fmla="*/ 178 w 349"/>
                <a:gd name="T17" fmla="*/ 289 h 349"/>
                <a:gd name="T18" fmla="*/ 178 w 349"/>
                <a:gd name="T19" fmla="*/ 289 h 349"/>
                <a:gd name="T20" fmla="*/ 72 w 349"/>
                <a:gd name="T21" fmla="*/ 165 h 349"/>
                <a:gd name="T22" fmla="*/ 173 w 349"/>
                <a:gd name="T23" fmla="*/ 151 h 349"/>
                <a:gd name="T24" fmla="*/ 176 w 349"/>
                <a:gd name="T25" fmla="*/ 161 h 349"/>
                <a:gd name="T26" fmla="*/ 178 w 349"/>
                <a:gd name="T27" fmla="*/ 151 h 349"/>
                <a:gd name="T28" fmla="*/ 280 w 349"/>
                <a:gd name="T29" fmla="*/ 162 h 349"/>
                <a:gd name="T30" fmla="*/ 178 w 349"/>
                <a:gd name="T31" fmla="*/ 28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9" h="349">
                  <a:moveTo>
                    <a:pt x="175" y="0"/>
                  </a:moveTo>
                  <a:cubicBezTo>
                    <a:pt x="78" y="0"/>
                    <a:pt x="0" y="78"/>
                    <a:pt x="0" y="174"/>
                  </a:cubicBezTo>
                  <a:cubicBezTo>
                    <a:pt x="0" y="271"/>
                    <a:pt x="78" y="349"/>
                    <a:pt x="175" y="349"/>
                  </a:cubicBezTo>
                  <a:cubicBezTo>
                    <a:pt x="271" y="349"/>
                    <a:pt x="349" y="271"/>
                    <a:pt x="349" y="174"/>
                  </a:cubicBezTo>
                  <a:cubicBezTo>
                    <a:pt x="349" y="78"/>
                    <a:pt x="271" y="0"/>
                    <a:pt x="175" y="0"/>
                  </a:cubicBezTo>
                  <a:close/>
                  <a:moveTo>
                    <a:pt x="178" y="289"/>
                  </a:moveTo>
                  <a:cubicBezTo>
                    <a:pt x="178" y="289"/>
                    <a:pt x="178" y="289"/>
                    <a:pt x="178" y="289"/>
                  </a:cubicBezTo>
                  <a:cubicBezTo>
                    <a:pt x="178" y="289"/>
                    <a:pt x="178" y="289"/>
                    <a:pt x="178" y="289"/>
                  </a:cubicBezTo>
                  <a:cubicBezTo>
                    <a:pt x="178" y="289"/>
                    <a:pt x="178" y="289"/>
                    <a:pt x="178" y="289"/>
                  </a:cubicBezTo>
                  <a:cubicBezTo>
                    <a:pt x="178" y="289"/>
                    <a:pt x="178" y="289"/>
                    <a:pt x="178" y="289"/>
                  </a:cubicBezTo>
                  <a:cubicBezTo>
                    <a:pt x="142" y="257"/>
                    <a:pt x="73" y="220"/>
                    <a:pt x="72" y="165"/>
                  </a:cubicBezTo>
                  <a:cubicBezTo>
                    <a:pt x="72" y="96"/>
                    <a:pt x="157" y="86"/>
                    <a:pt x="173" y="151"/>
                  </a:cubicBezTo>
                  <a:cubicBezTo>
                    <a:pt x="176" y="161"/>
                    <a:pt x="176" y="161"/>
                    <a:pt x="176" y="161"/>
                  </a:cubicBezTo>
                  <a:cubicBezTo>
                    <a:pt x="178" y="151"/>
                    <a:pt x="178" y="151"/>
                    <a:pt x="178" y="151"/>
                  </a:cubicBezTo>
                  <a:cubicBezTo>
                    <a:pt x="193" y="86"/>
                    <a:pt x="279" y="93"/>
                    <a:pt x="280" y="162"/>
                  </a:cubicBezTo>
                  <a:cubicBezTo>
                    <a:pt x="280" y="218"/>
                    <a:pt x="212" y="256"/>
                    <a:pt x="178" y="289"/>
                  </a:cubicBezTo>
                  <a:close/>
                </a:path>
              </a:pathLst>
            </a:custGeom>
            <a:solidFill>
              <a:schemeClr val="accent1"/>
            </a:solidFill>
            <a:ln>
              <a:noFill/>
            </a:ln>
          </p:spPr>
          <p:txBody>
            <a:bodyPr anchor="ctr"/>
            <a:lstStyle/>
            <a:p>
              <a:pPr algn="ctr"/>
              <a:endParaRPr sz="1350"/>
            </a:p>
          </p:txBody>
        </p:sp>
        <p:sp>
          <p:nvSpPr>
            <p:cNvPr id="11" name="ïṩľîďè">
              <a:extLst>
                <a:ext uri="{FF2B5EF4-FFF2-40B4-BE49-F238E27FC236}">
                  <a16:creationId xmlns:a16="http://schemas.microsoft.com/office/drawing/2014/main" id="{D9AA9255-458C-2A34-36B8-3A7EF3A82E36}"/>
                </a:ext>
              </a:extLst>
            </p:cNvPr>
            <p:cNvSpPr/>
            <p:nvPr/>
          </p:nvSpPr>
          <p:spPr bwMode="auto">
            <a:xfrm>
              <a:off x="4530674" y="2404632"/>
              <a:ext cx="662730" cy="662902"/>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89 w 352"/>
                <a:gd name="T11" fmla="*/ 90 h 352"/>
                <a:gd name="T12" fmla="*/ 263 w 352"/>
                <a:gd name="T13" fmla="*/ 90 h 352"/>
                <a:gd name="T14" fmla="*/ 276 w 352"/>
                <a:gd name="T15" fmla="*/ 93 h 352"/>
                <a:gd name="T16" fmla="*/ 176 w 352"/>
                <a:gd name="T17" fmla="*/ 182 h 352"/>
                <a:gd name="T18" fmla="*/ 75 w 352"/>
                <a:gd name="T19" fmla="*/ 93 h 352"/>
                <a:gd name="T20" fmla="*/ 89 w 352"/>
                <a:gd name="T21" fmla="*/ 90 h 352"/>
                <a:gd name="T22" fmla="*/ 60 w 352"/>
                <a:gd name="T23" fmla="*/ 235 h 352"/>
                <a:gd name="T24" fmla="*/ 60 w 352"/>
                <a:gd name="T25" fmla="*/ 119 h 352"/>
                <a:gd name="T26" fmla="*/ 65 w 352"/>
                <a:gd name="T27" fmla="*/ 103 h 352"/>
                <a:gd name="T28" fmla="*/ 137 w 352"/>
                <a:gd name="T29" fmla="*/ 167 h 352"/>
                <a:gd name="T30" fmla="*/ 64 w 352"/>
                <a:gd name="T31" fmla="*/ 248 h 352"/>
                <a:gd name="T32" fmla="*/ 60 w 352"/>
                <a:gd name="T33" fmla="*/ 235 h 352"/>
                <a:gd name="T34" fmla="*/ 263 w 352"/>
                <a:gd name="T35" fmla="*/ 263 h 352"/>
                <a:gd name="T36" fmla="*/ 89 w 352"/>
                <a:gd name="T37" fmla="*/ 263 h 352"/>
                <a:gd name="T38" fmla="*/ 74 w 352"/>
                <a:gd name="T39" fmla="*/ 259 h 352"/>
                <a:gd name="T40" fmla="*/ 148 w 352"/>
                <a:gd name="T41" fmla="*/ 176 h 352"/>
                <a:gd name="T42" fmla="*/ 171 w 352"/>
                <a:gd name="T43" fmla="*/ 197 h 352"/>
                <a:gd name="T44" fmla="*/ 176 w 352"/>
                <a:gd name="T45" fmla="*/ 198 h 352"/>
                <a:gd name="T46" fmla="*/ 181 w 352"/>
                <a:gd name="T47" fmla="*/ 197 h 352"/>
                <a:gd name="T48" fmla="*/ 204 w 352"/>
                <a:gd name="T49" fmla="*/ 176 h 352"/>
                <a:gd name="T50" fmla="*/ 278 w 352"/>
                <a:gd name="T51" fmla="*/ 259 h 352"/>
                <a:gd name="T52" fmla="*/ 263 w 352"/>
                <a:gd name="T53" fmla="*/ 263 h 352"/>
                <a:gd name="T54" fmla="*/ 286 w 352"/>
                <a:gd name="T55" fmla="*/ 233 h 352"/>
                <a:gd name="T56" fmla="*/ 283 w 352"/>
                <a:gd name="T57" fmla="*/ 247 h 352"/>
                <a:gd name="T58" fmla="*/ 211 w 352"/>
                <a:gd name="T59" fmla="*/ 167 h 352"/>
                <a:gd name="T60" fmla="*/ 282 w 352"/>
                <a:gd name="T61" fmla="*/ 105 h 352"/>
                <a:gd name="T62" fmla="*/ 286 w 352"/>
                <a:gd name="T63" fmla="*/ 120 h 352"/>
                <a:gd name="T64" fmla="*/ 286 w 352"/>
                <a:gd name="T65" fmla="*/ 23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89" y="90"/>
                  </a:moveTo>
                  <a:cubicBezTo>
                    <a:pt x="263" y="90"/>
                    <a:pt x="263" y="90"/>
                    <a:pt x="263" y="90"/>
                  </a:cubicBezTo>
                  <a:cubicBezTo>
                    <a:pt x="268" y="90"/>
                    <a:pt x="272" y="91"/>
                    <a:pt x="276" y="93"/>
                  </a:cubicBezTo>
                  <a:cubicBezTo>
                    <a:pt x="176" y="182"/>
                    <a:pt x="176" y="182"/>
                    <a:pt x="176" y="182"/>
                  </a:cubicBezTo>
                  <a:cubicBezTo>
                    <a:pt x="75" y="93"/>
                    <a:pt x="75" y="93"/>
                    <a:pt x="75" y="93"/>
                  </a:cubicBezTo>
                  <a:cubicBezTo>
                    <a:pt x="79" y="91"/>
                    <a:pt x="84" y="90"/>
                    <a:pt x="89" y="90"/>
                  </a:cubicBezTo>
                  <a:close/>
                  <a:moveTo>
                    <a:pt x="60" y="235"/>
                  </a:moveTo>
                  <a:cubicBezTo>
                    <a:pt x="60" y="119"/>
                    <a:pt x="60" y="119"/>
                    <a:pt x="60" y="119"/>
                  </a:cubicBezTo>
                  <a:cubicBezTo>
                    <a:pt x="60" y="113"/>
                    <a:pt x="62" y="108"/>
                    <a:pt x="65" y="103"/>
                  </a:cubicBezTo>
                  <a:cubicBezTo>
                    <a:pt x="137" y="167"/>
                    <a:pt x="137" y="167"/>
                    <a:pt x="137" y="167"/>
                  </a:cubicBezTo>
                  <a:cubicBezTo>
                    <a:pt x="64" y="248"/>
                    <a:pt x="64" y="248"/>
                    <a:pt x="64" y="248"/>
                  </a:cubicBezTo>
                  <a:cubicBezTo>
                    <a:pt x="62" y="244"/>
                    <a:pt x="60" y="240"/>
                    <a:pt x="60" y="235"/>
                  </a:cubicBezTo>
                  <a:close/>
                  <a:moveTo>
                    <a:pt x="263" y="263"/>
                  </a:moveTo>
                  <a:cubicBezTo>
                    <a:pt x="89" y="263"/>
                    <a:pt x="89" y="263"/>
                    <a:pt x="89" y="263"/>
                  </a:cubicBezTo>
                  <a:cubicBezTo>
                    <a:pt x="83" y="263"/>
                    <a:pt x="78" y="262"/>
                    <a:pt x="74" y="259"/>
                  </a:cubicBezTo>
                  <a:cubicBezTo>
                    <a:pt x="148" y="176"/>
                    <a:pt x="148" y="176"/>
                    <a:pt x="148" y="176"/>
                  </a:cubicBezTo>
                  <a:cubicBezTo>
                    <a:pt x="171" y="197"/>
                    <a:pt x="171" y="197"/>
                    <a:pt x="171" y="197"/>
                  </a:cubicBezTo>
                  <a:cubicBezTo>
                    <a:pt x="172" y="198"/>
                    <a:pt x="174" y="198"/>
                    <a:pt x="176" y="198"/>
                  </a:cubicBezTo>
                  <a:cubicBezTo>
                    <a:pt x="178" y="198"/>
                    <a:pt x="179" y="198"/>
                    <a:pt x="181" y="197"/>
                  </a:cubicBezTo>
                  <a:cubicBezTo>
                    <a:pt x="204" y="176"/>
                    <a:pt x="204" y="176"/>
                    <a:pt x="204" y="176"/>
                  </a:cubicBezTo>
                  <a:cubicBezTo>
                    <a:pt x="278" y="259"/>
                    <a:pt x="278" y="259"/>
                    <a:pt x="278" y="259"/>
                  </a:cubicBezTo>
                  <a:cubicBezTo>
                    <a:pt x="274" y="262"/>
                    <a:pt x="268" y="263"/>
                    <a:pt x="263" y="263"/>
                  </a:cubicBezTo>
                  <a:close/>
                  <a:moveTo>
                    <a:pt x="286" y="233"/>
                  </a:moveTo>
                  <a:cubicBezTo>
                    <a:pt x="286" y="238"/>
                    <a:pt x="285" y="243"/>
                    <a:pt x="283" y="247"/>
                  </a:cubicBezTo>
                  <a:cubicBezTo>
                    <a:pt x="211" y="167"/>
                    <a:pt x="211" y="167"/>
                    <a:pt x="211" y="167"/>
                  </a:cubicBezTo>
                  <a:cubicBezTo>
                    <a:pt x="282" y="105"/>
                    <a:pt x="282" y="105"/>
                    <a:pt x="282" y="105"/>
                  </a:cubicBezTo>
                  <a:cubicBezTo>
                    <a:pt x="285" y="109"/>
                    <a:pt x="286" y="115"/>
                    <a:pt x="286" y="120"/>
                  </a:cubicBezTo>
                  <a:lnTo>
                    <a:pt x="286" y="233"/>
                  </a:lnTo>
                  <a:close/>
                </a:path>
              </a:pathLst>
            </a:custGeom>
            <a:solidFill>
              <a:schemeClr val="accent2"/>
            </a:solidFill>
            <a:ln>
              <a:noFill/>
            </a:ln>
          </p:spPr>
          <p:txBody>
            <a:bodyPr anchor="ctr"/>
            <a:lstStyle/>
            <a:p>
              <a:pPr algn="ctr"/>
              <a:endParaRPr sz="1350"/>
            </a:p>
          </p:txBody>
        </p:sp>
        <p:grpSp>
          <p:nvGrpSpPr>
            <p:cNvPr id="12" name="íSḷîḍe">
              <a:extLst>
                <a:ext uri="{FF2B5EF4-FFF2-40B4-BE49-F238E27FC236}">
                  <a16:creationId xmlns:a16="http://schemas.microsoft.com/office/drawing/2014/main" id="{18300594-8804-8804-B1A8-C63C9C44EF9C}"/>
                </a:ext>
              </a:extLst>
            </p:cNvPr>
            <p:cNvGrpSpPr/>
            <p:nvPr/>
          </p:nvGrpSpPr>
          <p:grpSpPr>
            <a:xfrm>
              <a:off x="4804874" y="3738739"/>
              <a:ext cx="539111" cy="540294"/>
              <a:chOff x="4427538" y="3192463"/>
              <a:chExt cx="823913" cy="825500"/>
            </a:xfrm>
            <a:solidFill>
              <a:schemeClr val="accent5"/>
            </a:solidFill>
          </p:grpSpPr>
          <p:sp>
            <p:nvSpPr>
              <p:cNvPr id="145" name="ísľîḋê">
                <a:extLst>
                  <a:ext uri="{FF2B5EF4-FFF2-40B4-BE49-F238E27FC236}">
                    <a16:creationId xmlns:a16="http://schemas.microsoft.com/office/drawing/2014/main" id="{956131A0-E85F-C0EF-AF25-E3F49CF9A832}"/>
                  </a:ext>
                </a:extLst>
              </p:cNvPr>
              <p:cNvSpPr/>
              <p:nvPr/>
            </p:nvSpPr>
            <p:spPr bwMode="auto">
              <a:xfrm>
                <a:off x="4813301" y="3825875"/>
                <a:ext cx="57150" cy="57150"/>
              </a:xfrm>
              <a:prstGeom prst="ellipse">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46" name="ïṧļïdê">
                <a:extLst>
                  <a:ext uri="{FF2B5EF4-FFF2-40B4-BE49-F238E27FC236}">
                    <a16:creationId xmlns:a16="http://schemas.microsoft.com/office/drawing/2014/main" id="{3ED43FC9-2265-D450-1D43-3CA304EFD8D8}"/>
                  </a:ext>
                </a:extLst>
              </p:cNvPr>
              <p:cNvSpPr/>
              <p:nvPr/>
            </p:nvSpPr>
            <p:spPr bwMode="auto">
              <a:xfrm>
                <a:off x="4784726" y="3352800"/>
                <a:ext cx="115888" cy="15875"/>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147" name="işlîḓe">
                <a:extLst>
                  <a:ext uri="{FF2B5EF4-FFF2-40B4-BE49-F238E27FC236}">
                    <a16:creationId xmlns:a16="http://schemas.microsoft.com/office/drawing/2014/main" id="{65979E30-CC5E-49B9-0C4D-1871AE89D99B}"/>
                  </a:ext>
                </a:extLst>
              </p:cNvPr>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48" name="í$ḷïḋé">
                <a:extLst>
                  <a:ext uri="{FF2B5EF4-FFF2-40B4-BE49-F238E27FC236}">
                    <a16:creationId xmlns:a16="http://schemas.microsoft.com/office/drawing/2014/main" id="{2DF87A51-60F8-6E98-B933-B29BD3B2C0EA}"/>
                  </a:ext>
                </a:extLst>
              </p:cNvPr>
              <p:cNvSpPr/>
              <p:nvPr/>
            </p:nvSpPr>
            <p:spPr bwMode="auto">
              <a:xfrm>
                <a:off x="4926013" y="3351213"/>
                <a:ext cx="22225" cy="19050"/>
              </a:xfrm>
              <a:prstGeom prst="ellipse">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49" name="išlîḍè">
                <a:extLst>
                  <a:ext uri="{FF2B5EF4-FFF2-40B4-BE49-F238E27FC236}">
                    <a16:creationId xmlns:a16="http://schemas.microsoft.com/office/drawing/2014/main" id="{58C15B4B-912F-C5FD-6C1C-DF9D36D3183D}"/>
                  </a:ext>
                </a:extLst>
              </p:cNvPr>
              <p:cNvSpPr/>
              <p:nvPr/>
            </p:nvSpPr>
            <p:spPr bwMode="auto">
              <a:xfrm>
                <a:off x="4710113" y="3397250"/>
                <a:ext cx="265113" cy="400050"/>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grpSp>
        <p:sp>
          <p:nvSpPr>
            <p:cNvPr id="13" name="iṧ1ídè">
              <a:extLst>
                <a:ext uri="{FF2B5EF4-FFF2-40B4-BE49-F238E27FC236}">
                  <a16:creationId xmlns:a16="http://schemas.microsoft.com/office/drawing/2014/main" id="{F2EA99DA-0C4C-55A8-5C53-DFA8DF96250E}"/>
                </a:ext>
              </a:extLst>
            </p:cNvPr>
            <p:cNvSpPr/>
            <p:nvPr/>
          </p:nvSpPr>
          <p:spPr bwMode="auto">
            <a:xfrm>
              <a:off x="4002984" y="3821872"/>
              <a:ext cx="670002" cy="668097"/>
            </a:xfrm>
            <a:custGeom>
              <a:avLst/>
              <a:gdLst>
                <a:gd name="T0" fmla="*/ 178 w 356"/>
                <a:gd name="T1" fmla="*/ 0 h 355"/>
                <a:gd name="T2" fmla="*/ 0 w 356"/>
                <a:gd name="T3" fmla="*/ 177 h 355"/>
                <a:gd name="T4" fmla="*/ 178 w 356"/>
                <a:gd name="T5" fmla="*/ 355 h 355"/>
                <a:gd name="T6" fmla="*/ 356 w 356"/>
                <a:gd name="T7" fmla="*/ 177 h 355"/>
                <a:gd name="T8" fmla="*/ 178 w 356"/>
                <a:gd name="T9" fmla="*/ 0 h 355"/>
                <a:gd name="T10" fmla="*/ 186 w 356"/>
                <a:gd name="T11" fmla="*/ 124 h 355"/>
                <a:gd name="T12" fmla="*/ 186 w 356"/>
                <a:gd name="T13" fmla="*/ 246 h 355"/>
                <a:gd name="T14" fmla="*/ 140 w 356"/>
                <a:gd name="T15" fmla="*/ 276 h 355"/>
                <a:gd name="T16" fmla="*/ 94 w 356"/>
                <a:gd name="T17" fmla="*/ 246 h 355"/>
                <a:gd name="T18" fmla="*/ 140 w 356"/>
                <a:gd name="T19" fmla="*/ 215 h 355"/>
                <a:gd name="T20" fmla="*/ 170 w 356"/>
                <a:gd name="T21" fmla="*/ 223 h 355"/>
                <a:gd name="T22" fmla="*/ 170 w 356"/>
                <a:gd name="T23" fmla="*/ 78 h 355"/>
                <a:gd name="T24" fmla="*/ 186 w 356"/>
                <a:gd name="T25" fmla="*/ 78 h 355"/>
                <a:gd name="T26" fmla="*/ 262 w 356"/>
                <a:gd name="T27" fmla="*/ 185 h 355"/>
                <a:gd name="T28" fmla="*/ 186 w 356"/>
                <a:gd name="T29" fmla="*/ 12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355">
                  <a:moveTo>
                    <a:pt x="178" y="0"/>
                  </a:moveTo>
                  <a:cubicBezTo>
                    <a:pt x="80" y="0"/>
                    <a:pt x="0" y="79"/>
                    <a:pt x="0" y="177"/>
                  </a:cubicBezTo>
                  <a:cubicBezTo>
                    <a:pt x="0" y="275"/>
                    <a:pt x="80" y="355"/>
                    <a:pt x="178" y="355"/>
                  </a:cubicBezTo>
                  <a:cubicBezTo>
                    <a:pt x="276" y="355"/>
                    <a:pt x="356" y="275"/>
                    <a:pt x="356" y="177"/>
                  </a:cubicBezTo>
                  <a:cubicBezTo>
                    <a:pt x="356" y="79"/>
                    <a:pt x="276" y="0"/>
                    <a:pt x="178" y="0"/>
                  </a:cubicBezTo>
                  <a:close/>
                  <a:moveTo>
                    <a:pt x="186" y="124"/>
                  </a:moveTo>
                  <a:cubicBezTo>
                    <a:pt x="186" y="246"/>
                    <a:pt x="186" y="246"/>
                    <a:pt x="186" y="246"/>
                  </a:cubicBezTo>
                  <a:cubicBezTo>
                    <a:pt x="186" y="262"/>
                    <a:pt x="165" y="276"/>
                    <a:pt x="140" y="276"/>
                  </a:cubicBezTo>
                  <a:cubicBezTo>
                    <a:pt x="115" y="276"/>
                    <a:pt x="94" y="262"/>
                    <a:pt x="94" y="246"/>
                  </a:cubicBezTo>
                  <a:cubicBezTo>
                    <a:pt x="94" y="229"/>
                    <a:pt x="115" y="215"/>
                    <a:pt x="140" y="215"/>
                  </a:cubicBezTo>
                  <a:cubicBezTo>
                    <a:pt x="152" y="215"/>
                    <a:pt x="162" y="218"/>
                    <a:pt x="170" y="223"/>
                  </a:cubicBezTo>
                  <a:cubicBezTo>
                    <a:pt x="170" y="78"/>
                    <a:pt x="170" y="78"/>
                    <a:pt x="170" y="78"/>
                  </a:cubicBezTo>
                  <a:cubicBezTo>
                    <a:pt x="186" y="78"/>
                    <a:pt x="186" y="78"/>
                    <a:pt x="186" y="78"/>
                  </a:cubicBezTo>
                  <a:cubicBezTo>
                    <a:pt x="186" y="78"/>
                    <a:pt x="252" y="78"/>
                    <a:pt x="262" y="185"/>
                  </a:cubicBezTo>
                  <a:cubicBezTo>
                    <a:pt x="246" y="162"/>
                    <a:pt x="224" y="118"/>
                    <a:pt x="186" y="124"/>
                  </a:cubicBezTo>
                  <a:close/>
                </a:path>
              </a:pathLst>
            </a:custGeom>
            <a:solidFill>
              <a:schemeClr val="accent2"/>
            </a:solidFill>
            <a:ln>
              <a:noFill/>
            </a:ln>
          </p:spPr>
          <p:txBody>
            <a:bodyPr anchor="ctr"/>
            <a:lstStyle/>
            <a:p>
              <a:pPr algn="ctr"/>
              <a:endParaRPr sz="1350"/>
            </a:p>
          </p:txBody>
        </p:sp>
        <p:grpSp>
          <p:nvGrpSpPr>
            <p:cNvPr id="14" name="ïṡlidê">
              <a:extLst>
                <a:ext uri="{FF2B5EF4-FFF2-40B4-BE49-F238E27FC236}">
                  <a16:creationId xmlns:a16="http://schemas.microsoft.com/office/drawing/2014/main" id="{0DFCA089-A21D-13D8-EB5C-87E1BF0C1628}"/>
                </a:ext>
              </a:extLst>
            </p:cNvPr>
            <p:cNvGrpSpPr/>
            <p:nvPr/>
          </p:nvGrpSpPr>
          <p:grpSpPr>
            <a:xfrm>
              <a:off x="4762318" y="5123778"/>
              <a:ext cx="670002" cy="672254"/>
              <a:chOff x="4362451" y="5308600"/>
              <a:chExt cx="1023938" cy="1027113"/>
            </a:xfrm>
            <a:solidFill>
              <a:schemeClr val="accent3"/>
            </a:solidFill>
          </p:grpSpPr>
          <p:sp>
            <p:nvSpPr>
              <p:cNvPr id="143" name="îṣḻïďê">
                <a:extLst>
                  <a:ext uri="{FF2B5EF4-FFF2-40B4-BE49-F238E27FC236}">
                    <a16:creationId xmlns:a16="http://schemas.microsoft.com/office/drawing/2014/main" id="{6C7250D0-FC8C-4104-F597-444F0C4B87EA}"/>
                  </a:ext>
                </a:extLst>
              </p:cNvPr>
              <p:cNvSpPr/>
              <p:nvPr/>
            </p:nvSpPr>
            <p:spPr bwMode="auto">
              <a:xfrm>
                <a:off x="4362451" y="5308600"/>
                <a:ext cx="1023938" cy="1027113"/>
              </a:xfrm>
              <a:custGeom>
                <a:avLst/>
                <a:gdLst>
                  <a:gd name="T0" fmla="*/ 178 w 356"/>
                  <a:gd name="T1" fmla="*/ 0 h 357"/>
                  <a:gd name="T2" fmla="*/ 0 w 356"/>
                  <a:gd name="T3" fmla="*/ 179 h 357"/>
                  <a:gd name="T4" fmla="*/ 178 w 356"/>
                  <a:gd name="T5" fmla="*/ 357 h 357"/>
                  <a:gd name="T6" fmla="*/ 356 w 356"/>
                  <a:gd name="T7" fmla="*/ 179 h 357"/>
                  <a:gd name="T8" fmla="*/ 178 w 356"/>
                  <a:gd name="T9" fmla="*/ 0 h 357"/>
                  <a:gd name="T10" fmla="*/ 276 w 356"/>
                  <a:gd name="T11" fmla="*/ 268 h 357"/>
                  <a:gd name="T12" fmla="*/ 80 w 356"/>
                  <a:gd name="T13" fmla="*/ 268 h 357"/>
                  <a:gd name="T14" fmla="*/ 80 w 356"/>
                  <a:gd name="T15" fmla="*/ 190 h 357"/>
                  <a:gd name="T16" fmla="*/ 148 w 356"/>
                  <a:gd name="T17" fmla="*/ 190 h 357"/>
                  <a:gd name="T18" fmla="*/ 148 w 356"/>
                  <a:gd name="T19" fmla="*/ 210 h 357"/>
                  <a:gd name="T20" fmla="*/ 148 w 356"/>
                  <a:gd name="T21" fmla="*/ 224 h 357"/>
                  <a:gd name="T22" fmla="*/ 208 w 356"/>
                  <a:gd name="T23" fmla="*/ 224 h 357"/>
                  <a:gd name="T24" fmla="*/ 208 w 356"/>
                  <a:gd name="T25" fmla="*/ 224 h 357"/>
                  <a:gd name="T26" fmla="*/ 208 w 356"/>
                  <a:gd name="T27" fmla="*/ 210 h 357"/>
                  <a:gd name="T28" fmla="*/ 208 w 356"/>
                  <a:gd name="T29" fmla="*/ 190 h 357"/>
                  <a:gd name="T30" fmla="*/ 276 w 356"/>
                  <a:gd name="T31" fmla="*/ 190 h 357"/>
                  <a:gd name="T32" fmla="*/ 276 w 356"/>
                  <a:gd name="T33" fmla="*/ 268 h 357"/>
                  <a:gd name="T34" fmla="*/ 276 w 356"/>
                  <a:gd name="T35" fmla="*/ 176 h 357"/>
                  <a:gd name="T36" fmla="*/ 194 w 356"/>
                  <a:gd name="T37" fmla="*/ 176 h 357"/>
                  <a:gd name="T38" fmla="*/ 194 w 356"/>
                  <a:gd name="T39" fmla="*/ 176 h 357"/>
                  <a:gd name="T40" fmla="*/ 194 w 356"/>
                  <a:gd name="T41" fmla="*/ 176 h 357"/>
                  <a:gd name="T42" fmla="*/ 194 w 356"/>
                  <a:gd name="T43" fmla="*/ 210 h 357"/>
                  <a:gd name="T44" fmla="*/ 162 w 356"/>
                  <a:gd name="T45" fmla="*/ 210 h 357"/>
                  <a:gd name="T46" fmla="*/ 162 w 356"/>
                  <a:gd name="T47" fmla="*/ 176 h 357"/>
                  <a:gd name="T48" fmla="*/ 162 w 356"/>
                  <a:gd name="T49" fmla="*/ 176 h 357"/>
                  <a:gd name="T50" fmla="*/ 80 w 356"/>
                  <a:gd name="T51" fmla="*/ 176 h 357"/>
                  <a:gd name="T52" fmla="*/ 80 w 356"/>
                  <a:gd name="T53" fmla="*/ 121 h 357"/>
                  <a:gd name="T54" fmla="*/ 139 w 356"/>
                  <a:gd name="T55" fmla="*/ 121 h 357"/>
                  <a:gd name="T56" fmla="*/ 139 w 356"/>
                  <a:gd name="T57" fmla="*/ 121 h 357"/>
                  <a:gd name="T58" fmla="*/ 139 w 356"/>
                  <a:gd name="T59" fmla="*/ 83 h 357"/>
                  <a:gd name="T60" fmla="*/ 217 w 356"/>
                  <a:gd name="T61" fmla="*/ 83 h 357"/>
                  <a:gd name="T62" fmla="*/ 217 w 356"/>
                  <a:gd name="T63" fmla="*/ 121 h 357"/>
                  <a:gd name="T64" fmla="*/ 217 w 356"/>
                  <a:gd name="T65" fmla="*/ 121 h 357"/>
                  <a:gd name="T66" fmla="*/ 276 w 356"/>
                  <a:gd name="T67" fmla="*/ 121 h 357"/>
                  <a:gd name="T68" fmla="*/ 276 w 356"/>
                  <a:gd name="T69" fmla="*/ 17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6" h="357">
                    <a:moveTo>
                      <a:pt x="178" y="0"/>
                    </a:moveTo>
                    <a:cubicBezTo>
                      <a:pt x="79" y="0"/>
                      <a:pt x="0" y="80"/>
                      <a:pt x="0" y="179"/>
                    </a:cubicBezTo>
                    <a:cubicBezTo>
                      <a:pt x="0" y="277"/>
                      <a:pt x="79" y="357"/>
                      <a:pt x="178" y="357"/>
                    </a:cubicBezTo>
                    <a:cubicBezTo>
                      <a:pt x="277" y="357"/>
                      <a:pt x="356" y="277"/>
                      <a:pt x="356" y="179"/>
                    </a:cubicBezTo>
                    <a:cubicBezTo>
                      <a:pt x="356" y="80"/>
                      <a:pt x="277" y="0"/>
                      <a:pt x="178" y="0"/>
                    </a:cubicBezTo>
                    <a:close/>
                    <a:moveTo>
                      <a:pt x="276" y="268"/>
                    </a:moveTo>
                    <a:cubicBezTo>
                      <a:pt x="80" y="268"/>
                      <a:pt x="80" y="268"/>
                      <a:pt x="80" y="268"/>
                    </a:cubicBezTo>
                    <a:cubicBezTo>
                      <a:pt x="80" y="190"/>
                      <a:pt x="80" y="190"/>
                      <a:pt x="80" y="190"/>
                    </a:cubicBezTo>
                    <a:cubicBezTo>
                      <a:pt x="148" y="190"/>
                      <a:pt x="148" y="190"/>
                      <a:pt x="148" y="190"/>
                    </a:cubicBezTo>
                    <a:cubicBezTo>
                      <a:pt x="148" y="210"/>
                      <a:pt x="148" y="210"/>
                      <a:pt x="148" y="210"/>
                    </a:cubicBezTo>
                    <a:cubicBezTo>
                      <a:pt x="148" y="224"/>
                      <a:pt x="148" y="224"/>
                      <a:pt x="148" y="224"/>
                    </a:cubicBezTo>
                    <a:cubicBezTo>
                      <a:pt x="208" y="224"/>
                      <a:pt x="208" y="224"/>
                      <a:pt x="208" y="224"/>
                    </a:cubicBezTo>
                    <a:cubicBezTo>
                      <a:pt x="208" y="224"/>
                      <a:pt x="208" y="224"/>
                      <a:pt x="208" y="224"/>
                    </a:cubicBezTo>
                    <a:cubicBezTo>
                      <a:pt x="208" y="210"/>
                      <a:pt x="208" y="210"/>
                      <a:pt x="208" y="210"/>
                    </a:cubicBezTo>
                    <a:cubicBezTo>
                      <a:pt x="208" y="190"/>
                      <a:pt x="208" y="190"/>
                      <a:pt x="208" y="190"/>
                    </a:cubicBezTo>
                    <a:cubicBezTo>
                      <a:pt x="276" y="190"/>
                      <a:pt x="276" y="190"/>
                      <a:pt x="276" y="190"/>
                    </a:cubicBezTo>
                    <a:lnTo>
                      <a:pt x="276" y="268"/>
                    </a:lnTo>
                    <a:close/>
                    <a:moveTo>
                      <a:pt x="276" y="176"/>
                    </a:moveTo>
                    <a:cubicBezTo>
                      <a:pt x="194" y="176"/>
                      <a:pt x="194" y="176"/>
                      <a:pt x="194" y="176"/>
                    </a:cubicBezTo>
                    <a:cubicBezTo>
                      <a:pt x="194" y="176"/>
                      <a:pt x="194" y="176"/>
                      <a:pt x="194" y="176"/>
                    </a:cubicBezTo>
                    <a:cubicBezTo>
                      <a:pt x="194" y="176"/>
                      <a:pt x="194" y="176"/>
                      <a:pt x="194" y="176"/>
                    </a:cubicBezTo>
                    <a:cubicBezTo>
                      <a:pt x="194" y="210"/>
                      <a:pt x="194" y="210"/>
                      <a:pt x="194" y="210"/>
                    </a:cubicBezTo>
                    <a:cubicBezTo>
                      <a:pt x="162" y="210"/>
                      <a:pt x="162" y="210"/>
                      <a:pt x="162" y="210"/>
                    </a:cubicBezTo>
                    <a:cubicBezTo>
                      <a:pt x="162" y="176"/>
                      <a:pt x="162" y="176"/>
                      <a:pt x="162" y="176"/>
                    </a:cubicBezTo>
                    <a:cubicBezTo>
                      <a:pt x="162" y="176"/>
                      <a:pt x="162" y="176"/>
                      <a:pt x="162" y="176"/>
                    </a:cubicBezTo>
                    <a:cubicBezTo>
                      <a:pt x="80" y="176"/>
                      <a:pt x="80" y="176"/>
                      <a:pt x="80" y="176"/>
                    </a:cubicBezTo>
                    <a:cubicBezTo>
                      <a:pt x="80" y="121"/>
                      <a:pt x="80" y="121"/>
                      <a:pt x="80" y="121"/>
                    </a:cubicBezTo>
                    <a:cubicBezTo>
                      <a:pt x="139" y="121"/>
                      <a:pt x="139" y="121"/>
                      <a:pt x="139" y="121"/>
                    </a:cubicBezTo>
                    <a:cubicBezTo>
                      <a:pt x="139" y="121"/>
                      <a:pt x="139" y="121"/>
                      <a:pt x="139" y="121"/>
                    </a:cubicBezTo>
                    <a:cubicBezTo>
                      <a:pt x="139" y="83"/>
                      <a:pt x="139" y="83"/>
                      <a:pt x="139" y="83"/>
                    </a:cubicBezTo>
                    <a:cubicBezTo>
                      <a:pt x="217" y="83"/>
                      <a:pt x="217" y="83"/>
                      <a:pt x="217" y="83"/>
                    </a:cubicBezTo>
                    <a:cubicBezTo>
                      <a:pt x="217" y="121"/>
                      <a:pt x="217" y="121"/>
                      <a:pt x="217" y="121"/>
                    </a:cubicBezTo>
                    <a:cubicBezTo>
                      <a:pt x="217" y="121"/>
                      <a:pt x="217" y="121"/>
                      <a:pt x="217" y="121"/>
                    </a:cubicBezTo>
                    <a:cubicBezTo>
                      <a:pt x="276" y="121"/>
                      <a:pt x="276" y="121"/>
                      <a:pt x="276" y="121"/>
                    </a:cubicBezTo>
                    <a:lnTo>
                      <a:pt x="276" y="176"/>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44" name="íṡlíḋè">
                <a:extLst>
                  <a:ext uri="{FF2B5EF4-FFF2-40B4-BE49-F238E27FC236}">
                    <a16:creationId xmlns:a16="http://schemas.microsoft.com/office/drawing/2014/main" id="{9301C939-C4B6-02B2-68B9-1B2D05D9896A}"/>
                  </a:ext>
                </a:extLst>
              </p:cNvPr>
              <p:cNvSpPr/>
              <p:nvPr/>
            </p:nvSpPr>
            <p:spPr bwMode="auto">
              <a:xfrm>
                <a:off x="4822826" y="5618163"/>
                <a:ext cx="103188" cy="38100"/>
              </a:xfrm>
              <a:custGeom>
                <a:avLst/>
                <a:gdLst>
                  <a:gd name="T0" fmla="*/ 0 w 65"/>
                  <a:gd name="T1" fmla="*/ 0 h 24"/>
                  <a:gd name="T2" fmla="*/ 0 w 65"/>
                  <a:gd name="T3" fmla="*/ 24 h 24"/>
                  <a:gd name="T4" fmla="*/ 0 w 65"/>
                  <a:gd name="T5" fmla="*/ 24 h 24"/>
                  <a:gd name="T6" fmla="*/ 65 w 65"/>
                  <a:gd name="T7" fmla="*/ 24 h 24"/>
                  <a:gd name="T8" fmla="*/ 65 w 65"/>
                  <a:gd name="T9" fmla="*/ 24 h 24"/>
                  <a:gd name="T10" fmla="*/ 65 w 65"/>
                  <a:gd name="T11" fmla="*/ 0 h 24"/>
                  <a:gd name="T12" fmla="*/ 0 w 6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5" h="24">
                    <a:moveTo>
                      <a:pt x="0" y="0"/>
                    </a:moveTo>
                    <a:lnTo>
                      <a:pt x="0" y="24"/>
                    </a:lnTo>
                    <a:lnTo>
                      <a:pt x="0" y="24"/>
                    </a:lnTo>
                    <a:lnTo>
                      <a:pt x="65" y="24"/>
                    </a:lnTo>
                    <a:lnTo>
                      <a:pt x="65" y="24"/>
                    </a:lnTo>
                    <a:lnTo>
                      <a:pt x="65" y="0"/>
                    </a:lnTo>
                    <a:lnTo>
                      <a:pt x="0" y="0"/>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15" name="ïsļiḋê">
              <a:extLst>
                <a:ext uri="{FF2B5EF4-FFF2-40B4-BE49-F238E27FC236}">
                  <a16:creationId xmlns:a16="http://schemas.microsoft.com/office/drawing/2014/main" id="{E3D7CD4C-BF9A-F077-E9A4-4CA4BCD54E95}"/>
                </a:ext>
              </a:extLst>
            </p:cNvPr>
            <p:cNvSpPr/>
            <p:nvPr/>
          </p:nvSpPr>
          <p:spPr bwMode="auto">
            <a:xfrm>
              <a:off x="5790692" y="3377166"/>
              <a:ext cx="526652" cy="527828"/>
            </a:xfrm>
            <a:custGeom>
              <a:avLst/>
              <a:gdLst>
                <a:gd name="T0" fmla="*/ 140 w 280"/>
                <a:gd name="T1" fmla="*/ 0 h 280"/>
                <a:gd name="T2" fmla="*/ 0 w 280"/>
                <a:gd name="T3" fmla="*/ 140 h 280"/>
                <a:gd name="T4" fmla="*/ 140 w 280"/>
                <a:gd name="T5" fmla="*/ 280 h 280"/>
                <a:gd name="T6" fmla="*/ 280 w 280"/>
                <a:gd name="T7" fmla="*/ 140 h 280"/>
                <a:gd name="T8" fmla="*/ 140 w 280"/>
                <a:gd name="T9" fmla="*/ 0 h 280"/>
                <a:gd name="T10" fmla="*/ 185 w 280"/>
                <a:gd name="T11" fmla="*/ 69 h 280"/>
                <a:gd name="T12" fmla="*/ 211 w 280"/>
                <a:gd name="T13" fmla="*/ 95 h 280"/>
                <a:gd name="T14" fmla="*/ 185 w 280"/>
                <a:gd name="T15" fmla="*/ 122 h 280"/>
                <a:gd name="T16" fmla="*/ 174 w 280"/>
                <a:gd name="T17" fmla="*/ 119 h 280"/>
                <a:gd name="T18" fmla="*/ 158 w 280"/>
                <a:gd name="T19" fmla="*/ 95 h 280"/>
                <a:gd name="T20" fmla="*/ 185 w 280"/>
                <a:gd name="T21" fmla="*/ 69 h 280"/>
                <a:gd name="T22" fmla="*/ 141 w 280"/>
                <a:gd name="T23" fmla="*/ 96 h 280"/>
                <a:gd name="T24" fmla="*/ 167 w 280"/>
                <a:gd name="T25" fmla="*/ 123 h 280"/>
                <a:gd name="T26" fmla="*/ 141 w 280"/>
                <a:gd name="T27" fmla="*/ 149 h 280"/>
                <a:gd name="T28" fmla="*/ 115 w 280"/>
                <a:gd name="T29" fmla="*/ 123 h 280"/>
                <a:gd name="T30" fmla="*/ 141 w 280"/>
                <a:gd name="T31" fmla="*/ 96 h 280"/>
                <a:gd name="T32" fmla="*/ 95 w 280"/>
                <a:gd name="T33" fmla="*/ 69 h 280"/>
                <a:gd name="T34" fmla="*/ 121 w 280"/>
                <a:gd name="T35" fmla="*/ 95 h 280"/>
                <a:gd name="T36" fmla="*/ 121 w 280"/>
                <a:gd name="T37" fmla="*/ 97 h 280"/>
                <a:gd name="T38" fmla="*/ 109 w 280"/>
                <a:gd name="T39" fmla="*/ 118 h 280"/>
                <a:gd name="T40" fmla="*/ 95 w 280"/>
                <a:gd name="T41" fmla="*/ 122 h 280"/>
                <a:gd name="T42" fmla="*/ 68 w 280"/>
                <a:gd name="T43" fmla="*/ 95 h 280"/>
                <a:gd name="T44" fmla="*/ 95 w 280"/>
                <a:gd name="T45" fmla="*/ 69 h 280"/>
                <a:gd name="T46" fmla="*/ 90 w 280"/>
                <a:gd name="T47" fmla="*/ 193 h 280"/>
                <a:gd name="T48" fmla="*/ 52 w 280"/>
                <a:gd name="T49" fmla="*/ 186 h 280"/>
                <a:gd name="T50" fmla="*/ 50 w 280"/>
                <a:gd name="T51" fmla="*/ 185 h 280"/>
                <a:gd name="T52" fmla="*/ 50 w 280"/>
                <a:gd name="T53" fmla="*/ 185 h 280"/>
                <a:gd name="T54" fmla="*/ 50 w 280"/>
                <a:gd name="T55" fmla="*/ 157 h 280"/>
                <a:gd name="T56" fmla="*/ 84 w 280"/>
                <a:gd name="T57" fmla="*/ 124 h 280"/>
                <a:gd name="T58" fmla="*/ 106 w 280"/>
                <a:gd name="T59" fmla="*/ 124 h 280"/>
                <a:gd name="T60" fmla="*/ 108 w 280"/>
                <a:gd name="T61" fmla="*/ 124 h 280"/>
                <a:gd name="T62" fmla="*/ 118 w 280"/>
                <a:gd name="T63" fmla="*/ 146 h 280"/>
                <a:gd name="T64" fmla="*/ 90 w 280"/>
                <a:gd name="T65" fmla="*/ 185 h 280"/>
                <a:gd name="T66" fmla="*/ 90 w 280"/>
                <a:gd name="T67" fmla="*/ 193 h 280"/>
                <a:gd name="T68" fmla="*/ 186 w 280"/>
                <a:gd name="T69" fmla="*/ 212 h 280"/>
                <a:gd name="T70" fmla="*/ 186 w 280"/>
                <a:gd name="T71" fmla="*/ 212 h 280"/>
                <a:gd name="T72" fmla="*/ 184 w 280"/>
                <a:gd name="T73" fmla="*/ 213 h 280"/>
                <a:gd name="T74" fmla="*/ 144 w 280"/>
                <a:gd name="T75" fmla="*/ 220 h 280"/>
                <a:gd name="T76" fmla="*/ 98 w 280"/>
                <a:gd name="T77" fmla="*/ 213 h 280"/>
                <a:gd name="T78" fmla="*/ 96 w 280"/>
                <a:gd name="T79" fmla="*/ 212 h 280"/>
                <a:gd name="T80" fmla="*/ 96 w 280"/>
                <a:gd name="T81" fmla="*/ 212 h 280"/>
                <a:gd name="T82" fmla="*/ 96 w 280"/>
                <a:gd name="T83" fmla="*/ 185 h 280"/>
                <a:gd name="T84" fmla="*/ 130 w 280"/>
                <a:gd name="T85" fmla="*/ 151 h 280"/>
                <a:gd name="T86" fmla="*/ 152 w 280"/>
                <a:gd name="T87" fmla="*/ 151 h 280"/>
                <a:gd name="T88" fmla="*/ 186 w 280"/>
                <a:gd name="T89" fmla="*/ 185 h 280"/>
                <a:gd name="T90" fmla="*/ 186 w 280"/>
                <a:gd name="T91" fmla="*/ 212 h 280"/>
                <a:gd name="T92" fmla="*/ 230 w 280"/>
                <a:gd name="T93" fmla="*/ 185 h 280"/>
                <a:gd name="T94" fmla="*/ 230 w 280"/>
                <a:gd name="T95" fmla="*/ 185 h 280"/>
                <a:gd name="T96" fmla="*/ 228 w 280"/>
                <a:gd name="T97" fmla="*/ 186 h 280"/>
                <a:gd name="T98" fmla="*/ 192 w 280"/>
                <a:gd name="T99" fmla="*/ 193 h 280"/>
                <a:gd name="T100" fmla="*/ 192 w 280"/>
                <a:gd name="T101" fmla="*/ 185 h 280"/>
                <a:gd name="T102" fmla="*/ 164 w 280"/>
                <a:gd name="T103" fmla="*/ 146 h 280"/>
                <a:gd name="T104" fmla="*/ 174 w 280"/>
                <a:gd name="T105" fmla="*/ 124 h 280"/>
                <a:gd name="T106" fmla="*/ 196 w 280"/>
                <a:gd name="T107" fmla="*/ 124 h 280"/>
                <a:gd name="T108" fmla="*/ 230 w 280"/>
                <a:gd name="T109" fmla="*/ 157 h 280"/>
                <a:gd name="T110" fmla="*/ 230 w 280"/>
                <a:gd name="T111" fmla="*/ 18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3"/>
            </a:solidFill>
            <a:ln>
              <a:noFill/>
            </a:ln>
          </p:spPr>
          <p:txBody>
            <a:bodyPr anchor="ctr"/>
            <a:lstStyle/>
            <a:p>
              <a:pPr algn="ctr"/>
              <a:endParaRPr sz="1350"/>
            </a:p>
          </p:txBody>
        </p:sp>
        <p:grpSp>
          <p:nvGrpSpPr>
            <p:cNvPr id="16" name="iṡľîde">
              <a:extLst>
                <a:ext uri="{FF2B5EF4-FFF2-40B4-BE49-F238E27FC236}">
                  <a16:creationId xmlns:a16="http://schemas.microsoft.com/office/drawing/2014/main" id="{592C5E30-26E4-212F-1B9D-5724DAABDECD}"/>
                </a:ext>
              </a:extLst>
            </p:cNvPr>
            <p:cNvGrpSpPr/>
            <p:nvPr/>
          </p:nvGrpSpPr>
          <p:grpSpPr>
            <a:xfrm>
              <a:off x="6191647" y="2056557"/>
              <a:ext cx="653381" cy="653551"/>
              <a:chOff x="6546851" y="622300"/>
              <a:chExt cx="998538" cy="998538"/>
            </a:xfrm>
            <a:solidFill>
              <a:schemeClr val="accent4"/>
            </a:solidFill>
          </p:grpSpPr>
          <p:sp>
            <p:nvSpPr>
              <p:cNvPr id="141" name="îṥḷïḑè">
                <a:extLst>
                  <a:ext uri="{FF2B5EF4-FFF2-40B4-BE49-F238E27FC236}">
                    <a16:creationId xmlns:a16="http://schemas.microsoft.com/office/drawing/2014/main" id="{099A12CA-5EDC-C571-72B0-EB947496B388}"/>
                  </a:ext>
                </a:extLst>
              </p:cNvPr>
              <p:cNvSpPr/>
              <p:nvPr/>
            </p:nvSpPr>
            <p:spPr bwMode="auto">
              <a:xfrm>
                <a:off x="6773863" y="849313"/>
                <a:ext cx="541338" cy="541338"/>
              </a:xfrm>
              <a:custGeom>
                <a:avLst/>
                <a:gdLst>
                  <a:gd name="T0" fmla="*/ 94 w 188"/>
                  <a:gd name="T1" fmla="*/ 0 h 188"/>
                  <a:gd name="T2" fmla="*/ 0 w 188"/>
                  <a:gd name="T3" fmla="*/ 94 h 188"/>
                  <a:gd name="T4" fmla="*/ 94 w 188"/>
                  <a:gd name="T5" fmla="*/ 188 h 188"/>
                  <a:gd name="T6" fmla="*/ 188 w 188"/>
                  <a:gd name="T7" fmla="*/ 94 h 188"/>
                  <a:gd name="T8" fmla="*/ 94 w 188"/>
                  <a:gd name="T9" fmla="*/ 0 h 188"/>
                  <a:gd name="T10" fmla="*/ 138 w 188"/>
                  <a:gd name="T11" fmla="*/ 36 h 188"/>
                  <a:gd name="T12" fmla="*/ 152 w 188"/>
                  <a:gd name="T13" fmla="*/ 58 h 188"/>
                  <a:gd name="T14" fmla="*/ 138 w 188"/>
                  <a:gd name="T15" fmla="*/ 80 h 188"/>
                  <a:gd name="T16" fmla="*/ 123 w 188"/>
                  <a:gd name="T17" fmla="*/ 58 h 188"/>
                  <a:gd name="T18" fmla="*/ 138 w 188"/>
                  <a:gd name="T19" fmla="*/ 36 h 188"/>
                  <a:gd name="T20" fmla="*/ 51 w 188"/>
                  <a:gd name="T21" fmla="*/ 36 h 188"/>
                  <a:gd name="T22" fmla="*/ 65 w 188"/>
                  <a:gd name="T23" fmla="*/ 58 h 188"/>
                  <a:gd name="T24" fmla="*/ 51 w 188"/>
                  <a:gd name="T25" fmla="*/ 80 h 188"/>
                  <a:gd name="T26" fmla="*/ 36 w 188"/>
                  <a:gd name="T27" fmla="*/ 58 h 188"/>
                  <a:gd name="T28" fmla="*/ 51 w 188"/>
                  <a:gd name="T29" fmla="*/ 36 h 188"/>
                  <a:gd name="T30" fmla="*/ 94 w 188"/>
                  <a:gd name="T31" fmla="*/ 167 h 188"/>
                  <a:gd name="T32" fmla="*/ 22 w 188"/>
                  <a:gd name="T33" fmla="*/ 95 h 188"/>
                  <a:gd name="T34" fmla="*/ 94 w 188"/>
                  <a:gd name="T35" fmla="*/ 114 h 188"/>
                  <a:gd name="T36" fmla="*/ 167 w 188"/>
                  <a:gd name="T37" fmla="*/ 95 h 188"/>
                  <a:gd name="T38" fmla="*/ 94 w 188"/>
                  <a:gd name="T39" fmla="*/ 16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188">
                    <a:moveTo>
                      <a:pt x="94" y="0"/>
                    </a:moveTo>
                    <a:cubicBezTo>
                      <a:pt x="42" y="0"/>
                      <a:pt x="0" y="42"/>
                      <a:pt x="0" y="94"/>
                    </a:cubicBezTo>
                    <a:cubicBezTo>
                      <a:pt x="0" y="146"/>
                      <a:pt x="42" y="188"/>
                      <a:pt x="94" y="188"/>
                    </a:cubicBezTo>
                    <a:cubicBezTo>
                      <a:pt x="146" y="188"/>
                      <a:pt x="188" y="146"/>
                      <a:pt x="188" y="94"/>
                    </a:cubicBezTo>
                    <a:cubicBezTo>
                      <a:pt x="188" y="42"/>
                      <a:pt x="146" y="0"/>
                      <a:pt x="94" y="0"/>
                    </a:cubicBezTo>
                    <a:close/>
                    <a:moveTo>
                      <a:pt x="138" y="36"/>
                    </a:moveTo>
                    <a:cubicBezTo>
                      <a:pt x="146" y="36"/>
                      <a:pt x="152" y="46"/>
                      <a:pt x="152" y="58"/>
                    </a:cubicBezTo>
                    <a:cubicBezTo>
                      <a:pt x="152" y="70"/>
                      <a:pt x="146" y="80"/>
                      <a:pt x="138" y="80"/>
                    </a:cubicBezTo>
                    <a:cubicBezTo>
                      <a:pt x="130" y="80"/>
                      <a:pt x="123" y="70"/>
                      <a:pt x="123" y="58"/>
                    </a:cubicBezTo>
                    <a:cubicBezTo>
                      <a:pt x="123" y="46"/>
                      <a:pt x="130" y="36"/>
                      <a:pt x="138" y="36"/>
                    </a:cubicBezTo>
                    <a:close/>
                    <a:moveTo>
                      <a:pt x="51" y="36"/>
                    </a:moveTo>
                    <a:cubicBezTo>
                      <a:pt x="59" y="36"/>
                      <a:pt x="65" y="46"/>
                      <a:pt x="65" y="58"/>
                    </a:cubicBezTo>
                    <a:cubicBezTo>
                      <a:pt x="65" y="70"/>
                      <a:pt x="59" y="80"/>
                      <a:pt x="51" y="80"/>
                    </a:cubicBezTo>
                    <a:cubicBezTo>
                      <a:pt x="43" y="80"/>
                      <a:pt x="36" y="70"/>
                      <a:pt x="36" y="58"/>
                    </a:cubicBezTo>
                    <a:cubicBezTo>
                      <a:pt x="36" y="46"/>
                      <a:pt x="43" y="36"/>
                      <a:pt x="51" y="36"/>
                    </a:cubicBezTo>
                    <a:close/>
                    <a:moveTo>
                      <a:pt x="94" y="167"/>
                    </a:moveTo>
                    <a:cubicBezTo>
                      <a:pt x="56" y="167"/>
                      <a:pt x="25" y="135"/>
                      <a:pt x="22" y="95"/>
                    </a:cubicBezTo>
                    <a:cubicBezTo>
                      <a:pt x="43" y="107"/>
                      <a:pt x="68" y="114"/>
                      <a:pt x="94" y="114"/>
                    </a:cubicBezTo>
                    <a:cubicBezTo>
                      <a:pt x="120" y="114"/>
                      <a:pt x="145" y="107"/>
                      <a:pt x="167" y="95"/>
                    </a:cubicBezTo>
                    <a:cubicBezTo>
                      <a:pt x="163" y="135"/>
                      <a:pt x="132" y="167"/>
                      <a:pt x="94" y="167"/>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42" name="ïSľiḓè">
                <a:extLst>
                  <a:ext uri="{FF2B5EF4-FFF2-40B4-BE49-F238E27FC236}">
                    <a16:creationId xmlns:a16="http://schemas.microsoft.com/office/drawing/2014/main" id="{F2F3B46D-2D19-0C2D-666A-CC761D18637C}"/>
                  </a:ext>
                </a:extLst>
              </p:cNvPr>
              <p:cNvSpPr/>
              <p:nvPr/>
            </p:nvSpPr>
            <p:spPr bwMode="auto">
              <a:xfrm>
                <a:off x="6546851" y="622300"/>
                <a:ext cx="998538" cy="998538"/>
              </a:xfrm>
              <a:custGeom>
                <a:avLst/>
                <a:gdLst>
                  <a:gd name="T0" fmla="*/ 173 w 347"/>
                  <a:gd name="T1" fmla="*/ 0 h 347"/>
                  <a:gd name="T2" fmla="*/ 0 w 347"/>
                  <a:gd name="T3" fmla="*/ 173 h 347"/>
                  <a:gd name="T4" fmla="*/ 173 w 347"/>
                  <a:gd name="T5" fmla="*/ 347 h 347"/>
                  <a:gd name="T6" fmla="*/ 347 w 347"/>
                  <a:gd name="T7" fmla="*/ 173 h 347"/>
                  <a:gd name="T8" fmla="*/ 173 w 347"/>
                  <a:gd name="T9" fmla="*/ 0 h 347"/>
                  <a:gd name="T10" fmla="*/ 173 w 347"/>
                  <a:gd name="T11" fmla="*/ 289 h 347"/>
                  <a:gd name="T12" fmla="*/ 57 w 347"/>
                  <a:gd name="T13" fmla="*/ 173 h 347"/>
                  <a:gd name="T14" fmla="*/ 173 w 347"/>
                  <a:gd name="T15" fmla="*/ 57 h 347"/>
                  <a:gd name="T16" fmla="*/ 289 w 347"/>
                  <a:gd name="T17" fmla="*/ 173 h 347"/>
                  <a:gd name="T18" fmla="*/ 173 w 347"/>
                  <a:gd name="T19" fmla="*/ 28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3" y="0"/>
                    </a:moveTo>
                    <a:cubicBezTo>
                      <a:pt x="77" y="0"/>
                      <a:pt x="0" y="77"/>
                      <a:pt x="0" y="173"/>
                    </a:cubicBezTo>
                    <a:cubicBezTo>
                      <a:pt x="0" y="269"/>
                      <a:pt x="77" y="347"/>
                      <a:pt x="173" y="347"/>
                    </a:cubicBezTo>
                    <a:cubicBezTo>
                      <a:pt x="269" y="347"/>
                      <a:pt x="347" y="269"/>
                      <a:pt x="347" y="173"/>
                    </a:cubicBezTo>
                    <a:cubicBezTo>
                      <a:pt x="347" y="77"/>
                      <a:pt x="269" y="0"/>
                      <a:pt x="173" y="0"/>
                    </a:cubicBezTo>
                    <a:close/>
                    <a:moveTo>
                      <a:pt x="173" y="289"/>
                    </a:moveTo>
                    <a:cubicBezTo>
                      <a:pt x="109" y="289"/>
                      <a:pt x="57" y="237"/>
                      <a:pt x="57" y="173"/>
                    </a:cubicBezTo>
                    <a:cubicBezTo>
                      <a:pt x="57" y="109"/>
                      <a:pt x="109" y="57"/>
                      <a:pt x="173" y="57"/>
                    </a:cubicBezTo>
                    <a:cubicBezTo>
                      <a:pt x="237" y="57"/>
                      <a:pt x="289" y="109"/>
                      <a:pt x="289" y="173"/>
                    </a:cubicBezTo>
                    <a:cubicBezTo>
                      <a:pt x="289" y="237"/>
                      <a:pt x="237" y="289"/>
                      <a:pt x="173" y="289"/>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grpSp>
          <p:nvGrpSpPr>
            <p:cNvPr id="17" name="íŝľídè">
              <a:extLst>
                <a:ext uri="{FF2B5EF4-FFF2-40B4-BE49-F238E27FC236}">
                  <a16:creationId xmlns:a16="http://schemas.microsoft.com/office/drawing/2014/main" id="{1F3F9524-A6E0-4ACA-26DF-2C4A09B2D031}"/>
                </a:ext>
              </a:extLst>
            </p:cNvPr>
            <p:cNvGrpSpPr/>
            <p:nvPr/>
          </p:nvGrpSpPr>
          <p:grpSpPr>
            <a:xfrm>
              <a:off x="6668445" y="5119622"/>
              <a:ext cx="662730" cy="662902"/>
              <a:chOff x="7275513" y="5302250"/>
              <a:chExt cx="1012825" cy="1012825"/>
            </a:xfrm>
            <a:solidFill>
              <a:schemeClr val="accent1"/>
            </a:solidFill>
          </p:grpSpPr>
          <p:sp>
            <p:nvSpPr>
              <p:cNvPr id="139" name="îŝḷïďe">
                <a:extLst>
                  <a:ext uri="{FF2B5EF4-FFF2-40B4-BE49-F238E27FC236}">
                    <a16:creationId xmlns:a16="http://schemas.microsoft.com/office/drawing/2014/main" id="{DE613CC5-6C7E-3F15-69D8-FD96C76C9D97}"/>
                  </a:ext>
                </a:extLst>
              </p:cNvPr>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40" name="íṡlïḍê">
                <a:extLst>
                  <a:ext uri="{FF2B5EF4-FFF2-40B4-BE49-F238E27FC236}">
                    <a16:creationId xmlns:a16="http://schemas.microsoft.com/office/drawing/2014/main" id="{A2F98372-6B54-4BFD-19C9-E6B5A984A060}"/>
                  </a:ext>
                </a:extLst>
              </p:cNvPr>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18" name="íṧḷïḓe">
              <a:extLst>
                <a:ext uri="{FF2B5EF4-FFF2-40B4-BE49-F238E27FC236}">
                  <a16:creationId xmlns:a16="http://schemas.microsoft.com/office/drawing/2014/main" id="{02886CF7-0D2F-0750-30E4-5EAEAB4B51C8}"/>
                </a:ext>
              </a:extLst>
            </p:cNvPr>
            <p:cNvSpPr/>
            <p:nvPr/>
          </p:nvSpPr>
          <p:spPr bwMode="auto">
            <a:xfrm>
              <a:off x="7347794" y="3034286"/>
              <a:ext cx="672079" cy="670176"/>
            </a:xfrm>
            <a:custGeom>
              <a:avLst/>
              <a:gdLst>
                <a:gd name="T0" fmla="*/ 178 w 357"/>
                <a:gd name="T1" fmla="*/ 0 h 356"/>
                <a:gd name="T2" fmla="*/ 0 w 357"/>
                <a:gd name="T3" fmla="*/ 178 h 356"/>
                <a:gd name="T4" fmla="*/ 178 w 357"/>
                <a:gd name="T5" fmla="*/ 356 h 356"/>
                <a:gd name="T6" fmla="*/ 357 w 357"/>
                <a:gd name="T7" fmla="*/ 178 h 356"/>
                <a:gd name="T8" fmla="*/ 178 w 357"/>
                <a:gd name="T9" fmla="*/ 0 h 356"/>
                <a:gd name="T10" fmla="*/ 220 w 357"/>
                <a:gd name="T11" fmla="*/ 77 h 356"/>
                <a:gd name="T12" fmla="*/ 258 w 357"/>
                <a:gd name="T13" fmla="*/ 77 h 356"/>
                <a:gd name="T14" fmla="*/ 258 w 357"/>
                <a:gd name="T15" fmla="*/ 125 h 356"/>
                <a:gd name="T16" fmla="*/ 220 w 357"/>
                <a:gd name="T17" fmla="*/ 94 h 356"/>
                <a:gd name="T18" fmla="*/ 220 w 357"/>
                <a:gd name="T19" fmla="*/ 77 h 356"/>
                <a:gd name="T20" fmla="*/ 258 w 357"/>
                <a:gd name="T21" fmla="*/ 200 h 356"/>
                <a:gd name="T22" fmla="*/ 258 w 357"/>
                <a:gd name="T23" fmla="*/ 272 h 356"/>
                <a:gd name="T24" fmla="*/ 208 w 357"/>
                <a:gd name="T25" fmla="*/ 272 h 356"/>
                <a:gd name="T26" fmla="*/ 208 w 357"/>
                <a:gd name="T27" fmla="*/ 185 h 356"/>
                <a:gd name="T28" fmla="*/ 149 w 357"/>
                <a:gd name="T29" fmla="*/ 185 h 356"/>
                <a:gd name="T30" fmla="*/ 149 w 357"/>
                <a:gd name="T31" fmla="*/ 272 h 356"/>
                <a:gd name="T32" fmla="*/ 98 w 357"/>
                <a:gd name="T33" fmla="*/ 272 h 356"/>
                <a:gd name="T34" fmla="*/ 98 w 357"/>
                <a:gd name="T35" fmla="*/ 184 h 356"/>
                <a:gd name="T36" fmla="*/ 178 w 357"/>
                <a:gd name="T37" fmla="*/ 118 h 356"/>
                <a:gd name="T38" fmla="*/ 220 w 357"/>
                <a:gd name="T39" fmla="*/ 152 h 356"/>
                <a:gd name="T40" fmla="*/ 258 w 357"/>
                <a:gd name="T41" fmla="*/ 184 h 356"/>
                <a:gd name="T42" fmla="*/ 258 w 357"/>
                <a:gd name="T43" fmla="*/ 200 h 356"/>
                <a:gd name="T44" fmla="*/ 276 w 357"/>
                <a:gd name="T45" fmla="*/ 190 h 356"/>
                <a:gd name="T46" fmla="*/ 258 w 357"/>
                <a:gd name="T47" fmla="*/ 175 h 356"/>
                <a:gd name="T48" fmla="*/ 220 w 357"/>
                <a:gd name="T49" fmla="*/ 144 h 356"/>
                <a:gd name="T50" fmla="*/ 178 w 357"/>
                <a:gd name="T51" fmla="*/ 110 h 356"/>
                <a:gd name="T52" fmla="*/ 98 w 357"/>
                <a:gd name="T53" fmla="*/ 175 h 356"/>
                <a:gd name="T54" fmla="*/ 81 w 357"/>
                <a:gd name="T55" fmla="*/ 190 h 356"/>
                <a:gd name="T56" fmla="*/ 60 w 357"/>
                <a:gd name="T57" fmla="*/ 165 h 356"/>
                <a:gd name="T58" fmla="*/ 178 w 357"/>
                <a:gd name="T59" fmla="*/ 69 h 356"/>
                <a:gd name="T60" fmla="*/ 220 w 357"/>
                <a:gd name="T61" fmla="*/ 102 h 356"/>
                <a:gd name="T62" fmla="*/ 258 w 357"/>
                <a:gd name="T63" fmla="*/ 134 h 356"/>
                <a:gd name="T64" fmla="*/ 296 w 357"/>
                <a:gd name="T65" fmla="*/ 165 h 356"/>
                <a:gd name="T66" fmla="*/ 276 w 357"/>
                <a:gd name="T67" fmla="*/ 19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7" h="356">
                  <a:moveTo>
                    <a:pt x="178" y="0"/>
                  </a:moveTo>
                  <a:cubicBezTo>
                    <a:pt x="80" y="0"/>
                    <a:pt x="0" y="80"/>
                    <a:pt x="0" y="178"/>
                  </a:cubicBezTo>
                  <a:cubicBezTo>
                    <a:pt x="0" y="277"/>
                    <a:pt x="80" y="356"/>
                    <a:pt x="178" y="356"/>
                  </a:cubicBezTo>
                  <a:cubicBezTo>
                    <a:pt x="277" y="356"/>
                    <a:pt x="357" y="277"/>
                    <a:pt x="357" y="178"/>
                  </a:cubicBezTo>
                  <a:cubicBezTo>
                    <a:pt x="357" y="80"/>
                    <a:pt x="277" y="0"/>
                    <a:pt x="178" y="0"/>
                  </a:cubicBezTo>
                  <a:close/>
                  <a:moveTo>
                    <a:pt x="220" y="77"/>
                  </a:moveTo>
                  <a:cubicBezTo>
                    <a:pt x="258" y="77"/>
                    <a:pt x="258" y="77"/>
                    <a:pt x="258" y="77"/>
                  </a:cubicBezTo>
                  <a:cubicBezTo>
                    <a:pt x="258" y="125"/>
                    <a:pt x="258" y="125"/>
                    <a:pt x="258" y="125"/>
                  </a:cubicBezTo>
                  <a:cubicBezTo>
                    <a:pt x="220" y="94"/>
                    <a:pt x="220" y="94"/>
                    <a:pt x="220" y="94"/>
                  </a:cubicBezTo>
                  <a:lnTo>
                    <a:pt x="220" y="77"/>
                  </a:lnTo>
                  <a:close/>
                  <a:moveTo>
                    <a:pt x="258" y="200"/>
                  </a:moveTo>
                  <a:cubicBezTo>
                    <a:pt x="258" y="272"/>
                    <a:pt x="258" y="272"/>
                    <a:pt x="258" y="272"/>
                  </a:cubicBezTo>
                  <a:cubicBezTo>
                    <a:pt x="208" y="272"/>
                    <a:pt x="208" y="272"/>
                    <a:pt x="208" y="272"/>
                  </a:cubicBezTo>
                  <a:cubicBezTo>
                    <a:pt x="208" y="185"/>
                    <a:pt x="208" y="185"/>
                    <a:pt x="208" y="185"/>
                  </a:cubicBezTo>
                  <a:cubicBezTo>
                    <a:pt x="149" y="185"/>
                    <a:pt x="149" y="185"/>
                    <a:pt x="149" y="185"/>
                  </a:cubicBezTo>
                  <a:cubicBezTo>
                    <a:pt x="149" y="272"/>
                    <a:pt x="149" y="272"/>
                    <a:pt x="149" y="272"/>
                  </a:cubicBezTo>
                  <a:cubicBezTo>
                    <a:pt x="98" y="272"/>
                    <a:pt x="98" y="272"/>
                    <a:pt x="98" y="272"/>
                  </a:cubicBezTo>
                  <a:cubicBezTo>
                    <a:pt x="98" y="184"/>
                    <a:pt x="98" y="184"/>
                    <a:pt x="98" y="184"/>
                  </a:cubicBezTo>
                  <a:cubicBezTo>
                    <a:pt x="178" y="118"/>
                    <a:pt x="178" y="118"/>
                    <a:pt x="178" y="118"/>
                  </a:cubicBezTo>
                  <a:cubicBezTo>
                    <a:pt x="220" y="152"/>
                    <a:pt x="220" y="152"/>
                    <a:pt x="220" y="152"/>
                  </a:cubicBezTo>
                  <a:cubicBezTo>
                    <a:pt x="258" y="184"/>
                    <a:pt x="258" y="184"/>
                    <a:pt x="258" y="184"/>
                  </a:cubicBezTo>
                  <a:lnTo>
                    <a:pt x="258" y="200"/>
                  </a:lnTo>
                  <a:close/>
                  <a:moveTo>
                    <a:pt x="276" y="190"/>
                  </a:moveTo>
                  <a:cubicBezTo>
                    <a:pt x="258" y="175"/>
                    <a:pt x="258" y="175"/>
                    <a:pt x="258" y="175"/>
                  </a:cubicBezTo>
                  <a:cubicBezTo>
                    <a:pt x="220" y="144"/>
                    <a:pt x="220" y="144"/>
                    <a:pt x="220" y="144"/>
                  </a:cubicBezTo>
                  <a:cubicBezTo>
                    <a:pt x="178" y="110"/>
                    <a:pt x="178" y="110"/>
                    <a:pt x="178" y="110"/>
                  </a:cubicBezTo>
                  <a:cubicBezTo>
                    <a:pt x="98" y="175"/>
                    <a:pt x="98" y="175"/>
                    <a:pt x="98" y="175"/>
                  </a:cubicBezTo>
                  <a:cubicBezTo>
                    <a:pt x="81" y="190"/>
                    <a:pt x="81" y="190"/>
                    <a:pt x="81" y="190"/>
                  </a:cubicBezTo>
                  <a:cubicBezTo>
                    <a:pt x="60" y="165"/>
                    <a:pt x="60" y="165"/>
                    <a:pt x="60" y="165"/>
                  </a:cubicBezTo>
                  <a:cubicBezTo>
                    <a:pt x="178" y="69"/>
                    <a:pt x="178" y="69"/>
                    <a:pt x="178" y="69"/>
                  </a:cubicBezTo>
                  <a:cubicBezTo>
                    <a:pt x="220" y="102"/>
                    <a:pt x="220" y="102"/>
                    <a:pt x="220" y="102"/>
                  </a:cubicBezTo>
                  <a:cubicBezTo>
                    <a:pt x="258" y="134"/>
                    <a:pt x="258" y="134"/>
                    <a:pt x="258" y="134"/>
                  </a:cubicBezTo>
                  <a:cubicBezTo>
                    <a:pt x="296" y="165"/>
                    <a:pt x="296" y="165"/>
                    <a:pt x="296" y="165"/>
                  </a:cubicBezTo>
                  <a:lnTo>
                    <a:pt x="276" y="190"/>
                  </a:lnTo>
                  <a:close/>
                </a:path>
              </a:pathLst>
            </a:custGeom>
            <a:solidFill>
              <a:schemeClr val="accent6"/>
            </a:solidFill>
            <a:ln>
              <a:noFill/>
            </a:ln>
          </p:spPr>
          <p:txBody>
            <a:bodyPr anchor="ctr"/>
            <a:lstStyle/>
            <a:p>
              <a:pPr algn="ctr"/>
              <a:endParaRPr sz="1350"/>
            </a:p>
          </p:txBody>
        </p:sp>
        <p:grpSp>
          <p:nvGrpSpPr>
            <p:cNvPr id="19" name="iSḷïḓè">
              <a:extLst>
                <a:ext uri="{FF2B5EF4-FFF2-40B4-BE49-F238E27FC236}">
                  <a16:creationId xmlns:a16="http://schemas.microsoft.com/office/drawing/2014/main" id="{E1E8725A-7705-6888-C38C-B0DDF77F0200}"/>
                </a:ext>
              </a:extLst>
            </p:cNvPr>
            <p:cNvGrpSpPr/>
            <p:nvPr/>
          </p:nvGrpSpPr>
          <p:grpSpPr>
            <a:xfrm>
              <a:off x="4198274" y="4573113"/>
              <a:ext cx="663769" cy="662907"/>
              <a:chOff x="3500438" y="4467225"/>
              <a:chExt cx="1014413" cy="1012825"/>
            </a:xfrm>
            <a:solidFill>
              <a:schemeClr val="accent4"/>
            </a:solidFill>
          </p:grpSpPr>
          <p:sp>
            <p:nvSpPr>
              <p:cNvPr id="134" name="îşľiḓé">
                <a:extLst>
                  <a:ext uri="{FF2B5EF4-FFF2-40B4-BE49-F238E27FC236}">
                    <a16:creationId xmlns:a16="http://schemas.microsoft.com/office/drawing/2014/main" id="{EB335905-D0F5-48F7-9710-78D8E41BD61C}"/>
                  </a:ext>
                </a:extLst>
              </p:cNvPr>
              <p:cNvSpPr/>
              <p:nvPr/>
            </p:nvSpPr>
            <p:spPr bwMode="auto">
              <a:xfrm>
                <a:off x="4008438" y="4845050"/>
                <a:ext cx="79375" cy="82550"/>
              </a:xfrm>
              <a:prstGeom prst="ellipse">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35" name="îŝ1íḋê">
                <a:extLst>
                  <a:ext uri="{FF2B5EF4-FFF2-40B4-BE49-F238E27FC236}">
                    <a16:creationId xmlns:a16="http://schemas.microsoft.com/office/drawing/2014/main" id="{DF098ED2-BE63-0BBA-258B-4F5B45F68BE2}"/>
                  </a:ext>
                </a:extLst>
              </p:cNvPr>
              <p:cNvSpPr/>
              <p:nvPr/>
            </p:nvSpPr>
            <p:spPr bwMode="auto">
              <a:xfrm>
                <a:off x="4119563" y="4845050"/>
                <a:ext cx="84138" cy="82550"/>
              </a:xfrm>
              <a:custGeom>
                <a:avLst/>
                <a:gdLst>
                  <a:gd name="T0" fmla="*/ 14 w 29"/>
                  <a:gd name="T1" fmla="*/ 29 h 29"/>
                  <a:gd name="T2" fmla="*/ 15 w 29"/>
                  <a:gd name="T3" fmla="*/ 29 h 29"/>
                  <a:gd name="T4" fmla="*/ 29 w 29"/>
                  <a:gd name="T5" fmla="*/ 14 h 29"/>
                  <a:gd name="T6" fmla="*/ 15 w 29"/>
                  <a:gd name="T7" fmla="*/ 0 h 29"/>
                  <a:gd name="T8" fmla="*/ 14 w 29"/>
                  <a:gd name="T9" fmla="*/ 0 h 29"/>
                  <a:gd name="T10" fmla="*/ 0 w 29"/>
                  <a:gd name="T11" fmla="*/ 14 h 29"/>
                  <a:gd name="T12" fmla="*/ 14 w 2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9" h="29">
                    <a:moveTo>
                      <a:pt x="14" y="29"/>
                    </a:moveTo>
                    <a:cubicBezTo>
                      <a:pt x="15" y="29"/>
                      <a:pt x="15" y="29"/>
                      <a:pt x="15" y="29"/>
                    </a:cubicBezTo>
                    <a:cubicBezTo>
                      <a:pt x="23" y="28"/>
                      <a:pt x="29" y="22"/>
                      <a:pt x="29" y="14"/>
                    </a:cubicBezTo>
                    <a:cubicBezTo>
                      <a:pt x="29" y="7"/>
                      <a:pt x="23" y="1"/>
                      <a:pt x="15" y="0"/>
                    </a:cubicBezTo>
                    <a:cubicBezTo>
                      <a:pt x="15" y="0"/>
                      <a:pt x="15" y="0"/>
                      <a:pt x="14" y="0"/>
                    </a:cubicBezTo>
                    <a:cubicBezTo>
                      <a:pt x="7" y="0"/>
                      <a:pt x="0" y="7"/>
                      <a:pt x="0" y="14"/>
                    </a:cubicBezTo>
                    <a:cubicBezTo>
                      <a:pt x="0" y="22"/>
                      <a:pt x="7" y="29"/>
                      <a:pt x="14" y="29"/>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36" name="í$ļïḑè">
                <a:extLst>
                  <a:ext uri="{FF2B5EF4-FFF2-40B4-BE49-F238E27FC236}">
                    <a16:creationId xmlns:a16="http://schemas.microsoft.com/office/drawing/2014/main" id="{A41F1695-6B23-551D-ADB6-22E0C234076A}"/>
                  </a:ext>
                </a:extLst>
              </p:cNvPr>
              <p:cNvSpPr/>
              <p:nvPr/>
            </p:nvSpPr>
            <p:spPr bwMode="auto">
              <a:xfrm>
                <a:off x="4235451" y="4845050"/>
                <a:ext cx="80963" cy="82550"/>
              </a:xfrm>
              <a:prstGeom prst="ellipse">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37" name="îş1íďê">
                <a:extLst>
                  <a:ext uri="{FF2B5EF4-FFF2-40B4-BE49-F238E27FC236}">
                    <a16:creationId xmlns:a16="http://schemas.microsoft.com/office/drawing/2014/main" id="{748DEEF3-363A-A252-3BA0-0DAD489AD70A}"/>
                  </a:ext>
                </a:extLst>
              </p:cNvPr>
              <p:cNvSpPr/>
              <p:nvPr/>
            </p:nvSpPr>
            <p:spPr bwMode="auto">
              <a:xfrm>
                <a:off x="3895726" y="4845050"/>
                <a:ext cx="80963" cy="82550"/>
              </a:xfrm>
              <a:prstGeom prst="ellipse">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38" name="íṧ1ïḑê">
                <a:extLst>
                  <a:ext uri="{FF2B5EF4-FFF2-40B4-BE49-F238E27FC236}">
                    <a16:creationId xmlns:a16="http://schemas.microsoft.com/office/drawing/2014/main" id="{100990DC-538F-3012-8606-732A424BA488}"/>
                  </a:ext>
                </a:extLst>
              </p:cNvPr>
              <p:cNvSpPr/>
              <p:nvPr/>
            </p:nvSpPr>
            <p:spPr bwMode="auto">
              <a:xfrm>
                <a:off x="3500438" y="4467225"/>
                <a:ext cx="1014413"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30 w 352"/>
                  <a:gd name="T11" fmla="*/ 249 h 352"/>
                  <a:gd name="T12" fmla="*/ 102 w 352"/>
                  <a:gd name="T13" fmla="*/ 249 h 352"/>
                  <a:gd name="T14" fmla="*/ 71 w 352"/>
                  <a:gd name="T15" fmla="*/ 282 h 352"/>
                  <a:gd name="T16" fmla="*/ 71 w 352"/>
                  <a:gd name="T17" fmla="*/ 249 h 352"/>
                  <a:gd name="T18" fmla="*/ 52 w 352"/>
                  <a:gd name="T19" fmla="*/ 249 h 352"/>
                  <a:gd name="T20" fmla="*/ 52 w 352"/>
                  <a:gd name="T21" fmla="*/ 129 h 352"/>
                  <a:gd name="T22" fmla="*/ 108 w 352"/>
                  <a:gd name="T23" fmla="*/ 129 h 352"/>
                  <a:gd name="T24" fmla="*/ 108 w 352"/>
                  <a:gd name="T25" fmla="*/ 206 h 352"/>
                  <a:gd name="T26" fmla="*/ 108 w 352"/>
                  <a:gd name="T27" fmla="*/ 213 h 352"/>
                  <a:gd name="T28" fmla="*/ 114 w 352"/>
                  <a:gd name="T29" fmla="*/ 213 h 352"/>
                  <a:gd name="T30" fmla="*/ 230 w 352"/>
                  <a:gd name="T31" fmla="*/ 213 h 352"/>
                  <a:gd name="T32" fmla="*/ 230 w 352"/>
                  <a:gd name="T33" fmla="*/ 249 h 352"/>
                  <a:gd name="T34" fmla="*/ 299 w 352"/>
                  <a:gd name="T35" fmla="*/ 206 h 352"/>
                  <a:gd name="T36" fmla="*/ 279 w 352"/>
                  <a:gd name="T37" fmla="*/ 206 h 352"/>
                  <a:gd name="T38" fmla="*/ 279 w 352"/>
                  <a:gd name="T39" fmla="*/ 242 h 352"/>
                  <a:gd name="T40" fmla="*/ 247 w 352"/>
                  <a:gd name="T41" fmla="*/ 206 h 352"/>
                  <a:gd name="T42" fmla="*/ 230 w 352"/>
                  <a:gd name="T43" fmla="*/ 206 h 352"/>
                  <a:gd name="T44" fmla="*/ 115 w 352"/>
                  <a:gd name="T45" fmla="*/ 206 h 352"/>
                  <a:gd name="T46" fmla="*/ 115 w 352"/>
                  <a:gd name="T47" fmla="*/ 129 h 352"/>
                  <a:gd name="T48" fmla="*/ 115 w 352"/>
                  <a:gd name="T49" fmla="*/ 82 h 352"/>
                  <a:gd name="T50" fmla="*/ 299 w 352"/>
                  <a:gd name="T51" fmla="*/ 82 h 352"/>
                  <a:gd name="T52" fmla="*/ 299 w 352"/>
                  <a:gd name="T53" fmla="*/ 20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2" h="352">
                    <a:moveTo>
                      <a:pt x="176" y="0"/>
                    </a:moveTo>
                    <a:cubicBezTo>
                      <a:pt x="78" y="0"/>
                      <a:pt x="0" y="79"/>
                      <a:pt x="0" y="176"/>
                    </a:cubicBezTo>
                    <a:cubicBezTo>
                      <a:pt x="0" y="273"/>
                      <a:pt x="78" y="352"/>
                      <a:pt x="176" y="352"/>
                    </a:cubicBezTo>
                    <a:cubicBezTo>
                      <a:pt x="273" y="352"/>
                      <a:pt x="352" y="273"/>
                      <a:pt x="352" y="176"/>
                    </a:cubicBezTo>
                    <a:cubicBezTo>
                      <a:pt x="352" y="79"/>
                      <a:pt x="273" y="0"/>
                      <a:pt x="176" y="0"/>
                    </a:cubicBezTo>
                    <a:close/>
                    <a:moveTo>
                      <a:pt x="230" y="249"/>
                    </a:moveTo>
                    <a:cubicBezTo>
                      <a:pt x="102" y="249"/>
                      <a:pt x="102" y="249"/>
                      <a:pt x="102" y="249"/>
                    </a:cubicBezTo>
                    <a:cubicBezTo>
                      <a:pt x="71" y="282"/>
                      <a:pt x="71" y="282"/>
                      <a:pt x="71" y="282"/>
                    </a:cubicBezTo>
                    <a:cubicBezTo>
                      <a:pt x="71" y="249"/>
                      <a:pt x="71" y="249"/>
                      <a:pt x="71" y="249"/>
                    </a:cubicBezTo>
                    <a:cubicBezTo>
                      <a:pt x="52" y="249"/>
                      <a:pt x="52" y="249"/>
                      <a:pt x="52" y="249"/>
                    </a:cubicBezTo>
                    <a:cubicBezTo>
                      <a:pt x="52" y="129"/>
                      <a:pt x="52" y="129"/>
                      <a:pt x="52" y="129"/>
                    </a:cubicBezTo>
                    <a:cubicBezTo>
                      <a:pt x="108" y="129"/>
                      <a:pt x="108" y="129"/>
                      <a:pt x="108" y="129"/>
                    </a:cubicBezTo>
                    <a:cubicBezTo>
                      <a:pt x="108" y="206"/>
                      <a:pt x="108" y="206"/>
                      <a:pt x="108" y="206"/>
                    </a:cubicBezTo>
                    <a:cubicBezTo>
                      <a:pt x="108" y="213"/>
                      <a:pt x="108" y="213"/>
                      <a:pt x="108" y="213"/>
                    </a:cubicBezTo>
                    <a:cubicBezTo>
                      <a:pt x="114" y="213"/>
                      <a:pt x="114" y="213"/>
                      <a:pt x="114" y="213"/>
                    </a:cubicBezTo>
                    <a:cubicBezTo>
                      <a:pt x="230" y="213"/>
                      <a:pt x="230" y="213"/>
                      <a:pt x="230" y="213"/>
                    </a:cubicBezTo>
                    <a:lnTo>
                      <a:pt x="230" y="249"/>
                    </a:lnTo>
                    <a:close/>
                    <a:moveTo>
                      <a:pt x="299" y="206"/>
                    </a:moveTo>
                    <a:cubicBezTo>
                      <a:pt x="279" y="206"/>
                      <a:pt x="279" y="206"/>
                      <a:pt x="279" y="206"/>
                    </a:cubicBezTo>
                    <a:cubicBezTo>
                      <a:pt x="279" y="242"/>
                      <a:pt x="279" y="242"/>
                      <a:pt x="279" y="242"/>
                    </a:cubicBezTo>
                    <a:cubicBezTo>
                      <a:pt x="247" y="206"/>
                      <a:pt x="247" y="206"/>
                      <a:pt x="247" y="206"/>
                    </a:cubicBezTo>
                    <a:cubicBezTo>
                      <a:pt x="230" y="206"/>
                      <a:pt x="230" y="206"/>
                      <a:pt x="230" y="206"/>
                    </a:cubicBezTo>
                    <a:cubicBezTo>
                      <a:pt x="115" y="206"/>
                      <a:pt x="115" y="206"/>
                      <a:pt x="115" y="206"/>
                    </a:cubicBezTo>
                    <a:cubicBezTo>
                      <a:pt x="115" y="129"/>
                      <a:pt x="115" y="129"/>
                      <a:pt x="115" y="129"/>
                    </a:cubicBezTo>
                    <a:cubicBezTo>
                      <a:pt x="115" y="82"/>
                      <a:pt x="115" y="82"/>
                      <a:pt x="115" y="82"/>
                    </a:cubicBezTo>
                    <a:cubicBezTo>
                      <a:pt x="299" y="82"/>
                      <a:pt x="299" y="82"/>
                      <a:pt x="299" y="82"/>
                    </a:cubicBezTo>
                    <a:lnTo>
                      <a:pt x="299" y="206"/>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grpSp>
          <p:nvGrpSpPr>
            <p:cNvPr id="20" name="iŝḻíďé">
              <a:extLst>
                <a:ext uri="{FF2B5EF4-FFF2-40B4-BE49-F238E27FC236}">
                  <a16:creationId xmlns:a16="http://schemas.microsoft.com/office/drawing/2014/main" id="{E3EA0949-9CB7-7115-50AD-7CBF8F678835}"/>
                </a:ext>
              </a:extLst>
            </p:cNvPr>
            <p:cNvGrpSpPr/>
            <p:nvPr/>
          </p:nvGrpSpPr>
          <p:grpSpPr>
            <a:xfrm>
              <a:off x="5846785" y="3998512"/>
              <a:ext cx="447707" cy="450941"/>
              <a:chOff x="6019801" y="3589338"/>
              <a:chExt cx="684213" cy="688975"/>
            </a:xfrm>
            <a:solidFill>
              <a:schemeClr val="accent4"/>
            </a:solidFill>
          </p:grpSpPr>
          <p:sp>
            <p:nvSpPr>
              <p:cNvPr id="131" name="ïšlíḑê">
                <a:extLst>
                  <a:ext uri="{FF2B5EF4-FFF2-40B4-BE49-F238E27FC236}">
                    <a16:creationId xmlns:a16="http://schemas.microsoft.com/office/drawing/2014/main" id="{AF707ABC-E5A5-7E8B-3A99-F2C187E6A20A}"/>
                  </a:ext>
                </a:extLst>
              </p:cNvPr>
              <p:cNvSpPr/>
              <p:nvPr/>
            </p:nvSpPr>
            <p:spPr bwMode="auto">
              <a:xfrm>
                <a:off x="6169026" y="3857625"/>
                <a:ext cx="236538" cy="234950"/>
              </a:xfrm>
              <a:custGeom>
                <a:avLst/>
                <a:gdLst>
                  <a:gd name="T0" fmla="*/ 5 w 82"/>
                  <a:gd name="T1" fmla="*/ 60 h 82"/>
                  <a:gd name="T2" fmla="*/ 7 w 82"/>
                  <a:gd name="T3" fmla="*/ 64 h 82"/>
                  <a:gd name="T4" fmla="*/ 9 w 82"/>
                  <a:gd name="T5" fmla="*/ 66 h 82"/>
                  <a:gd name="T6" fmla="*/ 10 w 82"/>
                  <a:gd name="T7" fmla="*/ 68 h 82"/>
                  <a:gd name="T8" fmla="*/ 12 w 82"/>
                  <a:gd name="T9" fmla="*/ 70 h 82"/>
                  <a:gd name="T10" fmla="*/ 15 w 82"/>
                  <a:gd name="T11" fmla="*/ 72 h 82"/>
                  <a:gd name="T12" fmla="*/ 17 w 82"/>
                  <a:gd name="T13" fmla="*/ 74 h 82"/>
                  <a:gd name="T14" fmla="*/ 20 w 82"/>
                  <a:gd name="T15" fmla="*/ 76 h 82"/>
                  <a:gd name="T16" fmla="*/ 29 w 82"/>
                  <a:gd name="T17" fmla="*/ 80 h 82"/>
                  <a:gd name="T18" fmla="*/ 41 w 82"/>
                  <a:gd name="T19" fmla="*/ 82 h 82"/>
                  <a:gd name="T20" fmla="*/ 71 w 82"/>
                  <a:gd name="T21" fmla="*/ 68 h 82"/>
                  <a:gd name="T22" fmla="*/ 75 w 82"/>
                  <a:gd name="T23" fmla="*/ 64 h 82"/>
                  <a:gd name="T24" fmla="*/ 79 w 82"/>
                  <a:gd name="T25" fmla="*/ 55 h 82"/>
                  <a:gd name="T26" fmla="*/ 82 w 82"/>
                  <a:gd name="T27" fmla="*/ 41 h 82"/>
                  <a:gd name="T28" fmla="*/ 82 w 82"/>
                  <a:gd name="T29" fmla="*/ 37 h 82"/>
                  <a:gd name="T30" fmla="*/ 81 w 82"/>
                  <a:gd name="T31" fmla="*/ 33 h 82"/>
                  <a:gd name="T32" fmla="*/ 79 w 82"/>
                  <a:gd name="T33" fmla="*/ 25 h 82"/>
                  <a:gd name="T34" fmla="*/ 77 w 82"/>
                  <a:gd name="T35" fmla="*/ 22 h 82"/>
                  <a:gd name="T36" fmla="*/ 75 w 82"/>
                  <a:gd name="T37" fmla="*/ 18 h 82"/>
                  <a:gd name="T38" fmla="*/ 71 w 82"/>
                  <a:gd name="T39" fmla="*/ 14 h 82"/>
                  <a:gd name="T40" fmla="*/ 41 w 82"/>
                  <a:gd name="T41" fmla="*/ 0 h 82"/>
                  <a:gd name="T42" fmla="*/ 12 w 82"/>
                  <a:gd name="T43" fmla="*/ 13 h 82"/>
                  <a:gd name="T44" fmla="*/ 10 w 82"/>
                  <a:gd name="T45" fmla="*/ 15 h 82"/>
                  <a:gd name="T46" fmla="*/ 7 w 82"/>
                  <a:gd name="T47" fmla="*/ 18 h 82"/>
                  <a:gd name="T48" fmla="*/ 5 w 82"/>
                  <a:gd name="T49" fmla="*/ 22 h 82"/>
                  <a:gd name="T50" fmla="*/ 4 w 82"/>
                  <a:gd name="T51" fmla="*/ 25 h 82"/>
                  <a:gd name="T52" fmla="*/ 1 w 82"/>
                  <a:gd name="T53" fmla="*/ 33 h 82"/>
                  <a:gd name="T54" fmla="*/ 1 w 82"/>
                  <a:gd name="T55" fmla="*/ 37 h 82"/>
                  <a:gd name="T56" fmla="*/ 0 w 82"/>
                  <a:gd name="T57" fmla="*/ 41 h 82"/>
                  <a:gd name="T58" fmla="*/ 3 w 82"/>
                  <a:gd name="T59" fmla="*/ 55 h 82"/>
                  <a:gd name="T60" fmla="*/ 5 w 82"/>
                  <a:gd name="T61" fmla="*/ 60 h 82"/>
                  <a:gd name="T62" fmla="*/ 41 w 82"/>
                  <a:gd name="T63" fmla="*/ 12 h 82"/>
                  <a:gd name="T64" fmla="*/ 70 w 82"/>
                  <a:gd name="T65" fmla="*/ 41 h 82"/>
                  <a:gd name="T66" fmla="*/ 41 w 82"/>
                  <a:gd name="T67" fmla="*/ 70 h 82"/>
                  <a:gd name="T68" fmla="*/ 12 w 82"/>
                  <a:gd name="T69" fmla="*/ 41 h 82"/>
                  <a:gd name="T70" fmla="*/ 41 w 82"/>
                  <a:gd name="T71"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82">
                    <a:moveTo>
                      <a:pt x="5" y="60"/>
                    </a:moveTo>
                    <a:cubicBezTo>
                      <a:pt x="6" y="62"/>
                      <a:pt x="7" y="63"/>
                      <a:pt x="7" y="64"/>
                    </a:cubicBezTo>
                    <a:cubicBezTo>
                      <a:pt x="8" y="64"/>
                      <a:pt x="8" y="65"/>
                      <a:pt x="9" y="66"/>
                    </a:cubicBezTo>
                    <a:cubicBezTo>
                      <a:pt x="9" y="66"/>
                      <a:pt x="10" y="67"/>
                      <a:pt x="10" y="68"/>
                    </a:cubicBezTo>
                    <a:cubicBezTo>
                      <a:pt x="11" y="68"/>
                      <a:pt x="12" y="69"/>
                      <a:pt x="12" y="70"/>
                    </a:cubicBezTo>
                    <a:cubicBezTo>
                      <a:pt x="13" y="71"/>
                      <a:pt x="14" y="72"/>
                      <a:pt x="15" y="72"/>
                    </a:cubicBezTo>
                    <a:cubicBezTo>
                      <a:pt x="16" y="73"/>
                      <a:pt x="16" y="73"/>
                      <a:pt x="17" y="74"/>
                    </a:cubicBezTo>
                    <a:cubicBezTo>
                      <a:pt x="18" y="74"/>
                      <a:pt x="19" y="75"/>
                      <a:pt x="20" y="76"/>
                    </a:cubicBezTo>
                    <a:cubicBezTo>
                      <a:pt x="23" y="78"/>
                      <a:pt x="26" y="79"/>
                      <a:pt x="29" y="80"/>
                    </a:cubicBezTo>
                    <a:cubicBezTo>
                      <a:pt x="33" y="81"/>
                      <a:pt x="37" y="82"/>
                      <a:pt x="41" y="82"/>
                    </a:cubicBezTo>
                    <a:cubicBezTo>
                      <a:pt x="53" y="82"/>
                      <a:pt x="64" y="77"/>
                      <a:pt x="71" y="68"/>
                    </a:cubicBezTo>
                    <a:cubicBezTo>
                      <a:pt x="73" y="67"/>
                      <a:pt x="74" y="65"/>
                      <a:pt x="75" y="64"/>
                    </a:cubicBezTo>
                    <a:cubicBezTo>
                      <a:pt x="77" y="61"/>
                      <a:pt x="78" y="58"/>
                      <a:pt x="79" y="55"/>
                    </a:cubicBezTo>
                    <a:cubicBezTo>
                      <a:pt x="81" y="51"/>
                      <a:pt x="82" y="46"/>
                      <a:pt x="82" y="41"/>
                    </a:cubicBezTo>
                    <a:cubicBezTo>
                      <a:pt x="82" y="40"/>
                      <a:pt x="82" y="38"/>
                      <a:pt x="82" y="37"/>
                    </a:cubicBezTo>
                    <a:cubicBezTo>
                      <a:pt x="81" y="36"/>
                      <a:pt x="81" y="34"/>
                      <a:pt x="81" y="33"/>
                    </a:cubicBezTo>
                    <a:cubicBezTo>
                      <a:pt x="80" y="30"/>
                      <a:pt x="80" y="28"/>
                      <a:pt x="79" y="25"/>
                    </a:cubicBezTo>
                    <a:cubicBezTo>
                      <a:pt x="78" y="24"/>
                      <a:pt x="78" y="23"/>
                      <a:pt x="77" y="22"/>
                    </a:cubicBezTo>
                    <a:cubicBezTo>
                      <a:pt x="76" y="20"/>
                      <a:pt x="76" y="19"/>
                      <a:pt x="75" y="18"/>
                    </a:cubicBezTo>
                    <a:cubicBezTo>
                      <a:pt x="74" y="17"/>
                      <a:pt x="73" y="15"/>
                      <a:pt x="71" y="14"/>
                    </a:cubicBezTo>
                    <a:cubicBezTo>
                      <a:pt x="64" y="5"/>
                      <a:pt x="53" y="0"/>
                      <a:pt x="41" y="0"/>
                    </a:cubicBezTo>
                    <a:cubicBezTo>
                      <a:pt x="30" y="0"/>
                      <a:pt x="19" y="5"/>
                      <a:pt x="12" y="13"/>
                    </a:cubicBezTo>
                    <a:cubicBezTo>
                      <a:pt x="11" y="14"/>
                      <a:pt x="10" y="14"/>
                      <a:pt x="10" y="15"/>
                    </a:cubicBezTo>
                    <a:cubicBezTo>
                      <a:pt x="9" y="16"/>
                      <a:pt x="8" y="17"/>
                      <a:pt x="7" y="18"/>
                    </a:cubicBezTo>
                    <a:cubicBezTo>
                      <a:pt x="7" y="19"/>
                      <a:pt x="6" y="20"/>
                      <a:pt x="5" y="22"/>
                    </a:cubicBezTo>
                    <a:cubicBezTo>
                      <a:pt x="5" y="23"/>
                      <a:pt x="4" y="24"/>
                      <a:pt x="4" y="25"/>
                    </a:cubicBezTo>
                    <a:cubicBezTo>
                      <a:pt x="3" y="28"/>
                      <a:pt x="2" y="30"/>
                      <a:pt x="1" y="33"/>
                    </a:cubicBezTo>
                    <a:cubicBezTo>
                      <a:pt x="1" y="34"/>
                      <a:pt x="1" y="36"/>
                      <a:pt x="1" y="37"/>
                    </a:cubicBezTo>
                    <a:cubicBezTo>
                      <a:pt x="0" y="38"/>
                      <a:pt x="0" y="40"/>
                      <a:pt x="0" y="41"/>
                    </a:cubicBezTo>
                    <a:cubicBezTo>
                      <a:pt x="0" y="46"/>
                      <a:pt x="1" y="51"/>
                      <a:pt x="3" y="55"/>
                    </a:cubicBezTo>
                    <a:cubicBezTo>
                      <a:pt x="4" y="57"/>
                      <a:pt x="4" y="59"/>
                      <a:pt x="5" y="60"/>
                    </a:cubicBezTo>
                    <a:close/>
                    <a:moveTo>
                      <a:pt x="41" y="12"/>
                    </a:moveTo>
                    <a:cubicBezTo>
                      <a:pt x="57" y="12"/>
                      <a:pt x="70" y="25"/>
                      <a:pt x="70" y="41"/>
                    </a:cubicBezTo>
                    <a:cubicBezTo>
                      <a:pt x="70" y="57"/>
                      <a:pt x="57" y="70"/>
                      <a:pt x="41" y="70"/>
                    </a:cubicBezTo>
                    <a:cubicBezTo>
                      <a:pt x="25" y="70"/>
                      <a:pt x="12" y="57"/>
                      <a:pt x="12" y="41"/>
                    </a:cubicBezTo>
                    <a:cubicBezTo>
                      <a:pt x="12" y="25"/>
                      <a:pt x="25" y="12"/>
                      <a:pt x="41" y="12"/>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32" name="ïṥḻiḍè">
                <a:extLst>
                  <a:ext uri="{FF2B5EF4-FFF2-40B4-BE49-F238E27FC236}">
                    <a16:creationId xmlns:a16="http://schemas.microsoft.com/office/drawing/2014/main" id="{573527E2-C56F-7293-9DDB-579A0F0F6FB1}"/>
                  </a:ext>
                </a:extLst>
              </p:cNvPr>
              <p:cNvSpPr/>
              <p:nvPr/>
            </p:nvSpPr>
            <p:spPr bwMode="auto">
              <a:xfrm>
                <a:off x="6019801" y="3589338"/>
                <a:ext cx="684213" cy="688975"/>
              </a:xfrm>
              <a:custGeom>
                <a:avLst/>
                <a:gdLst>
                  <a:gd name="T0" fmla="*/ 119 w 238"/>
                  <a:gd name="T1" fmla="*/ 0 h 239"/>
                  <a:gd name="T2" fmla="*/ 0 w 238"/>
                  <a:gd name="T3" fmla="*/ 119 h 239"/>
                  <a:gd name="T4" fmla="*/ 119 w 238"/>
                  <a:gd name="T5" fmla="*/ 239 h 239"/>
                  <a:gd name="T6" fmla="*/ 238 w 238"/>
                  <a:gd name="T7" fmla="*/ 119 h 239"/>
                  <a:gd name="T8" fmla="*/ 119 w 238"/>
                  <a:gd name="T9" fmla="*/ 0 h 239"/>
                  <a:gd name="T10" fmla="*/ 139 w 238"/>
                  <a:gd name="T11" fmla="*/ 66 h 239"/>
                  <a:gd name="T12" fmla="*/ 166 w 238"/>
                  <a:gd name="T13" fmla="*/ 66 h 239"/>
                  <a:gd name="T14" fmla="*/ 166 w 238"/>
                  <a:gd name="T15" fmla="*/ 78 h 239"/>
                  <a:gd name="T16" fmla="*/ 139 w 238"/>
                  <a:gd name="T17" fmla="*/ 78 h 239"/>
                  <a:gd name="T18" fmla="*/ 139 w 238"/>
                  <a:gd name="T19" fmla="*/ 66 h 239"/>
                  <a:gd name="T20" fmla="*/ 182 w 238"/>
                  <a:gd name="T21" fmla="*/ 186 h 239"/>
                  <a:gd name="T22" fmla="*/ 40 w 238"/>
                  <a:gd name="T23" fmla="*/ 186 h 239"/>
                  <a:gd name="T24" fmla="*/ 40 w 238"/>
                  <a:gd name="T25" fmla="*/ 82 h 239"/>
                  <a:gd name="T26" fmla="*/ 182 w 238"/>
                  <a:gd name="T27" fmla="*/ 82 h 239"/>
                  <a:gd name="T28" fmla="*/ 182 w 238"/>
                  <a:gd name="T29" fmla="*/ 18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239">
                    <a:moveTo>
                      <a:pt x="119" y="0"/>
                    </a:moveTo>
                    <a:cubicBezTo>
                      <a:pt x="53" y="0"/>
                      <a:pt x="0" y="54"/>
                      <a:pt x="0" y="119"/>
                    </a:cubicBezTo>
                    <a:cubicBezTo>
                      <a:pt x="0" y="185"/>
                      <a:pt x="53" y="239"/>
                      <a:pt x="119" y="239"/>
                    </a:cubicBezTo>
                    <a:cubicBezTo>
                      <a:pt x="185" y="239"/>
                      <a:pt x="238" y="185"/>
                      <a:pt x="238" y="119"/>
                    </a:cubicBezTo>
                    <a:cubicBezTo>
                      <a:pt x="238" y="54"/>
                      <a:pt x="185" y="0"/>
                      <a:pt x="119" y="0"/>
                    </a:cubicBezTo>
                    <a:close/>
                    <a:moveTo>
                      <a:pt x="139" y="66"/>
                    </a:moveTo>
                    <a:cubicBezTo>
                      <a:pt x="166" y="66"/>
                      <a:pt x="166" y="66"/>
                      <a:pt x="166" y="66"/>
                    </a:cubicBezTo>
                    <a:cubicBezTo>
                      <a:pt x="166" y="78"/>
                      <a:pt x="166" y="78"/>
                      <a:pt x="166" y="78"/>
                    </a:cubicBezTo>
                    <a:cubicBezTo>
                      <a:pt x="139" y="78"/>
                      <a:pt x="139" y="78"/>
                      <a:pt x="139" y="78"/>
                    </a:cubicBezTo>
                    <a:lnTo>
                      <a:pt x="139" y="66"/>
                    </a:lnTo>
                    <a:close/>
                    <a:moveTo>
                      <a:pt x="182" y="186"/>
                    </a:moveTo>
                    <a:cubicBezTo>
                      <a:pt x="40" y="186"/>
                      <a:pt x="40" y="186"/>
                      <a:pt x="40" y="186"/>
                    </a:cubicBezTo>
                    <a:cubicBezTo>
                      <a:pt x="40" y="82"/>
                      <a:pt x="40" y="82"/>
                      <a:pt x="40" y="82"/>
                    </a:cubicBezTo>
                    <a:cubicBezTo>
                      <a:pt x="182" y="82"/>
                      <a:pt x="182" y="82"/>
                      <a:pt x="182" y="82"/>
                    </a:cubicBezTo>
                    <a:lnTo>
                      <a:pt x="182" y="186"/>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33" name="išlíḍe">
                <a:extLst>
                  <a:ext uri="{FF2B5EF4-FFF2-40B4-BE49-F238E27FC236}">
                    <a16:creationId xmlns:a16="http://schemas.microsoft.com/office/drawing/2014/main" id="{D4DA8CC4-27EE-1018-8EFD-794006C68FF4}"/>
                  </a:ext>
                </a:extLst>
              </p:cNvPr>
              <p:cNvSpPr/>
              <p:nvPr/>
            </p:nvSpPr>
            <p:spPr bwMode="auto">
              <a:xfrm>
                <a:off x="6416676" y="3860800"/>
                <a:ext cx="84138" cy="47625"/>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grpSp>
        <p:sp>
          <p:nvSpPr>
            <p:cNvPr id="21" name="íṩliḍê">
              <a:extLst>
                <a:ext uri="{FF2B5EF4-FFF2-40B4-BE49-F238E27FC236}">
                  <a16:creationId xmlns:a16="http://schemas.microsoft.com/office/drawing/2014/main" id="{2AF7D663-8A7C-4822-46EA-25F9E479B6FC}"/>
                </a:ext>
              </a:extLst>
            </p:cNvPr>
            <p:cNvSpPr/>
            <p:nvPr/>
          </p:nvSpPr>
          <p:spPr bwMode="auto">
            <a:xfrm>
              <a:off x="5300397" y="2059675"/>
              <a:ext cx="644032" cy="645239"/>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3"/>
            </a:solidFill>
            <a:ln>
              <a:noFill/>
            </a:ln>
          </p:spPr>
          <p:txBody>
            <a:bodyPr anchor="ctr"/>
            <a:lstStyle/>
            <a:p>
              <a:pPr algn="ctr"/>
              <a:endParaRPr sz="1350"/>
            </a:p>
          </p:txBody>
        </p:sp>
        <p:grpSp>
          <p:nvGrpSpPr>
            <p:cNvPr id="22" name="îşḻíďé">
              <a:extLst>
                <a:ext uri="{FF2B5EF4-FFF2-40B4-BE49-F238E27FC236}">
                  <a16:creationId xmlns:a16="http://schemas.microsoft.com/office/drawing/2014/main" id="{88D41CB9-5AC7-5649-6FD2-A6BB6748D8E6}"/>
                </a:ext>
              </a:extLst>
            </p:cNvPr>
            <p:cNvGrpSpPr/>
            <p:nvPr/>
          </p:nvGrpSpPr>
          <p:grpSpPr>
            <a:xfrm>
              <a:off x="7201329" y="4556463"/>
              <a:ext cx="664808" cy="664980"/>
              <a:chOff x="8089901" y="4441825"/>
              <a:chExt cx="1016000" cy="1016000"/>
            </a:xfrm>
            <a:solidFill>
              <a:schemeClr val="accent1">
                <a:lumMod val="60000"/>
                <a:lumOff val="40000"/>
              </a:schemeClr>
            </a:solidFill>
          </p:grpSpPr>
          <p:sp>
            <p:nvSpPr>
              <p:cNvPr id="129" name="i$ḻîḓe">
                <a:extLst>
                  <a:ext uri="{FF2B5EF4-FFF2-40B4-BE49-F238E27FC236}">
                    <a16:creationId xmlns:a16="http://schemas.microsoft.com/office/drawing/2014/main" id="{F8A9F6A6-54DB-E05F-1FBC-51F75D91BDF0}"/>
                  </a:ext>
                </a:extLst>
              </p:cNvPr>
              <p:cNvSpPr/>
              <p:nvPr/>
            </p:nvSpPr>
            <p:spPr bwMode="auto">
              <a:xfrm>
                <a:off x="8507413" y="4703763"/>
                <a:ext cx="255588" cy="134938"/>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130" name="îṥ1iḑè">
                <a:extLst>
                  <a:ext uri="{FF2B5EF4-FFF2-40B4-BE49-F238E27FC236}">
                    <a16:creationId xmlns:a16="http://schemas.microsoft.com/office/drawing/2014/main" id="{82C466D2-B68D-0F56-F065-C5D3AAEDFC41}"/>
                  </a:ext>
                </a:extLst>
              </p:cNvPr>
              <p:cNvSpPr/>
              <p:nvPr/>
            </p:nvSpPr>
            <p:spPr bwMode="auto">
              <a:xfrm>
                <a:off x="8089901" y="4441825"/>
                <a:ext cx="1016000" cy="1016000"/>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271 w 353"/>
                  <a:gd name="T11" fmla="*/ 280 h 353"/>
                  <a:gd name="T12" fmla="*/ 107 w 353"/>
                  <a:gd name="T13" fmla="*/ 280 h 353"/>
                  <a:gd name="T14" fmla="*/ 107 w 353"/>
                  <a:gd name="T15" fmla="*/ 257 h 353"/>
                  <a:gd name="T16" fmla="*/ 98 w 353"/>
                  <a:gd name="T17" fmla="*/ 259 h 353"/>
                  <a:gd name="T18" fmla="*/ 93 w 353"/>
                  <a:gd name="T19" fmla="*/ 278 h 353"/>
                  <a:gd name="T20" fmla="*/ 82 w 353"/>
                  <a:gd name="T21" fmla="*/ 278 h 353"/>
                  <a:gd name="T22" fmla="*/ 89 w 353"/>
                  <a:gd name="T23" fmla="*/ 251 h 353"/>
                  <a:gd name="T24" fmla="*/ 107 w 353"/>
                  <a:gd name="T25" fmla="*/ 245 h 353"/>
                  <a:gd name="T26" fmla="*/ 107 w 353"/>
                  <a:gd name="T27" fmla="*/ 213 h 353"/>
                  <a:gd name="T28" fmla="*/ 98 w 353"/>
                  <a:gd name="T29" fmla="*/ 215 h 353"/>
                  <a:gd name="T30" fmla="*/ 93 w 353"/>
                  <a:gd name="T31" fmla="*/ 234 h 353"/>
                  <a:gd name="T32" fmla="*/ 82 w 353"/>
                  <a:gd name="T33" fmla="*/ 234 h 353"/>
                  <a:gd name="T34" fmla="*/ 89 w 353"/>
                  <a:gd name="T35" fmla="*/ 207 h 353"/>
                  <a:gd name="T36" fmla="*/ 107 w 353"/>
                  <a:gd name="T37" fmla="*/ 201 h 353"/>
                  <a:gd name="T38" fmla="*/ 107 w 353"/>
                  <a:gd name="T39" fmla="*/ 169 h 353"/>
                  <a:gd name="T40" fmla="*/ 98 w 353"/>
                  <a:gd name="T41" fmla="*/ 171 h 353"/>
                  <a:gd name="T42" fmla="*/ 93 w 353"/>
                  <a:gd name="T43" fmla="*/ 190 h 353"/>
                  <a:gd name="T44" fmla="*/ 82 w 353"/>
                  <a:gd name="T45" fmla="*/ 190 h 353"/>
                  <a:gd name="T46" fmla="*/ 89 w 353"/>
                  <a:gd name="T47" fmla="*/ 163 h 353"/>
                  <a:gd name="T48" fmla="*/ 107 w 353"/>
                  <a:gd name="T49" fmla="*/ 157 h 353"/>
                  <a:gd name="T50" fmla="*/ 107 w 353"/>
                  <a:gd name="T51" fmla="*/ 125 h 353"/>
                  <a:gd name="T52" fmla="*/ 98 w 353"/>
                  <a:gd name="T53" fmla="*/ 127 h 353"/>
                  <a:gd name="T54" fmla="*/ 93 w 353"/>
                  <a:gd name="T55" fmla="*/ 146 h 353"/>
                  <a:gd name="T56" fmla="*/ 82 w 353"/>
                  <a:gd name="T57" fmla="*/ 146 h 353"/>
                  <a:gd name="T58" fmla="*/ 89 w 353"/>
                  <a:gd name="T59" fmla="*/ 119 h 353"/>
                  <a:gd name="T60" fmla="*/ 107 w 353"/>
                  <a:gd name="T61" fmla="*/ 113 h 353"/>
                  <a:gd name="T62" fmla="*/ 107 w 353"/>
                  <a:gd name="T63" fmla="*/ 81 h 353"/>
                  <a:gd name="T64" fmla="*/ 98 w 353"/>
                  <a:gd name="T65" fmla="*/ 83 h 353"/>
                  <a:gd name="T66" fmla="*/ 93 w 353"/>
                  <a:gd name="T67" fmla="*/ 102 h 353"/>
                  <a:gd name="T68" fmla="*/ 82 w 353"/>
                  <a:gd name="T69" fmla="*/ 102 h 353"/>
                  <a:gd name="T70" fmla="*/ 89 w 353"/>
                  <a:gd name="T71" fmla="*/ 75 h 353"/>
                  <a:gd name="T72" fmla="*/ 107 w 353"/>
                  <a:gd name="T73" fmla="*/ 69 h 353"/>
                  <a:gd name="T74" fmla="*/ 107 w 353"/>
                  <a:gd name="T75" fmla="*/ 69 h 353"/>
                  <a:gd name="T76" fmla="*/ 271 w 353"/>
                  <a:gd name="T77" fmla="*/ 69 h 353"/>
                  <a:gd name="T78" fmla="*/ 271 w 353"/>
                  <a:gd name="T79" fmla="*/ 28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271" y="280"/>
                    </a:moveTo>
                    <a:cubicBezTo>
                      <a:pt x="107" y="280"/>
                      <a:pt x="107" y="280"/>
                      <a:pt x="107" y="280"/>
                    </a:cubicBezTo>
                    <a:cubicBezTo>
                      <a:pt x="107" y="257"/>
                      <a:pt x="107" y="257"/>
                      <a:pt x="107" y="257"/>
                    </a:cubicBezTo>
                    <a:cubicBezTo>
                      <a:pt x="104" y="257"/>
                      <a:pt x="100" y="257"/>
                      <a:pt x="98" y="259"/>
                    </a:cubicBezTo>
                    <a:cubicBezTo>
                      <a:pt x="92" y="263"/>
                      <a:pt x="93" y="272"/>
                      <a:pt x="93" y="278"/>
                    </a:cubicBezTo>
                    <a:cubicBezTo>
                      <a:pt x="94" y="285"/>
                      <a:pt x="82" y="285"/>
                      <a:pt x="82" y="278"/>
                    </a:cubicBezTo>
                    <a:cubicBezTo>
                      <a:pt x="81" y="268"/>
                      <a:pt x="82" y="258"/>
                      <a:pt x="89" y="251"/>
                    </a:cubicBezTo>
                    <a:cubicBezTo>
                      <a:pt x="94" y="247"/>
                      <a:pt x="101" y="245"/>
                      <a:pt x="107" y="245"/>
                    </a:cubicBezTo>
                    <a:cubicBezTo>
                      <a:pt x="107" y="213"/>
                      <a:pt x="107" y="213"/>
                      <a:pt x="107" y="213"/>
                    </a:cubicBezTo>
                    <a:cubicBezTo>
                      <a:pt x="104" y="213"/>
                      <a:pt x="100" y="213"/>
                      <a:pt x="98" y="215"/>
                    </a:cubicBezTo>
                    <a:cubicBezTo>
                      <a:pt x="92" y="219"/>
                      <a:pt x="93" y="228"/>
                      <a:pt x="93" y="234"/>
                    </a:cubicBezTo>
                    <a:cubicBezTo>
                      <a:pt x="94" y="241"/>
                      <a:pt x="82" y="241"/>
                      <a:pt x="82" y="234"/>
                    </a:cubicBezTo>
                    <a:cubicBezTo>
                      <a:pt x="81" y="224"/>
                      <a:pt x="82" y="214"/>
                      <a:pt x="89" y="207"/>
                    </a:cubicBezTo>
                    <a:cubicBezTo>
                      <a:pt x="94" y="202"/>
                      <a:pt x="101" y="201"/>
                      <a:pt x="107" y="201"/>
                    </a:cubicBezTo>
                    <a:cubicBezTo>
                      <a:pt x="107" y="169"/>
                      <a:pt x="107" y="169"/>
                      <a:pt x="107" y="169"/>
                    </a:cubicBezTo>
                    <a:cubicBezTo>
                      <a:pt x="104" y="169"/>
                      <a:pt x="100" y="169"/>
                      <a:pt x="98" y="171"/>
                    </a:cubicBezTo>
                    <a:cubicBezTo>
                      <a:pt x="92" y="175"/>
                      <a:pt x="93" y="184"/>
                      <a:pt x="93" y="190"/>
                    </a:cubicBezTo>
                    <a:cubicBezTo>
                      <a:pt x="94" y="197"/>
                      <a:pt x="82" y="197"/>
                      <a:pt x="82" y="190"/>
                    </a:cubicBezTo>
                    <a:cubicBezTo>
                      <a:pt x="81" y="180"/>
                      <a:pt x="82" y="170"/>
                      <a:pt x="89" y="163"/>
                    </a:cubicBezTo>
                    <a:cubicBezTo>
                      <a:pt x="94" y="158"/>
                      <a:pt x="101" y="157"/>
                      <a:pt x="107" y="157"/>
                    </a:cubicBezTo>
                    <a:cubicBezTo>
                      <a:pt x="107" y="125"/>
                      <a:pt x="107" y="125"/>
                      <a:pt x="107" y="125"/>
                    </a:cubicBezTo>
                    <a:cubicBezTo>
                      <a:pt x="104" y="125"/>
                      <a:pt x="100" y="125"/>
                      <a:pt x="98" y="127"/>
                    </a:cubicBezTo>
                    <a:cubicBezTo>
                      <a:pt x="92" y="131"/>
                      <a:pt x="93" y="140"/>
                      <a:pt x="93" y="146"/>
                    </a:cubicBezTo>
                    <a:cubicBezTo>
                      <a:pt x="94" y="153"/>
                      <a:pt x="82" y="153"/>
                      <a:pt x="82" y="146"/>
                    </a:cubicBezTo>
                    <a:cubicBezTo>
                      <a:pt x="81" y="136"/>
                      <a:pt x="82" y="126"/>
                      <a:pt x="89" y="119"/>
                    </a:cubicBezTo>
                    <a:cubicBezTo>
                      <a:pt x="94" y="114"/>
                      <a:pt x="101" y="113"/>
                      <a:pt x="107" y="113"/>
                    </a:cubicBezTo>
                    <a:cubicBezTo>
                      <a:pt x="107" y="81"/>
                      <a:pt x="107" y="81"/>
                      <a:pt x="107" y="81"/>
                    </a:cubicBezTo>
                    <a:cubicBezTo>
                      <a:pt x="104" y="81"/>
                      <a:pt x="100" y="81"/>
                      <a:pt x="98" y="83"/>
                    </a:cubicBezTo>
                    <a:cubicBezTo>
                      <a:pt x="92" y="87"/>
                      <a:pt x="93" y="96"/>
                      <a:pt x="93" y="102"/>
                    </a:cubicBezTo>
                    <a:cubicBezTo>
                      <a:pt x="94" y="109"/>
                      <a:pt x="82" y="109"/>
                      <a:pt x="82" y="102"/>
                    </a:cubicBezTo>
                    <a:cubicBezTo>
                      <a:pt x="81" y="92"/>
                      <a:pt x="82" y="82"/>
                      <a:pt x="89" y="75"/>
                    </a:cubicBezTo>
                    <a:cubicBezTo>
                      <a:pt x="94" y="70"/>
                      <a:pt x="101" y="69"/>
                      <a:pt x="107" y="69"/>
                    </a:cubicBezTo>
                    <a:cubicBezTo>
                      <a:pt x="107" y="69"/>
                      <a:pt x="107" y="69"/>
                      <a:pt x="107" y="69"/>
                    </a:cubicBezTo>
                    <a:cubicBezTo>
                      <a:pt x="271" y="69"/>
                      <a:pt x="271" y="69"/>
                      <a:pt x="271" y="69"/>
                    </a:cubicBezTo>
                    <a:lnTo>
                      <a:pt x="271" y="280"/>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grpSp>
          <p:nvGrpSpPr>
            <p:cNvPr id="23" name="íṥļíḑe">
              <a:extLst>
                <a:ext uri="{FF2B5EF4-FFF2-40B4-BE49-F238E27FC236}">
                  <a16:creationId xmlns:a16="http://schemas.microsoft.com/office/drawing/2014/main" id="{2C46EA95-D8DF-8C85-1C0F-2916ECFA3EE2}"/>
                </a:ext>
              </a:extLst>
            </p:cNvPr>
            <p:cNvGrpSpPr/>
            <p:nvPr/>
          </p:nvGrpSpPr>
          <p:grpSpPr>
            <a:xfrm>
              <a:off x="6564611" y="3081045"/>
              <a:ext cx="540161" cy="539258"/>
              <a:chOff x="7116763" y="2187575"/>
              <a:chExt cx="825500" cy="823913"/>
            </a:xfrm>
            <a:solidFill>
              <a:schemeClr val="accent1"/>
            </a:solidFill>
          </p:grpSpPr>
          <p:sp>
            <p:nvSpPr>
              <p:cNvPr id="127" name="î$ļïde">
                <a:extLst>
                  <a:ext uri="{FF2B5EF4-FFF2-40B4-BE49-F238E27FC236}">
                    <a16:creationId xmlns:a16="http://schemas.microsoft.com/office/drawing/2014/main" id="{828E281E-E91B-DD36-0D12-92E4725E3899}"/>
                  </a:ext>
                </a:extLst>
              </p:cNvPr>
              <p:cNvSpPr/>
              <p:nvPr/>
            </p:nvSpPr>
            <p:spPr bwMode="auto">
              <a:xfrm>
                <a:off x="7473951" y="2566988"/>
                <a:ext cx="71438" cy="98425"/>
              </a:xfrm>
              <a:custGeom>
                <a:avLst/>
                <a:gdLst>
                  <a:gd name="T0" fmla="*/ 0 w 25"/>
                  <a:gd name="T1" fmla="*/ 32 h 34"/>
                  <a:gd name="T2" fmla="*/ 3 w 25"/>
                  <a:gd name="T3" fmla="*/ 34 h 34"/>
                  <a:gd name="T4" fmla="*/ 25 w 25"/>
                  <a:gd name="T5" fmla="*/ 0 h 34"/>
                  <a:gd name="T6" fmla="*/ 13 w 25"/>
                  <a:gd name="T7" fmla="*/ 4 h 34"/>
                  <a:gd name="T8" fmla="*/ 0 w 25"/>
                  <a:gd name="T9" fmla="*/ 32 h 34"/>
                </a:gdLst>
                <a:ahLst/>
                <a:cxnLst>
                  <a:cxn ang="0">
                    <a:pos x="T0" y="T1"/>
                  </a:cxn>
                  <a:cxn ang="0">
                    <a:pos x="T2" y="T3"/>
                  </a:cxn>
                  <a:cxn ang="0">
                    <a:pos x="T4" y="T5"/>
                  </a:cxn>
                  <a:cxn ang="0">
                    <a:pos x="T6" y="T7"/>
                  </a:cxn>
                  <a:cxn ang="0">
                    <a:pos x="T8" y="T9"/>
                  </a:cxn>
                </a:cxnLst>
                <a:rect l="0" t="0" r="r" b="b"/>
                <a:pathLst>
                  <a:path w="25" h="34">
                    <a:moveTo>
                      <a:pt x="0" y="32"/>
                    </a:moveTo>
                    <a:cubicBezTo>
                      <a:pt x="0" y="34"/>
                      <a:pt x="2" y="34"/>
                      <a:pt x="3" y="34"/>
                    </a:cubicBezTo>
                    <a:cubicBezTo>
                      <a:pt x="9" y="34"/>
                      <a:pt x="18" y="28"/>
                      <a:pt x="25" y="0"/>
                    </a:cubicBezTo>
                    <a:cubicBezTo>
                      <a:pt x="20" y="0"/>
                      <a:pt x="15" y="2"/>
                      <a:pt x="13" y="4"/>
                    </a:cubicBezTo>
                    <a:cubicBezTo>
                      <a:pt x="6" y="11"/>
                      <a:pt x="0" y="23"/>
                      <a:pt x="0" y="32"/>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28" name="îṡļïḋe">
                <a:extLst>
                  <a:ext uri="{FF2B5EF4-FFF2-40B4-BE49-F238E27FC236}">
                    <a16:creationId xmlns:a16="http://schemas.microsoft.com/office/drawing/2014/main" id="{FA39E99B-04BE-4ABD-6968-6377635674C0}"/>
                  </a:ext>
                </a:extLst>
              </p:cNvPr>
              <p:cNvSpPr/>
              <p:nvPr/>
            </p:nvSpPr>
            <p:spPr bwMode="auto">
              <a:xfrm>
                <a:off x="7116763" y="2187575"/>
                <a:ext cx="825500" cy="823913"/>
              </a:xfrm>
              <a:custGeom>
                <a:avLst/>
                <a:gdLst>
                  <a:gd name="T0" fmla="*/ 143 w 287"/>
                  <a:gd name="T1" fmla="*/ 0 h 286"/>
                  <a:gd name="T2" fmla="*/ 0 w 287"/>
                  <a:gd name="T3" fmla="*/ 143 h 286"/>
                  <a:gd name="T4" fmla="*/ 143 w 287"/>
                  <a:gd name="T5" fmla="*/ 286 h 286"/>
                  <a:gd name="T6" fmla="*/ 287 w 287"/>
                  <a:gd name="T7" fmla="*/ 143 h 286"/>
                  <a:gd name="T8" fmla="*/ 143 w 287"/>
                  <a:gd name="T9" fmla="*/ 0 h 286"/>
                  <a:gd name="T10" fmla="*/ 222 w 287"/>
                  <a:gd name="T11" fmla="*/ 171 h 286"/>
                  <a:gd name="T12" fmla="*/ 180 w 287"/>
                  <a:gd name="T13" fmla="*/ 194 h 286"/>
                  <a:gd name="T14" fmla="*/ 154 w 287"/>
                  <a:gd name="T15" fmla="*/ 184 h 286"/>
                  <a:gd name="T16" fmla="*/ 125 w 287"/>
                  <a:gd name="T17" fmla="*/ 194 h 286"/>
                  <a:gd name="T18" fmla="*/ 91 w 287"/>
                  <a:gd name="T19" fmla="*/ 165 h 286"/>
                  <a:gd name="T20" fmla="*/ 110 w 287"/>
                  <a:gd name="T21" fmla="*/ 120 h 286"/>
                  <a:gd name="T22" fmla="*/ 170 w 287"/>
                  <a:gd name="T23" fmla="*/ 103 h 286"/>
                  <a:gd name="T24" fmla="*/ 180 w 287"/>
                  <a:gd name="T25" fmla="*/ 103 h 286"/>
                  <a:gd name="T26" fmla="*/ 187 w 287"/>
                  <a:gd name="T27" fmla="*/ 104 h 286"/>
                  <a:gd name="T28" fmla="*/ 185 w 287"/>
                  <a:gd name="T29" fmla="*/ 110 h 286"/>
                  <a:gd name="T30" fmla="*/ 178 w 287"/>
                  <a:gd name="T31" fmla="*/ 149 h 286"/>
                  <a:gd name="T32" fmla="*/ 177 w 287"/>
                  <a:gd name="T33" fmla="*/ 151 h 286"/>
                  <a:gd name="T34" fmla="*/ 175 w 287"/>
                  <a:gd name="T35" fmla="*/ 162 h 286"/>
                  <a:gd name="T36" fmla="*/ 181 w 287"/>
                  <a:gd name="T37" fmla="*/ 166 h 286"/>
                  <a:gd name="T38" fmla="*/ 196 w 287"/>
                  <a:gd name="T39" fmla="*/ 154 h 286"/>
                  <a:gd name="T40" fmla="*/ 201 w 287"/>
                  <a:gd name="T41" fmla="*/ 131 h 286"/>
                  <a:gd name="T42" fmla="*/ 186 w 287"/>
                  <a:gd name="T43" fmla="*/ 94 h 286"/>
                  <a:gd name="T44" fmla="*/ 146 w 287"/>
                  <a:gd name="T45" fmla="*/ 80 h 286"/>
                  <a:gd name="T46" fmla="*/ 79 w 287"/>
                  <a:gd name="T47" fmla="*/ 161 h 286"/>
                  <a:gd name="T48" fmla="*/ 94 w 287"/>
                  <a:gd name="T49" fmla="*/ 199 h 286"/>
                  <a:gd name="T50" fmla="*/ 135 w 287"/>
                  <a:gd name="T51" fmla="*/ 213 h 286"/>
                  <a:gd name="T52" fmla="*/ 201 w 287"/>
                  <a:gd name="T53" fmla="*/ 193 h 286"/>
                  <a:gd name="T54" fmla="*/ 206 w 287"/>
                  <a:gd name="T55" fmla="*/ 191 h 286"/>
                  <a:gd name="T56" fmla="*/ 208 w 287"/>
                  <a:gd name="T57" fmla="*/ 196 h 286"/>
                  <a:gd name="T58" fmla="*/ 216 w 287"/>
                  <a:gd name="T59" fmla="*/ 212 h 286"/>
                  <a:gd name="T60" fmla="*/ 218 w 287"/>
                  <a:gd name="T61" fmla="*/ 217 h 286"/>
                  <a:gd name="T62" fmla="*/ 214 w 287"/>
                  <a:gd name="T63" fmla="*/ 219 h 286"/>
                  <a:gd name="T64" fmla="*/ 133 w 287"/>
                  <a:gd name="T65" fmla="*/ 240 h 286"/>
                  <a:gd name="T66" fmla="*/ 74 w 287"/>
                  <a:gd name="T67" fmla="*/ 221 h 286"/>
                  <a:gd name="T68" fmla="*/ 46 w 287"/>
                  <a:gd name="T69" fmla="*/ 160 h 286"/>
                  <a:gd name="T70" fmla="*/ 71 w 287"/>
                  <a:gd name="T71" fmla="*/ 88 h 286"/>
                  <a:gd name="T72" fmla="*/ 148 w 287"/>
                  <a:gd name="T73" fmla="*/ 52 h 286"/>
                  <a:gd name="T74" fmla="*/ 204 w 287"/>
                  <a:gd name="T75" fmla="*/ 70 h 286"/>
                  <a:gd name="T76" fmla="*/ 234 w 287"/>
                  <a:gd name="T77" fmla="*/ 129 h 286"/>
                  <a:gd name="T78" fmla="*/ 222 w 287"/>
                  <a:gd name="T79" fmla="*/ 17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7" h="286">
                    <a:moveTo>
                      <a:pt x="143" y="0"/>
                    </a:moveTo>
                    <a:cubicBezTo>
                      <a:pt x="64" y="0"/>
                      <a:pt x="0" y="64"/>
                      <a:pt x="0" y="143"/>
                    </a:cubicBezTo>
                    <a:cubicBezTo>
                      <a:pt x="0" y="222"/>
                      <a:pt x="64" y="286"/>
                      <a:pt x="143" y="286"/>
                    </a:cubicBezTo>
                    <a:cubicBezTo>
                      <a:pt x="223" y="286"/>
                      <a:pt x="287" y="222"/>
                      <a:pt x="287" y="143"/>
                    </a:cubicBezTo>
                    <a:cubicBezTo>
                      <a:pt x="287" y="64"/>
                      <a:pt x="223" y="0"/>
                      <a:pt x="143" y="0"/>
                    </a:cubicBezTo>
                    <a:close/>
                    <a:moveTo>
                      <a:pt x="222" y="171"/>
                    </a:moveTo>
                    <a:cubicBezTo>
                      <a:pt x="212" y="186"/>
                      <a:pt x="198" y="194"/>
                      <a:pt x="180" y="194"/>
                    </a:cubicBezTo>
                    <a:cubicBezTo>
                      <a:pt x="167" y="194"/>
                      <a:pt x="161" y="190"/>
                      <a:pt x="154" y="184"/>
                    </a:cubicBezTo>
                    <a:cubicBezTo>
                      <a:pt x="146" y="190"/>
                      <a:pt x="138" y="194"/>
                      <a:pt x="125" y="194"/>
                    </a:cubicBezTo>
                    <a:cubicBezTo>
                      <a:pt x="105" y="194"/>
                      <a:pt x="91" y="182"/>
                      <a:pt x="91" y="165"/>
                    </a:cubicBezTo>
                    <a:cubicBezTo>
                      <a:pt x="91" y="150"/>
                      <a:pt x="99" y="132"/>
                      <a:pt x="110" y="120"/>
                    </a:cubicBezTo>
                    <a:cubicBezTo>
                      <a:pt x="119" y="110"/>
                      <a:pt x="133" y="103"/>
                      <a:pt x="170" y="103"/>
                    </a:cubicBezTo>
                    <a:cubicBezTo>
                      <a:pt x="173" y="103"/>
                      <a:pt x="177" y="103"/>
                      <a:pt x="180" y="103"/>
                    </a:cubicBezTo>
                    <a:cubicBezTo>
                      <a:pt x="187" y="104"/>
                      <a:pt x="187" y="104"/>
                      <a:pt x="187" y="104"/>
                    </a:cubicBezTo>
                    <a:cubicBezTo>
                      <a:pt x="185" y="110"/>
                      <a:pt x="185" y="110"/>
                      <a:pt x="185" y="110"/>
                    </a:cubicBezTo>
                    <a:cubicBezTo>
                      <a:pt x="178" y="149"/>
                      <a:pt x="178" y="149"/>
                      <a:pt x="178" y="149"/>
                    </a:cubicBezTo>
                    <a:cubicBezTo>
                      <a:pt x="177" y="149"/>
                      <a:pt x="177" y="150"/>
                      <a:pt x="177" y="151"/>
                    </a:cubicBezTo>
                    <a:cubicBezTo>
                      <a:pt x="177" y="154"/>
                      <a:pt x="175" y="159"/>
                      <a:pt x="175" y="162"/>
                    </a:cubicBezTo>
                    <a:cubicBezTo>
                      <a:pt x="175" y="165"/>
                      <a:pt x="177" y="166"/>
                      <a:pt x="181" y="166"/>
                    </a:cubicBezTo>
                    <a:cubicBezTo>
                      <a:pt x="187" y="166"/>
                      <a:pt x="192" y="162"/>
                      <a:pt x="196" y="154"/>
                    </a:cubicBezTo>
                    <a:cubicBezTo>
                      <a:pt x="200" y="146"/>
                      <a:pt x="201" y="136"/>
                      <a:pt x="201" y="131"/>
                    </a:cubicBezTo>
                    <a:cubicBezTo>
                      <a:pt x="201" y="116"/>
                      <a:pt x="196" y="103"/>
                      <a:pt x="186" y="94"/>
                    </a:cubicBezTo>
                    <a:cubicBezTo>
                      <a:pt x="176" y="84"/>
                      <a:pt x="162" y="80"/>
                      <a:pt x="146" y="80"/>
                    </a:cubicBezTo>
                    <a:cubicBezTo>
                      <a:pt x="112" y="80"/>
                      <a:pt x="79" y="107"/>
                      <a:pt x="79" y="161"/>
                    </a:cubicBezTo>
                    <a:cubicBezTo>
                      <a:pt x="79" y="177"/>
                      <a:pt x="84" y="190"/>
                      <a:pt x="94" y="199"/>
                    </a:cubicBezTo>
                    <a:cubicBezTo>
                      <a:pt x="104" y="208"/>
                      <a:pt x="118" y="213"/>
                      <a:pt x="135" y="213"/>
                    </a:cubicBezTo>
                    <a:cubicBezTo>
                      <a:pt x="161" y="213"/>
                      <a:pt x="182" y="203"/>
                      <a:pt x="201" y="193"/>
                    </a:cubicBezTo>
                    <a:cubicBezTo>
                      <a:pt x="206" y="191"/>
                      <a:pt x="206" y="191"/>
                      <a:pt x="206" y="191"/>
                    </a:cubicBezTo>
                    <a:cubicBezTo>
                      <a:pt x="208" y="196"/>
                      <a:pt x="208" y="196"/>
                      <a:pt x="208" y="196"/>
                    </a:cubicBezTo>
                    <a:cubicBezTo>
                      <a:pt x="216" y="212"/>
                      <a:pt x="216" y="212"/>
                      <a:pt x="216" y="212"/>
                    </a:cubicBezTo>
                    <a:cubicBezTo>
                      <a:pt x="218" y="217"/>
                      <a:pt x="218" y="217"/>
                      <a:pt x="218" y="217"/>
                    </a:cubicBezTo>
                    <a:cubicBezTo>
                      <a:pt x="214" y="219"/>
                      <a:pt x="214" y="219"/>
                      <a:pt x="214" y="219"/>
                    </a:cubicBezTo>
                    <a:cubicBezTo>
                      <a:pt x="189" y="233"/>
                      <a:pt x="161" y="240"/>
                      <a:pt x="133" y="240"/>
                    </a:cubicBezTo>
                    <a:cubicBezTo>
                      <a:pt x="111" y="240"/>
                      <a:pt x="90" y="233"/>
                      <a:pt x="74" y="221"/>
                    </a:cubicBezTo>
                    <a:cubicBezTo>
                      <a:pt x="55" y="207"/>
                      <a:pt x="46" y="186"/>
                      <a:pt x="46" y="160"/>
                    </a:cubicBezTo>
                    <a:cubicBezTo>
                      <a:pt x="46" y="134"/>
                      <a:pt x="55" y="108"/>
                      <a:pt x="71" y="88"/>
                    </a:cubicBezTo>
                    <a:cubicBezTo>
                      <a:pt x="84" y="72"/>
                      <a:pt x="108" y="52"/>
                      <a:pt x="148" y="52"/>
                    </a:cubicBezTo>
                    <a:cubicBezTo>
                      <a:pt x="167" y="52"/>
                      <a:pt x="188" y="59"/>
                      <a:pt x="204" y="70"/>
                    </a:cubicBezTo>
                    <a:cubicBezTo>
                      <a:pt x="217" y="80"/>
                      <a:pt x="234" y="98"/>
                      <a:pt x="234" y="129"/>
                    </a:cubicBezTo>
                    <a:cubicBezTo>
                      <a:pt x="234" y="144"/>
                      <a:pt x="229" y="159"/>
                      <a:pt x="222" y="171"/>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24" name="ïSľïḑe">
              <a:extLst>
                <a:ext uri="{FF2B5EF4-FFF2-40B4-BE49-F238E27FC236}">
                  <a16:creationId xmlns:a16="http://schemas.microsoft.com/office/drawing/2014/main" id="{3CB26A7F-E41F-C651-C0A7-8E46C75CDE1D}"/>
                </a:ext>
              </a:extLst>
            </p:cNvPr>
            <p:cNvSpPr/>
            <p:nvPr/>
          </p:nvSpPr>
          <p:spPr bwMode="auto">
            <a:xfrm>
              <a:off x="5780305" y="2705952"/>
              <a:ext cx="546389" cy="544452"/>
            </a:xfrm>
            <a:custGeom>
              <a:avLst/>
              <a:gdLst>
                <a:gd name="T0" fmla="*/ 145 w 290"/>
                <a:gd name="T1" fmla="*/ 0 h 289"/>
                <a:gd name="T2" fmla="*/ 0 w 290"/>
                <a:gd name="T3" fmla="*/ 144 h 289"/>
                <a:gd name="T4" fmla="*/ 145 w 290"/>
                <a:gd name="T5" fmla="*/ 289 h 289"/>
                <a:gd name="T6" fmla="*/ 290 w 290"/>
                <a:gd name="T7" fmla="*/ 144 h 289"/>
                <a:gd name="T8" fmla="*/ 145 w 290"/>
                <a:gd name="T9" fmla="*/ 0 h 289"/>
                <a:gd name="T10" fmla="*/ 173 w 290"/>
                <a:gd name="T11" fmla="*/ 144 h 289"/>
                <a:gd name="T12" fmla="*/ 173 w 290"/>
                <a:gd name="T13" fmla="*/ 236 h 289"/>
                <a:gd name="T14" fmla="*/ 79 w 290"/>
                <a:gd name="T15" fmla="*/ 197 h 289"/>
                <a:gd name="T16" fmla="*/ 79 w 290"/>
                <a:gd name="T17" fmla="*/ 183 h 289"/>
                <a:gd name="T18" fmla="*/ 46 w 290"/>
                <a:gd name="T19" fmla="*/ 183 h 289"/>
                <a:gd name="T20" fmla="*/ 46 w 290"/>
                <a:gd name="T21" fmla="*/ 106 h 289"/>
                <a:gd name="T22" fmla="*/ 79 w 290"/>
                <a:gd name="T23" fmla="*/ 106 h 289"/>
                <a:gd name="T24" fmla="*/ 79 w 290"/>
                <a:gd name="T25" fmla="*/ 91 h 289"/>
                <a:gd name="T26" fmla="*/ 173 w 290"/>
                <a:gd name="T27" fmla="*/ 53 h 289"/>
                <a:gd name="T28" fmla="*/ 173 w 290"/>
                <a:gd name="T29" fmla="*/ 144 h 289"/>
                <a:gd name="T30" fmla="*/ 182 w 290"/>
                <a:gd name="T31" fmla="*/ 196 h 289"/>
                <a:gd name="T32" fmla="*/ 194 w 290"/>
                <a:gd name="T33" fmla="*/ 144 h 289"/>
                <a:gd name="T34" fmla="*/ 182 w 290"/>
                <a:gd name="T35" fmla="*/ 93 h 289"/>
                <a:gd name="T36" fmla="*/ 197 w 290"/>
                <a:gd name="T37" fmla="*/ 84 h 289"/>
                <a:gd name="T38" fmla="*/ 211 w 290"/>
                <a:gd name="T39" fmla="*/ 144 h 289"/>
                <a:gd name="T40" fmla="*/ 197 w 290"/>
                <a:gd name="T41" fmla="*/ 204 h 289"/>
                <a:gd name="T42" fmla="*/ 182 w 290"/>
                <a:gd name="T43" fmla="*/ 196 h 289"/>
                <a:gd name="T44" fmla="*/ 225 w 290"/>
                <a:gd name="T45" fmla="*/ 225 h 289"/>
                <a:gd name="T46" fmla="*/ 210 w 290"/>
                <a:gd name="T47" fmla="*/ 216 h 289"/>
                <a:gd name="T48" fmla="*/ 227 w 290"/>
                <a:gd name="T49" fmla="*/ 144 h 289"/>
                <a:gd name="T50" fmla="*/ 210 w 290"/>
                <a:gd name="T51" fmla="*/ 72 h 289"/>
                <a:gd name="T52" fmla="*/ 225 w 290"/>
                <a:gd name="T53" fmla="*/ 64 h 289"/>
                <a:gd name="T54" fmla="*/ 244 w 290"/>
                <a:gd name="T55" fmla="*/ 144 h 289"/>
                <a:gd name="T56" fmla="*/ 225 w 290"/>
                <a:gd name="T57" fmla="*/ 2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0" h="289">
                  <a:moveTo>
                    <a:pt x="145" y="0"/>
                  </a:moveTo>
                  <a:cubicBezTo>
                    <a:pt x="65" y="0"/>
                    <a:pt x="0" y="64"/>
                    <a:pt x="0" y="144"/>
                  </a:cubicBezTo>
                  <a:cubicBezTo>
                    <a:pt x="0" y="224"/>
                    <a:pt x="65" y="289"/>
                    <a:pt x="145" y="289"/>
                  </a:cubicBezTo>
                  <a:cubicBezTo>
                    <a:pt x="225" y="289"/>
                    <a:pt x="290" y="224"/>
                    <a:pt x="290" y="144"/>
                  </a:cubicBezTo>
                  <a:cubicBezTo>
                    <a:pt x="290" y="64"/>
                    <a:pt x="225" y="0"/>
                    <a:pt x="145" y="0"/>
                  </a:cubicBezTo>
                  <a:close/>
                  <a:moveTo>
                    <a:pt x="173" y="144"/>
                  </a:moveTo>
                  <a:cubicBezTo>
                    <a:pt x="173" y="236"/>
                    <a:pt x="173" y="236"/>
                    <a:pt x="173" y="236"/>
                  </a:cubicBezTo>
                  <a:cubicBezTo>
                    <a:pt x="79" y="197"/>
                    <a:pt x="79" y="197"/>
                    <a:pt x="79" y="197"/>
                  </a:cubicBezTo>
                  <a:cubicBezTo>
                    <a:pt x="79" y="183"/>
                    <a:pt x="79" y="183"/>
                    <a:pt x="79" y="183"/>
                  </a:cubicBezTo>
                  <a:cubicBezTo>
                    <a:pt x="46" y="183"/>
                    <a:pt x="46" y="183"/>
                    <a:pt x="46" y="183"/>
                  </a:cubicBezTo>
                  <a:cubicBezTo>
                    <a:pt x="46" y="106"/>
                    <a:pt x="46" y="106"/>
                    <a:pt x="46" y="106"/>
                  </a:cubicBezTo>
                  <a:cubicBezTo>
                    <a:pt x="79" y="106"/>
                    <a:pt x="79" y="106"/>
                    <a:pt x="79" y="106"/>
                  </a:cubicBezTo>
                  <a:cubicBezTo>
                    <a:pt x="79" y="91"/>
                    <a:pt x="79" y="91"/>
                    <a:pt x="79" y="91"/>
                  </a:cubicBezTo>
                  <a:cubicBezTo>
                    <a:pt x="173" y="53"/>
                    <a:pt x="173" y="53"/>
                    <a:pt x="173" y="53"/>
                  </a:cubicBezTo>
                  <a:lnTo>
                    <a:pt x="173" y="144"/>
                  </a:lnTo>
                  <a:close/>
                  <a:moveTo>
                    <a:pt x="182" y="196"/>
                  </a:moveTo>
                  <a:cubicBezTo>
                    <a:pt x="190" y="182"/>
                    <a:pt x="194" y="163"/>
                    <a:pt x="194" y="144"/>
                  </a:cubicBezTo>
                  <a:cubicBezTo>
                    <a:pt x="194" y="125"/>
                    <a:pt x="190" y="107"/>
                    <a:pt x="182" y="93"/>
                  </a:cubicBezTo>
                  <a:cubicBezTo>
                    <a:pt x="197" y="84"/>
                    <a:pt x="197" y="84"/>
                    <a:pt x="197" y="84"/>
                  </a:cubicBezTo>
                  <a:cubicBezTo>
                    <a:pt x="206" y="101"/>
                    <a:pt x="211" y="123"/>
                    <a:pt x="211" y="144"/>
                  </a:cubicBezTo>
                  <a:cubicBezTo>
                    <a:pt x="211" y="166"/>
                    <a:pt x="206" y="187"/>
                    <a:pt x="197" y="204"/>
                  </a:cubicBezTo>
                  <a:lnTo>
                    <a:pt x="182" y="196"/>
                  </a:lnTo>
                  <a:close/>
                  <a:moveTo>
                    <a:pt x="225" y="225"/>
                  </a:moveTo>
                  <a:cubicBezTo>
                    <a:pt x="210" y="216"/>
                    <a:pt x="210" y="216"/>
                    <a:pt x="210" y="216"/>
                  </a:cubicBezTo>
                  <a:cubicBezTo>
                    <a:pt x="221" y="196"/>
                    <a:pt x="227" y="171"/>
                    <a:pt x="227" y="144"/>
                  </a:cubicBezTo>
                  <a:cubicBezTo>
                    <a:pt x="227" y="118"/>
                    <a:pt x="221" y="93"/>
                    <a:pt x="210" y="72"/>
                  </a:cubicBezTo>
                  <a:cubicBezTo>
                    <a:pt x="225" y="64"/>
                    <a:pt x="225" y="64"/>
                    <a:pt x="225" y="64"/>
                  </a:cubicBezTo>
                  <a:cubicBezTo>
                    <a:pt x="237" y="87"/>
                    <a:pt x="244" y="115"/>
                    <a:pt x="244" y="144"/>
                  </a:cubicBezTo>
                  <a:cubicBezTo>
                    <a:pt x="244" y="174"/>
                    <a:pt x="237" y="202"/>
                    <a:pt x="225" y="225"/>
                  </a:cubicBezTo>
                  <a:close/>
                </a:path>
              </a:pathLst>
            </a:custGeom>
            <a:solidFill>
              <a:schemeClr val="accent3"/>
            </a:solidFill>
            <a:ln>
              <a:noFill/>
            </a:ln>
          </p:spPr>
          <p:txBody>
            <a:bodyPr anchor="ctr"/>
            <a:lstStyle/>
            <a:p>
              <a:pPr algn="ctr"/>
              <a:endParaRPr sz="1350"/>
            </a:p>
          </p:txBody>
        </p:sp>
        <p:grpSp>
          <p:nvGrpSpPr>
            <p:cNvPr id="25" name="îSḻîḋe">
              <a:extLst>
                <a:ext uri="{FF2B5EF4-FFF2-40B4-BE49-F238E27FC236}">
                  <a16:creationId xmlns:a16="http://schemas.microsoft.com/office/drawing/2014/main" id="{536BCA43-2227-0E4D-E8A5-32541B4862CC}"/>
                </a:ext>
              </a:extLst>
            </p:cNvPr>
            <p:cNvGrpSpPr/>
            <p:nvPr/>
          </p:nvGrpSpPr>
          <p:grpSpPr>
            <a:xfrm>
              <a:off x="7451670" y="3823946"/>
              <a:ext cx="664808" cy="662901"/>
              <a:chOff x="8472488" y="3322638"/>
              <a:chExt cx="1016000" cy="1012825"/>
            </a:xfrm>
            <a:solidFill>
              <a:schemeClr val="accent2"/>
            </a:solidFill>
          </p:grpSpPr>
          <p:sp>
            <p:nvSpPr>
              <p:cNvPr id="125" name="îṥļîḋè">
                <a:extLst>
                  <a:ext uri="{FF2B5EF4-FFF2-40B4-BE49-F238E27FC236}">
                    <a16:creationId xmlns:a16="http://schemas.microsoft.com/office/drawing/2014/main" id="{853DB8C3-C622-A3C0-F43E-2DB5A71B2087}"/>
                  </a:ext>
                </a:extLst>
              </p:cNvPr>
              <p:cNvSpPr/>
              <p:nvPr/>
            </p:nvSpPr>
            <p:spPr bwMode="auto">
              <a:xfrm>
                <a:off x="9110663" y="3733800"/>
                <a:ext cx="55563" cy="53975"/>
              </a:xfrm>
              <a:prstGeom prst="ellipse">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26" name="ïśḷïḑê">
                <a:extLst>
                  <a:ext uri="{FF2B5EF4-FFF2-40B4-BE49-F238E27FC236}">
                    <a16:creationId xmlns:a16="http://schemas.microsoft.com/office/drawing/2014/main" id="{B2FCD26D-E7BF-D431-BF45-2E3560134FB9}"/>
                  </a:ext>
                </a:extLst>
              </p:cNvPr>
              <p:cNvSpPr/>
              <p:nvPr/>
            </p:nvSpPr>
            <p:spPr bwMode="auto">
              <a:xfrm>
                <a:off x="8472488" y="3322638"/>
                <a:ext cx="1016000" cy="1012825"/>
              </a:xfrm>
              <a:custGeom>
                <a:avLst/>
                <a:gdLst>
                  <a:gd name="T0" fmla="*/ 176 w 353"/>
                  <a:gd name="T1" fmla="*/ 0 h 352"/>
                  <a:gd name="T2" fmla="*/ 0 w 353"/>
                  <a:gd name="T3" fmla="*/ 176 h 352"/>
                  <a:gd name="T4" fmla="*/ 176 w 353"/>
                  <a:gd name="T5" fmla="*/ 352 h 352"/>
                  <a:gd name="T6" fmla="*/ 353 w 353"/>
                  <a:gd name="T7" fmla="*/ 176 h 352"/>
                  <a:gd name="T8" fmla="*/ 176 w 353"/>
                  <a:gd name="T9" fmla="*/ 0 h 352"/>
                  <a:gd name="T10" fmla="*/ 287 w 353"/>
                  <a:gd name="T11" fmla="*/ 162 h 352"/>
                  <a:gd name="T12" fmla="*/ 268 w 353"/>
                  <a:gd name="T13" fmla="*/ 183 h 352"/>
                  <a:gd name="T14" fmla="*/ 160 w 353"/>
                  <a:gd name="T15" fmla="*/ 289 h 352"/>
                  <a:gd name="T16" fmla="*/ 63 w 353"/>
                  <a:gd name="T17" fmla="*/ 191 h 352"/>
                  <a:gd name="T18" fmla="*/ 84 w 353"/>
                  <a:gd name="T19" fmla="*/ 202 h 352"/>
                  <a:gd name="T20" fmla="*/ 140 w 353"/>
                  <a:gd name="T21" fmla="*/ 175 h 352"/>
                  <a:gd name="T22" fmla="*/ 139 w 353"/>
                  <a:gd name="T23" fmla="*/ 164 h 352"/>
                  <a:gd name="T24" fmla="*/ 197 w 353"/>
                  <a:gd name="T25" fmla="*/ 97 h 352"/>
                  <a:gd name="T26" fmla="*/ 259 w 353"/>
                  <a:gd name="T27" fmla="*/ 137 h 352"/>
                  <a:gd name="T28" fmla="*/ 287 w 353"/>
                  <a:gd name="T29" fmla="*/ 150 h 352"/>
                  <a:gd name="T30" fmla="*/ 290 w 353"/>
                  <a:gd name="T31" fmla="*/ 156 h 352"/>
                  <a:gd name="T32" fmla="*/ 287 w 353"/>
                  <a:gd name="T33" fmla="*/ 16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 h="352">
                    <a:moveTo>
                      <a:pt x="176" y="0"/>
                    </a:moveTo>
                    <a:cubicBezTo>
                      <a:pt x="79" y="0"/>
                      <a:pt x="0" y="79"/>
                      <a:pt x="0" y="176"/>
                    </a:cubicBezTo>
                    <a:cubicBezTo>
                      <a:pt x="0" y="274"/>
                      <a:pt x="79" y="352"/>
                      <a:pt x="176" y="352"/>
                    </a:cubicBezTo>
                    <a:cubicBezTo>
                      <a:pt x="274" y="352"/>
                      <a:pt x="353" y="274"/>
                      <a:pt x="353" y="176"/>
                    </a:cubicBezTo>
                    <a:cubicBezTo>
                      <a:pt x="353" y="79"/>
                      <a:pt x="274" y="0"/>
                      <a:pt x="176" y="0"/>
                    </a:cubicBezTo>
                    <a:close/>
                    <a:moveTo>
                      <a:pt x="287" y="162"/>
                    </a:moveTo>
                    <a:cubicBezTo>
                      <a:pt x="268" y="183"/>
                      <a:pt x="268" y="183"/>
                      <a:pt x="268" y="183"/>
                    </a:cubicBezTo>
                    <a:cubicBezTo>
                      <a:pt x="268" y="249"/>
                      <a:pt x="224" y="289"/>
                      <a:pt x="160" y="289"/>
                    </a:cubicBezTo>
                    <a:cubicBezTo>
                      <a:pt x="106" y="289"/>
                      <a:pt x="63" y="231"/>
                      <a:pt x="63" y="191"/>
                    </a:cubicBezTo>
                    <a:cubicBezTo>
                      <a:pt x="63" y="173"/>
                      <a:pt x="70" y="193"/>
                      <a:pt x="84" y="202"/>
                    </a:cubicBezTo>
                    <a:cubicBezTo>
                      <a:pt x="99" y="212"/>
                      <a:pt x="141" y="218"/>
                      <a:pt x="140" y="175"/>
                    </a:cubicBezTo>
                    <a:cubicBezTo>
                      <a:pt x="139" y="171"/>
                      <a:pt x="139" y="167"/>
                      <a:pt x="139" y="164"/>
                    </a:cubicBezTo>
                    <a:cubicBezTo>
                      <a:pt x="139" y="128"/>
                      <a:pt x="161" y="97"/>
                      <a:pt x="197" y="97"/>
                    </a:cubicBezTo>
                    <a:cubicBezTo>
                      <a:pt x="229" y="97"/>
                      <a:pt x="253" y="116"/>
                      <a:pt x="259" y="137"/>
                    </a:cubicBezTo>
                    <a:cubicBezTo>
                      <a:pt x="287" y="150"/>
                      <a:pt x="287" y="150"/>
                      <a:pt x="287" y="150"/>
                    </a:cubicBezTo>
                    <a:cubicBezTo>
                      <a:pt x="289" y="152"/>
                      <a:pt x="290" y="154"/>
                      <a:pt x="290" y="156"/>
                    </a:cubicBezTo>
                    <a:cubicBezTo>
                      <a:pt x="290" y="158"/>
                      <a:pt x="289" y="160"/>
                      <a:pt x="287" y="162"/>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26" name="işlïďe">
              <a:extLst>
                <a:ext uri="{FF2B5EF4-FFF2-40B4-BE49-F238E27FC236}">
                  <a16:creationId xmlns:a16="http://schemas.microsoft.com/office/drawing/2014/main" id="{6F906387-941A-4DD6-A0D2-82E9E618E89A}"/>
                </a:ext>
              </a:extLst>
            </p:cNvPr>
            <p:cNvSpPr/>
            <p:nvPr/>
          </p:nvSpPr>
          <p:spPr bwMode="auto">
            <a:xfrm>
              <a:off x="6891778" y="2406711"/>
              <a:ext cx="659614" cy="659786"/>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277 w 350"/>
                <a:gd name="T11" fmla="*/ 257 h 350"/>
                <a:gd name="T12" fmla="*/ 268 w 350"/>
                <a:gd name="T13" fmla="*/ 261 h 350"/>
                <a:gd name="T14" fmla="*/ 255 w 350"/>
                <a:gd name="T15" fmla="*/ 264 h 350"/>
                <a:gd name="T16" fmla="*/ 248 w 350"/>
                <a:gd name="T17" fmla="*/ 270 h 350"/>
                <a:gd name="T18" fmla="*/ 230 w 350"/>
                <a:gd name="T19" fmla="*/ 270 h 350"/>
                <a:gd name="T20" fmla="*/ 223 w 350"/>
                <a:gd name="T21" fmla="*/ 264 h 350"/>
                <a:gd name="T22" fmla="*/ 223 w 350"/>
                <a:gd name="T23" fmla="*/ 175 h 350"/>
                <a:gd name="T24" fmla="*/ 230 w 350"/>
                <a:gd name="T25" fmla="*/ 169 h 350"/>
                <a:gd name="T26" fmla="*/ 248 w 350"/>
                <a:gd name="T27" fmla="*/ 169 h 350"/>
                <a:gd name="T28" fmla="*/ 255 w 350"/>
                <a:gd name="T29" fmla="*/ 175 h 350"/>
                <a:gd name="T30" fmla="*/ 262 w 350"/>
                <a:gd name="T31" fmla="*/ 176 h 350"/>
                <a:gd name="T32" fmla="*/ 175 w 350"/>
                <a:gd name="T33" fmla="*/ 96 h 350"/>
                <a:gd name="T34" fmla="*/ 88 w 350"/>
                <a:gd name="T35" fmla="*/ 176 h 350"/>
                <a:gd name="T36" fmla="*/ 95 w 350"/>
                <a:gd name="T37" fmla="*/ 175 h 350"/>
                <a:gd name="T38" fmla="*/ 101 w 350"/>
                <a:gd name="T39" fmla="*/ 169 h 350"/>
                <a:gd name="T40" fmla="*/ 120 w 350"/>
                <a:gd name="T41" fmla="*/ 169 h 350"/>
                <a:gd name="T42" fmla="*/ 126 w 350"/>
                <a:gd name="T43" fmla="*/ 175 h 350"/>
                <a:gd name="T44" fmla="*/ 126 w 350"/>
                <a:gd name="T45" fmla="*/ 264 h 350"/>
                <a:gd name="T46" fmla="*/ 120 w 350"/>
                <a:gd name="T47" fmla="*/ 270 h 350"/>
                <a:gd name="T48" fmla="*/ 101 w 350"/>
                <a:gd name="T49" fmla="*/ 270 h 350"/>
                <a:gd name="T50" fmla="*/ 95 w 350"/>
                <a:gd name="T51" fmla="*/ 264 h 350"/>
                <a:gd name="T52" fmla="*/ 52 w 350"/>
                <a:gd name="T53" fmla="*/ 219 h 350"/>
                <a:gd name="T54" fmla="*/ 71 w 350"/>
                <a:gd name="T55" fmla="*/ 183 h 350"/>
                <a:gd name="T56" fmla="*/ 175 w 350"/>
                <a:gd name="T57" fmla="*/ 80 h 350"/>
                <a:gd name="T58" fmla="*/ 279 w 350"/>
                <a:gd name="T59" fmla="*/ 183 h 350"/>
                <a:gd name="T60" fmla="*/ 298 w 350"/>
                <a:gd name="T61" fmla="*/ 219 h 350"/>
                <a:gd name="T62" fmla="*/ 277 w 350"/>
                <a:gd name="T63" fmla="*/ 25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0" h="350">
                  <a:moveTo>
                    <a:pt x="175" y="0"/>
                  </a:moveTo>
                  <a:cubicBezTo>
                    <a:pt x="78" y="0"/>
                    <a:pt x="0" y="78"/>
                    <a:pt x="0" y="175"/>
                  </a:cubicBezTo>
                  <a:cubicBezTo>
                    <a:pt x="0" y="272"/>
                    <a:pt x="78" y="350"/>
                    <a:pt x="175" y="350"/>
                  </a:cubicBezTo>
                  <a:cubicBezTo>
                    <a:pt x="271" y="350"/>
                    <a:pt x="350" y="272"/>
                    <a:pt x="350" y="175"/>
                  </a:cubicBezTo>
                  <a:cubicBezTo>
                    <a:pt x="350" y="78"/>
                    <a:pt x="271" y="0"/>
                    <a:pt x="175" y="0"/>
                  </a:cubicBezTo>
                  <a:close/>
                  <a:moveTo>
                    <a:pt x="277" y="257"/>
                  </a:moveTo>
                  <a:cubicBezTo>
                    <a:pt x="268" y="261"/>
                    <a:pt x="268" y="261"/>
                    <a:pt x="268" y="261"/>
                  </a:cubicBezTo>
                  <a:cubicBezTo>
                    <a:pt x="264" y="263"/>
                    <a:pt x="260" y="264"/>
                    <a:pt x="255" y="264"/>
                  </a:cubicBezTo>
                  <a:cubicBezTo>
                    <a:pt x="255" y="267"/>
                    <a:pt x="252" y="270"/>
                    <a:pt x="248" y="270"/>
                  </a:cubicBezTo>
                  <a:cubicBezTo>
                    <a:pt x="230" y="270"/>
                    <a:pt x="230" y="270"/>
                    <a:pt x="230" y="270"/>
                  </a:cubicBezTo>
                  <a:cubicBezTo>
                    <a:pt x="226" y="270"/>
                    <a:pt x="223" y="267"/>
                    <a:pt x="223" y="264"/>
                  </a:cubicBezTo>
                  <a:cubicBezTo>
                    <a:pt x="223" y="175"/>
                    <a:pt x="223" y="175"/>
                    <a:pt x="223" y="175"/>
                  </a:cubicBezTo>
                  <a:cubicBezTo>
                    <a:pt x="223" y="171"/>
                    <a:pt x="226" y="169"/>
                    <a:pt x="230" y="169"/>
                  </a:cubicBezTo>
                  <a:cubicBezTo>
                    <a:pt x="248" y="169"/>
                    <a:pt x="248" y="169"/>
                    <a:pt x="248" y="169"/>
                  </a:cubicBezTo>
                  <a:cubicBezTo>
                    <a:pt x="252" y="169"/>
                    <a:pt x="255" y="171"/>
                    <a:pt x="255" y="175"/>
                  </a:cubicBezTo>
                  <a:cubicBezTo>
                    <a:pt x="257" y="175"/>
                    <a:pt x="259" y="175"/>
                    <a:pt x="262" y="176"/>
                  </a:cubicBezTo>
                  <a:cubicBezTo>
                    <a:pt x="258" y="131"/>
                    <a:pt x="220" y="96"/>
                    <a:pt x="175" y="96"/>
                  </a:cubicBezTo>
                  <a:cubicBezTo>
                    <a:pt x="129" y="96"/>
                    <a:pt x="92" y="131"/>
                    <a:pt x="88" y="176"/>
                  </a:cubicBezTo>
                  <a:cubicBezTo>
                    <a:pt x="90" y="175"/>
                    <a:pt x="92" y="175"/>
                    <a:pt x="95" y="175"/>
                  </a:cubicBezTo>
                  <a:cubicBezTo>
                    <a:pt x="95" y="171"/>
                    <a:pt x="98" y="169"/>
                    <a:pt x="101" y="169"/>
                  </a:cubicBezTo>
                  <a:cubicBezTo>
                    <a:pt x="120" y="169"/>
                    <a:pt x="120" y="169"/>
                    <a:pt x="120" y="169"/>
                  </a:cubicBezTo>
                  <a:cubicBezTo>
                    <a:pt x="123" y="169"/>
                    <a:pt x="126" y="171"/>
                    <a:pt x="126" y="175"/>
                  </a:cubicBezTo>
                  <a:cubicBezTo>
                    <a:pt x="126" y="264"/>
                    <a:pt x="126" y="264"/>
                    <a:pt x="126" y="264"/>
                  </a:cubicBezTo>
                  <a:cubicBezTo>
                    <a:pt x="126" y="267"/>
                    <a:pt x="123" y="270"/>
                    <a:pt x="120" y="270"/>
                  </a:cubicBezTo>
                  <a:cubicBezTo>
                    <a:pt x="101" y="270"/>
                    <a:pt x="101" y="270"/>
                    <a:pt x="101" y="270"/>
                  </a:cubicBezTo>
                  <a:cubicBezTo>
                    <a:pt x="98" y="270"/>
                    <a:pt x="95" y="267"/>
                    <a:pt x="95" y="264"/>
                  </a:cubicBezTo>
                  <a:cubicBezTo>
                    <a:pt x="71" y="263"/>
                    <a:pt x="52" y="243"/>
                    <a:pt x="52" y="219"/>
                  </a:cubicBezTo>
                  <a:cubicBezTo>
                    <a:pt x="52" y="204"/>
                    <a:pt x="59" y="191"/>
                    <a:pt x="71" y="183"/>
                  </a:cubicBezTo>
                  <a:cubicBezTo>
                    <a:pt x="71" y="126"/>
                    <a:pt x="118" y="80"/>
                    <a:pt x="175" y="80"/>
                  </a:cubicBezTo>
                  <a:cubicBezTo>
                    <a:pt x="232" y="80"/>
                    <a:pt x="278" y="126"/>
                    <a:pt x="279" y="183"/>
                  </a:cubicBezTo>
                  <a:cubicBezTo>
                    <a:pt x="290" y="191"/>
                    <a:pt x="298" y="204"/>
                    <a:pt x="298" y="219"/>
                  </a:cubicBezTo>
                  <a:cubicBezTo>
                    <a:pt x="298" y="235"/>
                    <a:pt x="290" y="249"/>
                    <a:pt x="277" y="257"/>
                  </a:cubicBezTo>
                  <a:close/>
                </a:path>
              </a:pathLst>
            </a:custGeom>
            <a:solidFill>
              <a:schemeClr val="accent5"/>
            </a:solidFill>
            <a:ln>
              <a:noFill/>
            </a:ln>
          </p:spPr>
          <p:txBody>
            <a:bodyPr anchor="ctr"/>
            <a:lstStyle/>
            <a:p>
              <a:pPr algn="ctr"/>
              <a:endParaRPr sz="1350"/>
            </a:p>
          </p:txBody>
        </p:sp>
        <p:sp>
          <p:nvSpPr>
            <p:cNvPr id="27" name="îṩľíḑe">
              <a:extLst>
                <a:ext uri="{FF2B5EF4-FFF2-40B4-BE49-F238E27FC236}">
                  <a16:creationId xmlns:a16="http://schemas.microsoft.com/office/drawing/2014/main" id="{3BECA9E2-220B-4010-071E-1ECB5301D40A}"/>
                </a:ext>
              </a:extLst>
            </p:cNvPr>
            <p:cNvSpPr/>
            <p:nvPr/>
          </p:nvSpPr>
          <p:spPr bwMode="auto">
            <a:xfrm>
              <a:off x="5008505" y="3062340"/>
              <a:ext cx="544310" cy="544452"/>
            </a:xfrm>
            <a:custGeom>
              <a:avLst/>
              <a:gdLst>
                <a:gd name="T0" fmla="*/ 145 w 289"/>
                <a:gd name="T1" fmla="*/ 0 h 289"/>
                <a:gd name="T2" fmla="*/ 0 w 289"/>
                <a:gd name="T3" fmla="*/ 145 h 289"/>
                <a:gd name="T4" fmla="*/ 145 w 289"/>
                <a:gd name="T5" fmla="*/ 289 h 289"/>
                <a:gd name="T6" fmla="*/ 289 w 289"/>
                <a:gd name="T7" fmla="*/ 145 h 289"/>
                <a:gd name="T8" fmla="*/ 145 w 289"/>
                <a:gd name="T9" fmla="*/ 0 h 289"/>
                <a:gd name="T10" fmla="*/ 145 w 289"/>
                <a:gd name="T11" fmla="*/ 227 h 289"/>
                <a:gd name="T12" fmla="*/ 121 w 289"/>
                <a:gd name="T13" fmla="*/ 204 h 289"/>
                <a:gd name="T14" fmla="*/ 145 w 289"/>
                <a:gd name="T15" fmla="*/ 181 h 289"/>
                <a:gd name="T16" fmla="*/ 168 w 289"/>
                <a:gd name="T17" fmla="*/ 204 h 289"/>
                <a:gd name="T18" fmla="*/ 145 w 289"/>
                <a:gd name="T19" fmla="*/ 227 h 289"/>
                <a:gd name="T20" fmla="*/ 206 w 289"/>
                <a:gd name="T21" fmla="*/ 174 h 289"/>
                <a:gd name="T22" fmla="*/ 185 w 289"/>
                <a:gd name="T23" fmla="*/ 174 h 289"/>
                <a:gd name="T24" fmla="*/ 180 w 289"/>
                <a:gd name="T25" fmla="*/ 168 h 289"/>
                <a:gd name="T26" fmla="*/ 113 w 289"/>
                <a:gd name="T27" fmla="*/ 168 h 289"/>
                <a:gd name="T28" fmla="*/ 105 w 289"/>
                <a:gd name="T29" fmla="*/ 176 h 289"/>
                <a:gd name="T30" fmla="*/ 85 w 289"/>
                <a:gd name="T31" fmla="*/ 176 h 289"/>
                <a:gd name="T32" fmla="*/ 85 w 289"/>
                <a:gd name="T33" fmla="*/ 156 h 289"/>
                <a:gd name="T34" fmla="*/ 89 w 289"/>
                <a:gd name="T35" fmla="*/ 151 h 289"/>
                <a:gd name="T36" fmla="*/ 93 w 289"/>
                <a:gd name="T37" fmla="*/ 148 h 289"/>
                <a:gd name="T38" fmla="*/ 198 w 289"/>
                <a:gd name="T39" fmla="*/ 145 h 289"/>
                <a:gd name="T40" fmla="*/ 198 w 289"/>
                <a:gd name="T41" fmla="*/ 146 h 289"/>
                <a:gd name="T42" fmla="*/ 199 w 289"/>
                <a:gd name="T43" fmla="*/ 147 h 289"/>
                <a:gd name="T44" fmla="*/ 200 w 289"/>
                <a:gd name="T45" fmla="*/ 148 h 289"/>
                <a:gd name="T46" fmla="*/ 206 w 289"/>
                <a:gd name="T47" fmla="*/ 154 h 289"/>
                <a:gd name="T48" fmla="*/ 210 w 289"/>
                <a:gd name="T49" fmla="*/ 164 h 289"/>
                <a:gd name="T50" fmla="*/ 206 w 289"/>
                <a:gd name="T51" fmla="*/ 174 h 289"/>
                <a:gd name="T52" fmla="*/ 240 w 289"/>
                <a:gd name="T53" fmla="*/ 138 h 289"/>
                <a:gd name="T54" fmla="*/ 221 w 289"/>
                <a:gd name="T55" fmla="*/ 138 h 289"/>
                <a:gd name="T56" fmla="*/ 214 w 289"/>
                <a:gd name="T57" fmla="*/ 131 h 289"/>
                <a:gd name="T58" fmla="*/ 76 w 289"/>
                <a:gd name="T59" fmla="*/ 132 h 289"/>
                <a:gd name="T60" fmla="*/ 76 w 289"/>
                <a:gd name="T61" fmla="*/ 132 h 289"/>
                <a:gd name="T62" fmla="*/ 67 w 289"/>
                <a:gd name="T63" fmla="*/ 141 h 289"/>
                <a:gd name="T64" fmla="*/ 49 w 289"/>
                <a:gd name="T65" fmla="*/ 141 h 289"/>
                <a:gd name="T66" fmla="*/ 48 w 289"/>
                <a:gd name="T67" fmla="*/ 122 h 289"/>
                <a:gd name="T68" fmla="*/ 57 w 289"/>
                <a:gd name="T69" fmla="*/ 113 h 289"/>
                <a:gd name="T70" fmla="*/ 58 w 289"/>
                <a:gd name="T71" fmla="*/ 112 h 289"/>
                <a:gd name="T72" fmla="*/ 229 w 289"/>
                <a:gd name="T73" fmla="*/ 109 h 289"/>
                <a:gd name="T74" fmla="*/ 231 w 289"/>
                <a:gd name="T75" fmla="*/ 110 h 289"/>
                <a:gd name="T76" fmla="*/ 235 w 289"/>
                <a:gd name="T77" fmla="*/ 114 h 289"/>
                <a:gd name="T78" fmla="*/ 235 w 289"/>
                <a:gd name="T79" fmla="*/ 114 h 289"/>
                <a:gd name="T80" fmla="*/ 240 w 289"/>
                <a:gd name="T81" fmla="*/ 119 h 289"/>
                <a:gd name="T82" fmla="*/ 240 w 289"/>
                <a:gd name="T83" fmla="*/ 13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9" h="289">
                  <a:moveTo>
                    <a:pt x="145" y="0"/>
                  </a:moveTo>
                  <a:cubicBezTo>
                    <a:pt x="65" y="0"/>
                    <a:pt x="0" y="65"/>
                    <a:pt x="0" y="145"/>
                  </a:cubicBezTo>
                  <a:cubicBezTo>
                    <a:pt x="0" y="224"/>
                    <a:pt x="65" y="289"/>
                    <a:pt x="145" y="289"/>
                  </a:cubicBezTo>
                  <a:cubicBezTo>
                    <a:pt x="225" y="289"/>
                    <a:pt x="289" y="224"/>
                    <a:pt x="289" y="145"/>
                  </a:cubicBezTo>
                  <a:cubicBezTo>
                    <a:pt x="289" y="65"/>
                    <a:pt x="225" y="0"/>
                    <a:pt x="145" y="0"/>
                  </a:cubicBezTo>
                  <a:close/>
                  <a:moveTo>
                    <a:pt x="145" y="227"/>
                  </a:moveTo>
                  <a:cubicBezTo>
                    <a:pt x="132" y="227"/>
                    <a:pt x="121" y="217"/>
                    <a:pt x="121" y="204"/>
                  </a:cubicBezTo>
                  <a:cubicBezTo>
                    <a:pt x="121" y="191"/>
                    <a:pt x="132" y="181"/>
                    <a:pt x="145" y="181"/>
                  </a:cubicBezTo>
                  <a:cubicBezTo>
                    <a:pt x="158" y="181"/>
                    <a:pt x="168" y="191"/>
                    <a:pt x="168" y="204"/>
                  </a:cubicBezTo>
                  <a:cubicBezTo>
                    <a:pt x="168" y="217"/>
                    <a:pt x="158" y="227"/>
                    <a:pt x="145" y="227"/>
                  </a:cubicBezTo>
                  <a:close/>
                  <a:moveTo>
                    <a:pt x="206" y="174"/>
                  </a:moveTo>
                  <a:cubicBezTo>
                    <a:pt x="200" y="180"/>
                    <a:pt x="191" y="180"/>
                    <a:pt x="185" y="174"/>
                  </a:cubicBezTo>
                  <a:cubicBezTo>
                    <a:pt x="180" y="168"/>
                    <a:pt x="180" y="168"/>
                    <a:pt x="180" y="168"/>
                  </a:cubicBezTo>
                  <a:cubicBezTo>
                    <a:pt x="161" y="150"/>
                    <a:pt x="132" y="150"/>
                    <a:pt x="113" y="168"/>
                  </a:cubicBezTo>
                  <a:cubicBezTo>
                    <a:pt x="105" y="176"/>
                    <a:pt x="105" y="176"/>
                    <a:pt x="105" y="176"/>
                  </a:cubicBezTo>
                  <a:cubicBezTo>
                    <a:pt x="100" y="182"/>
                    <a:pt x="90" y="182"/>
                    <a:pt x="85" y="176"/>
                  </a:cubicBezTo>
                  <a:cubicBezTo>
                    <a:pt x="79" y="171"/>
                    <a:pt x="79" y="161"/>
                    <a:pt x="85" y="156"/>
                  </a:cubicBezTo>
                  <a:cubicBezTo>
                    <a:pt x="89" y="151"/>
                    <a:pt x="89" y="151"/>
                    <a:pt x="89" y="151"/>
                  </a:cubicBezTo>
                  <a:cubicBezTo>
                    <a:pt x="93" y="148"/>
                    <a:pt x="93" y="148"/>
                    <a:pt x="93" y="148"/>
                  </a:cubicBezTo>
                  <a:cubicBezTo>
                    <a:pt x="121" y="119"/>
                    <a:pt x="167" y="118"/>
                    <a:pt x="198" y="145"/>
                  </a:cubicBezTo>
                  <a:cubicBezTo>
                    <a:pt x="198" y="145"/>
                    <a:pt x="198" y="146"/>
                    <a:pt x="198" y="146"/>
                  </a:cubicBezTo>
                  <a:cubicBezTo>
                    <a:pt x="199" y="147"/>
                    <a:pt x="199" y="147"/>
                    <a:pt x="199" y="147"/>
                  </a:cubicBezTo>
                  <a:cubicBezTo>
                    <a:pt x="200" y="147"/>
                    <a:pt x="200" y="147"/>
                    <a:pt x="200" y="148"/>
                  </a:cubicBezTo>
                  <a:cubicBezTo>
                    <a:pt x="206" y="154"/>
                    <a:pt x="206" y="154"/>
                    <a:pt x="206" y="154"/>
                  </a:cubicBezTo>
                  <a:cubicBezTo>
                    <a:pt x="209" y="156"/>
                    <a:pt x="210" y="160"/>
                    <a:pt x="210" y="164"/>
                  </a:cubicBezTo>
                  <a:cubicBezTo>
                    <a:pt x="210" y="168"/>
                    <a:pt x="209" y="171"/>
                    <a:pt x="206" y="174"/>
                  </a:cubicBezTo>
                  <a:close/>
                  <a:moveTo>
                    <a:pt x="240" y="138"/>
                  </a:moveTo>
                  <a:cubicBezTo>
                    <a:pt x="235" y="143"/>
                    <a:pt x="226" y="143"/>
                    <a:pt x="221" y="138"/>
                  </a:cubicBezTo>
                  <a:cubicBezTo>
                    <a:pt x="214" y="131"/>
                    <a:pt x="214" y="131"/>
                    <a:pt x="214" y="131"/>
                  </a:cubicBezTo>
                  <a:cubicBezTo>
                    <a:pt x="176" y="94"/>
                    <a:pt x="115" y="95"/>
                    <a:pt x="76" y="132"/>
                  </a:cubicBezTo>
                  <a:cubicBezTo>
                    <a:pt x="76" y="132"/>
                    <a:pt x="76" y="132"/>
                    <a:pt x="76" y="132"/>
                  </a:cubicBezTo>
                  <a:cubicBezTo>
                    <a:pt x="67" y="141"/>
                    <a:pt x="67" y="141"/>
                    <a:pt x="67" y="141"/>
                  </a:cubicBezTo>
                  <a:cubicBezTo>
                    <a:pt x="62" y="146"/>
                    <a:pt x="54" y="146"/>
                    <a:pt x="49" y="141"/>
                  </a:cubicBezTo>
                  <a:cubicBezTo>
                    <a:pt x="43" y="135"/>
                    <a:pt x="43" y="127"/>
                    <a:pt x="48" y="122"/>
                  </a:cubicBezTo>
                  <a:cubicBezTo>
                    <a:pt x="57" y="113"/>
                    <a:pt x="57" y="113"/>
                    <a:pt x="57" y="113"/>
                  </a:cubicBezTo>
                  <a:cubicBezTo>
                    <a:pt x="57" y="113"/>
                    <a:pt x="58" y="113"/>
                    <a:pt x="58" y="112"/>
                  </a:cubicBezTo>
                  <a:cubicBezTo>
                    <a:pt x="105" y="67"/>
                    <a:pt x="180" y="65"/>
                    <a:pt x="229" y="109"/>
                  </a:cubicBezTo>
                  <a:cubicBezTo>
                    <a:pt x="230" y="109"/>
                    <a:pt x="231" y="110"/>
                    <a:pt x="231" y="110"/>
                  </a:cubicBezTo>
                  <a:cubicBezTo>
                    <a:pt x="235" y="114"/>
                    <a:pt x="235" y="114"/>
                    <a:pt x="235" y="114"/>
                  </a:cubicBezTo>
                  <a:cubicBezTo>
                    <a:pt x="235" y="114"/>
                    <a:pt x="235" y="114"/>
                    <a:pt x="235" y="114"/>
                  </a:cubicBezTo>
                  <a:cubicBezTo>
                    <a:pt x="240" y="119"/>
                    <a:pt x="240" y="119"/>
                    <a:pt x="240" y="119"/>
                  </a:cubicBezTo>
                  <a:cubicBezTo>
                    <a:pt x="245" y="124"/>
                    <a:pt x="245" y="133"/>
                    <a:pt x="240" y="138"/>
                  </a:cubicBezTo>
                  <a:close/>
                </a:path>
              </a:pathLst>
            </a:custGeom>
            <a:solidFill>
              <a:schemeClr val="accent4"/>
            </a:solidFill>
            <a:ln>
              <a:noFill/>
            </a:ln>
          </p:spPr>
          <p:txBody>
            <a:bodyPr anchor="ctr"/>
            <a:lstStyle/>
            <a:p>
              <a:pPr algn="ctr"/>
              <a:endParaRPr sz="1350"/>
            </a:p>
          </p:txBody>
        </p:sp>
        <p:grpSp>
          <p:nvGrpSpPr>
            <p:cNvPr id="28" name="ïš1íḍè">
              <a:extLst>
                <a:ext uri="{FF2B5EF4-FFF2-40B4-BE49-F238E27FC236}">
                  <a16:creationId xmlns:a16="http://schemas.microsoft.com/office/drawing/2014/main" id="{AF90FD2C-3AFD-F3ED-FC10-ED5EE72D1FE8}"/>
                </a:ext>
              </a:extLst>
            </p:cNvPr>
            <p:cNvGrpSpPr/>
            <p:nvPr/>
          </p:nvGrpSpPr>
          <p:grpSpPr>
            <a:xfrm>
              <a:off x="6766079" y="3727358"/>
              <a:ext cx="581706" cy="581869"/>
              <a:chOff x="7424738" y="3175000"/>
              <a:chExt cx="889000" cy="889000"/>
            </a:xfrm>
            <a:solidFill>
              <a:schemeClr val="accent4"/>
            </a:solidFill>
          </p:grpSpPr>
          <p:sp>
            <p:nvSpPr>
              <p:cNvPr id="115" name="i$ḻïḓé">
                <a:extLst>
                  <a:ext uri="{FF2B5EF4-FFF2-40B4-BE49-F238E27FC236}">
                    <a16:creationId xmlns:a16="http://schemas.microsoft.com/office/drawing/2014/main" id="{95713F84-B0A4-CDBE-1724-F8D9BCD1491D}"/>
                  </a:ext>
                </a:extLst>
              </p:cNvPr>
              <p:cNvSpPr/>
              <p:nvPr/>
            </p:nvSpPr>
            <p:spPr bwMode="auto">
              <a:xfrm>
                <a:off x="7612063" y="3603625"/>
                <a:ext cx="74613" cy="31750"/>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116" name="îṥḻïḓe">
                <a:extLst>
                  <a:ext uri="{FF2B5EF4-FFF2-40B4-BE49-F238E27FC236}">
                    <a16:creationId xmlns:a16="http://schemas.microsoft.com/office/drawing/2014/main" id="{2F15F69C-AA7C-3A1C-3786-BABAB8933CB9}"/>
                  </a:ext>
                </a:extLst>
              </p:cNvPr>
              <p:cNvSpPr/>
              <p:nvPr/>
            </p:nvSpPr>
            <p:spPr bwMode="auto">
              <a:xfrm>
                <a:off x="7675563" y="3738563"/>
                <a:ext cx="76200" cy="76200"/>
              </a:xfrm>
              <a:custGeom>
                <a:avLst/>
                <a:gdLst>
                  <a:gd name="T0" fmla="*/ 0 w 48"/>
                  <a:gd name="T1" fmla="*/ 33 h 48"/>
                  <a:gd name="T2" fmla="*/ 14 w 48"/>
                  <a:gd name="T3" fmla="*/ 48 h 48"/>
                  <a:gd name="T4" fmla="*/ 48 w 48"/>
                  <a:gd name="T5" fmla="*/ 15 h 48"/>
                  <a:gd name="T6" fmla="*/ 34 w 48"/>
                  <a:gd name="T7" fmla="*/ 0 h 48"/>
                  <a:gd name="T8" fmla="*/ 0 w 48"/>
                  <a:gd name="T9" fmla="*/ 33 h 48"/>
                </a:gdLst>
                <a:ahLst/>
                <a:cxnLst>
                  <a:cxn ang="0">
                    <a:pos x="T0" y="T1"/>
                  </a:cxn>
                  <a:cxn ang="0">
                    <a:pos x="T2" y="T3"/>
                  </a:cxn>
                  <a:cxn ang="0">
                    <a:pos x="T4" y="T5"/>
                  </a:cxn>
                  <a:cxn ang="0">
                    <a:pos x="T6" y="T7"/>
                  </a:cxn>
                  <a:cxn ang="0">
                    <a:pos x="T8" y="T9"/>
                  </a:cxn>
                </a:cxnLst>
                <a:rect l="0" t="0" r="r" b="b"/>
                <a:pathLst>
                  <a:path w="48" h="48">
                    <a:moveTo>
                      <a:pt x="0" y="33"/>
                    </a:moveTo>
                    <a:lnTo>
                      <a:pt x="14" y="48"/>
                    </a:lnTo>
                    <a:lnTo>
                      <a:pt x="48" y="15"/>
                    </a:lnTo>
                    <a:lnTo>
                      <a:pt x="34" y="0"/>
                    </a:lnTo>
                    <a:lnTo>
                      <a:pt x="0" y="33"/>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17" name="îSḻidé">
                <a:extLst>
                  <a:ext uri="{FF2B5EF4-FFF2-40B4-BE49-F238E27FC236}">
                    <a16:creationId xmlns:a16="http://schemas.microsoft.com/office/drawing/2014/main" id="{922838FB-744D-D260-73FF-5CA720F2D9CD}"/>
                  </a:ext>
                </a:extLst>
              </p:cNvPr>
              <p:cNvSpPr/>
              <p:nvPr/>
            </p:nvSpPr>
            <p:spPr bwMode="auto">
              <a:xfrm>
                <a:off x="7675563" y="3425825"/>
                <a:ext cx="76200" cy="77788"/>
              </a:xfrm>
              <a:custGeom>
                <a:avLst/>
                <a:gdLst>
                  <a:gd name="T0" fmla="*/ 0 w 48"/>
                  <a:gd name="T1" fmla="*/ 14 h 49"/>
                  <a:gd name="T2" fmla="*/ 34 w 48"/>
                  <a:gd name="T3" fmla="*/ 49 h 49"/>
                  <a:gd name="T4" fmla="*/ 48 w 48"/>
                  <a:gd name="T5" fmla="*/ 34 h 49"/>
                  <a:gd name="T6" fmla="*/ 14 w 48"/>
                  <a:gd name="T7" fmla="*/ 0 h 49"/>
                  <a:gd name="T8" fmla="*/ 0 w 48"/>
                  <a:gd name="T9" fmla="*/ 14 h 49"/>
                </a:gdLst>
                <a:ahLst/>
                <a:cxnLst>
                  <a:cxn ang="0">
                    <a:pos x="T0" y="T1"/>
                  </a:cxn>
                  <a:cxn ang="0">
                    <a:pos x="T2" y="T3"/>
                  </a:cxn>
                  <a:cxn ang="0">
                    <a:pos x="T4" y="T5"/>
                  </a:cxn>
                  <a:cxn ang="0">
                    <a:pos x="T6" y="T7"/>
                  </a:cxn>
                  <a:cxn ang="0">
                    <a:pos x="T8" y="T9"/>
                  </a:cxn>
                </a:cxnLst>
                <a:rect l="0" t="0" r="r" b="b"/>
                <a:pathLst>
                  <a:path w="48" h="49">
                    <a:moveTo>
                      <a:pt x="0" y="14"/>
                    </a:moveTo>
                    <a:lnTo>
                      <a:pt x="34" y="49"/>
                    </a:lnTo>
                    <a:lnTo>
                      <a:pt x="48" y="34"/>
                    </a:lnTo>
                    <a:lnTo>
                      <a:pt x="14" y="0"/>
                    </a:lnTo>
                    <a:lnTo>
                      <a:pt x="0" y="14"/>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18" name="íŝḷîḑè">
                <a:extLst>
                  <a:ext uri="{FF2B5EF4-FFF2-40B4-BE49-F238E27FC236}">
                    <a16:creationId xmlns:a16="http://schemas.microsoft.com/office/drawing/2014/main" id="{07398BEA-F892-8FDE-E999-FB6878B54CEB}"/>
                  </a:ext>
                </a:extLst>
              </p:cNvPr>
              <p:cNvSpPr/>
              <p:nvPr/>
            </p:nvSpPr>
            <p:spPr bwMode="auto">
              <a:xfrm>
                <a:off x="7853363" y="3362325"/>
                <a:ext cx="31750" cy="74613"/>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119" name="ïš1iḍe">
                <a:extLst>
                  <a:ext uri="{FF2B5EF4-FFF2-40B4-BE49-F238E27FC236}">
                    <a16:creationId xmlns:a16="http://schemas.microsoft.com/office/drawing/2014/main" id="{EDA9257A-1208-3336-CF00-EB2180F9FD9E}"/>
                  </a:ext>
                </a:extLst>
              </p:cNvPr>
              <p:cNvSpPr/>
              <p:nvPr/>
            </p:nvSpPr>
            <p:spPr bwMode="auto">
              <a:xfrm>
                <a:off x="7988301" y="3425825"/>
                <a:ext cx="74613" cy="77788"/>
              </a:xfrm>
              <a:custGeom>
                <a:avLst/>
                <a:gdLst>
                  <a:gd name="T0" fmla="*/ 47 w 47"/>
                  <a:gd name="T1" fmla="*/ 14 h 49"/>
                  <a:gd name="T2" fmla="*/ 33 w 47"/>
                  <a:gd name="T3" fmla="*/ 0 h 49"/>
                  <a:gd name="T4" fmla="*/ 0 w 47"/>
                  <a:gd name="T5" fmla="*/ 34 h 49"/>
                  <a:gd name="T6" fmla="*/ 15 w 47"/>
                  <a:gd name="T7" fmla="*/ 49 h 49"/>
                  <a:gd name="T8" fmla="*/ 47 w 47"/>
                  <a:gd name="T9" fmla="*/ 14 h 49"/>
                </a:gdLst>
                <a:ahLst/>
                <a:cxnLst>
                  <a:cxn ang="0">
                    <a:pos x="T0" y="T1"/>
                  </a:cxn>
                  <a:cxn ang="0">
                    <a:pos x="T2" y="T3"/>
                  </a:cxn>
                  <a:cxn ang="0">
                    <a:pos x="T4" y="T5"/>
                  </a:cxn>
                  <a:cxn ang="0">
                    <a:pos x="T6" y="T7"/>
                  </a:cxn>
                  <a:cxn ang="0">
                    <a:pos x="T8" y="T9"/>
                  </a:cxn>
                </a:cxnLst>
                <a:rect l="0" t="0" r="r" b="b"/>
                <a:pathLst>
                  <a:path w="47" h="49">
                    <a:moveTo>
                      <a:pt x="47" y="14"/>
                    </a:moveTo>
                    <a:lnTo>
                      <a:pt x="33" y="0"/>
                    </a:lnTo>
                    <a:lnTo>
                      <a:pt x="0" y="34"/>
                    </a:lnTo>
                    <a:lnTo>
                      <a:pt x="15" y="49"/>
                    </a:lnTo>
                    <a:lnTo>
                      <a:pt x="47" y="14"/>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20" name="î$ḻîḋe">
                <a:extLst>
                  <a:ext uri="{FF2B5EF4-FFF2-40B4-BE49-F238E27FC236}">
                    <a16:creationId xmlns:a16="http://schemas.microsoft.com/office/drawing/2014/main" id="{83257722-3399-CC2D-83B8-294612827966}"/>
                  </a:ext>
                </a:extLst>
              </p:cNvPr>
              <p:cNvSpPr/>
              <p:nvPr/>
            </p:nvSpPr>
            <p:spPr bwMode="auto">
              <a:xfrm>
                <a:off x="8051801" y="3603625"/>
                <a:ext cx="74613" cy="31750"/>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121" name="íşļïde">
                <a:extLst>
                  <a:ext uri="{FF2B5EF4-FFF2-40B4-BE49-F238E27FC236}">
                    <a16:creationId xmlns:a16="http://schemas.microsoft.com/office/drawing/2014/main" id="{FB0C65F9-64CD-F55D-EB53-8C57464CB4C9}"/>
                  </a:ext>
                </a:extLst>
              </p:cNvPr>
              <p:cNvSpPr/>
              <p:nvPr/>
            </p:nvSpPr>
            <p:spPr bwMode="auto">
              <a:xfrm>
                <a:off x="7988301" y="3738563"/>
                <a:ext cx="74613" cy="76200"/>
              </a:xfrm>
              <a:custGeom>
                <a:avLst/>
                <a:gdLst>
                  <a:gd name="T0" fmla="*/ 0 w 47"/>
                  <a:gd name="T1" fmla="*/ 15 h 48"/>
                  <a:gd name="T2" fmla="*/ 33 w 47"/>
                  <a:gd name="T3" fmla="*/ 48 h 48"/>
                  <a:gd name="T4" fmla="*/ 47 w 47"/>
                  <a:gd name="T5" fmla="*/ 33 h 48"/>
                  <a:gd name="T6" fmla="*/ 15 w 47"/>
                  <a:gd name="T7" fmla="*/ 0 h 48"/>
                  <a:gd name="T8" fmla="*/ 0 w 47"/>
                  <a:gd name="T9" fmla="*/ 15 h 48"/>
                </a:gdLst>
                <a:ahLst/>
                <a:cxnLst>
                  <a:cxn ang="0">
                    <a:pos x="T0" y="T1"/>
                  </a:cxn>
                  <a:cxn ang="0">
                    <a:pos x="T2" y="T3"/>
                  </a:cxn>
                  <a:cxn ang="0">
                    <a:pos x="T4" y="T5"/>
                  </a:cxn>
                  <a:cxn ang="0">
                    <a:pos x="T6" y="T7"/>
                  </a:cxn>
                  <a:cxn ang="0">
                    <a:pos x="T8" y="T9"/>
                  </a:cxn>
                </a:cxnLst>
                <a:rect l="0" t="0" r="r" b="b"/>
                <a:pathLst>
                  <a:path w="47" h="48">
                    <a:moveTo>
                      <a:pt x="0" y="15"/>
                    </a:moveTo>
                    <a:lnTo>
                      <a:pt x="33" y="48"/>
                    </a:lnTo>
                    <a:lnTo>
                      <a:pt x="47" y="33"/>
                    </a:lnTo>
                    <a:lnTo>
                      <a:pt x="15" y="0"/>
                    </a:lnTo>
                    <a:lnTo>
                      <a:pt x="0" y="15"/>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22" name="ïśliḋê">
                <a:extLst>
                  <a:ext uri="{FF2B5EF4-FFF2-40B4-BE49-F238E27FC236}">
                    <a16:creationId xmlns:a16="http://schemas.microsoft.com/office/drawing/2014/main" id="{B4987249-DD83-21C1-6413-626E402FA4B9}"/>
                  </a:ext>
                </a:extLst>
              </p:cNvPr>
              <p:cNvSpPr/>
              <p:nvPr/>
            </p:nvSpPr>
            <p:spPr bwMode="auto">
              <a:xfrm>
                <a:off x="7424738" y="3175000"/>
                <a:ext cx="889000" cy="889000"/>
              </a:xfrm>
              <a:custGeom>
                <a:avLst/>
                <a:gdLst>
                  <a:gd name="T0" fmla="*/ 155 w 309"/>
                  <a:gd name="T1" fmla="*/ 0 h 309"/>
                  <a:gd name="T2" fmla="*/ 0 w 309"/>
                  <a:gd name="T3" fmla="*/ 155 h 309"/>
                  <a:gd name="T4" fmla="*/ 155 w 309"/>
                  <a:gd name="T5" fmla="*/ 309 h 309"/>
                  <a:gd name="T6" fmla="*/ 309 w 309"/>
                  <a:gd name="T7" fmla="*/ 155 h 309"/>
                  <a:gd name="T8" fmla="*/ 155 w 309"/>
                  <a:gd name="T9" fmla="*/ 0 h 309"/>
                  <a:gd name="T10" fmla="*/ 155 w 309"/>
                  <a:gd name="T11" fmla="*/ 253 h 309"/>
                  <a:gd name="T12" fmla="*/ 56 w 309"/>
                  <a:gd name="T13" fmla="*/ 155 h 309"/>
                  <a:gd name="T14" fmla="*/ 155 w 309"/>
                  <a:gd name="T15" fmla="*/ 57 h 309"/>
                  <a:gd name="T16" fmla="*/ 253 w 309"/>
                  <a:gd name="T17" fmla="*/ 155 h 309"/>
                  <a:gd name="T18" fmla="*/ 155 w 309"/>
                  <a:gd name="T19" fmla="*/ 25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155" y="0"/>
                    </a:moveTo>
                    <a:cubicBezTo>
                      <a:pt x="69" y="0"/>
                      <a:pt x="0" y="70"/>
                      <a:pt x="0" y="155"/>
                    </a:cubicBezTo>
                    <a:cubicBezTo>
                      <a:pt x="0" y="240"/>
                      <a:pt x="69" y="309"/>
                      <a:pt x="155" y="309"/>
                    </a:cubicBezTo>
                    <a:cubicBezTo>
                      <a:pt x="240" y="309"/>
                      <a:pt x="309" y="240"/>
                      <a:pt x="309" y="155"/>
                    </a:cubicBezTo>
                    <a:cubicBezTo>
                      <a:pt x="309" y="70"/>
                      <a:pt x="240" y="0"/>
                      <a:pt x="155" y="0"/>
                    </a:cubicBezTo>
                    <a:close/>
                    <a:moveTo>
                      <a:pt x="155" y="253"/>
                    </a:moveTo>
                    <a:cubicBezTo>
                      <a:pt x="100" y="253"/>
                      <a:pt x="56" y="209"/>
                      <a:pt x="56" y="155"/>
                    </a:cubicBezTo>
                    <a:cubicBezTo>
                      <a:pt x="56" y="101"/>
                      <a:pt x="100" y="57"/>
                      <a:pt x="155" y="57"/>
                    </a:cubicBezTo>
                    <a:cubicBezTo>
                      <a:pt x="209" y="57"/>
                      <a:pt x="253" y="101"/>
                      <a:pt x="253" y="155"/>
                    </a:cubicBezTo>
                    <a:cubicBezTo>
                      <a:pt x="253" y="209"/>
                      <a:pt x="209" y="253"/>
                      <a:pt x="155" y="253"/>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23" name="íśľîďê">
                <a:extLst>
                  <a:ext uri="{FF2B5EF4-FFF2-40B4-BE49-F238E27FC236}">
                    <a16:creationId xmlns:a16="http://schemas.microsoft.com/office/drawing/2014/main" id="{D064104D-B468-39C7-E5DD-26A9C5CAFE56}"/>
                  </a:ext>
                </a:extLst>
              </p:cNvPr>
              <p:cNvSpPr/>
              <p:nvPr/>
            </p:nvSpPr>
            <p:spPr bwMode="auto">
              <a:xfrm>
                <a:off x="7853363" y="3805238"/>
                <a:ext cx="31750" cy="74613"/>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124" name="íṩļîďê">
                <a:extLst>
                  <a:ext uri="{FF2B5EF4-FFF2-40B4-BE49-F238E27FC236}">
                    <a16:creationId xmlns:a16="http://schemas.microsoft.com/office/drawing/2014/main" id="{1A47235A-2DC0-625E-83C7-078D7A240E16}"/>
                  </a:ext>
                </a:extLst>
              </p:cNvPr>
              <p:cNvSpPr/>
              <p:nvPr/>
            </p:nvSpPr>
            <p:spPr bwMode="auto">
              <a:xfrm>
                <a:off x="7800976" y="3514725"/>
                <a:ext cx="182563" cy="131763"/>
              </a:xfrm>
              <a:custGeom>
                <a:avLst/>
                <a:gdLst>
                  <a:gd name="T0" fmla="*/ 46 w 115"/>
                  <a:gd name="T1" fmla="*/ 54 h 83"/>
                  <a:gd name="T2" fmla="*/ 15 w 115"/>
                  <a:gd name="T3" fmla="*/ 25 h 83"/>
                  <a:gd name="T4" fmla="*/ 0 w 115"/>
                  <a:gd name="T5" fmla="*/ 40 h 83"/>
                  <a:gd name="T6" fmla="*/ 46 w 115"/>
                  <a:gd name="T7" fmla="*/ 83 h 83"/>
                  <a:gd name="T8" fmla="*/ 115 w 115"/>
                  <a:gd name="T9" fmla="*/ 15 h 83"/>
                  <a:gd name="T10" fmla="*/ 100 w 115"/>
                  <a:gd name="T11" fmla="*/ 0 h 83"/>
                  <a:gd name="T12" fmla="*/ 46 w 115"/>
                  <a:gd name="T13" fmla="*/ 54 h 83"/>
                </a:gdLst>
                <a:ahLst/>
                <a:cxnLst>
                  <a:cxn ang="0">
                    <a:pos x="T0" y="T1"/>
                  </a:cxn>
                  <a:cxn ang="0">
                    <a:pos x="T2" y="T3"/>
                  </a:cxn>
                  <a:cxn ang="0">
                    <a:pos x="T4" y="T5"/>
                  </a:cxn>
                  <a:cxn ang="0">
                    <a:pos x="T6" y="T7"/>
                  </a:cxn>
                  <a:cxn ang="0">
                    <a:pos x="T8" y="T9"/>
                  </a:cxn>
                  <a:cxn ang="0">
                    <a:pos x="T10" y="T11"/>
                  </a:cxn>
                  <a:cxn ang="0">
                    <a:pos x="T12" y="T13"/>
                  </a:cxn>
                </a:cxnLst>
                <a:rect l="0" t="0" r="r" b="b"/>
                <a:pathLst>
                  <a:path w="115" h="83">
                    <a:moveTo>
                      <a:pt x="46" y="54"/>
                    </a:moveTo>
                    <a:lnTo>
                      <a:pt x="15" y="25"/>
                    </a:lnTo>
                    <a:lnTo>
                      <a:pt x="0" y="40"/>
                    </a:lnTo>
                    <a:lnTo>
                      <a:pt x="46" y="83"/>
                    </a:lnTo>
                    <a:lnTo>
                      <a:pt x="115" y="15"/>
                    </a:lnTo>
                    <a:lnTo>
                      <a:pt x="100" y="0"/>
                    </a:lnTo>
                    <a:lnTo>
                      <a:pt x="46" y="54"/>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grpSp>
          <p:nvGrpSpPr>
            <p:cNvPr id="29" name="íšļïdè">
              <a:extLst>
                <a:ext uri="{FF2B5EF4-FFF2-40B4-BE49-F238E27FC236}">
                  <a16:creationId xmlns:a16="http://schemas.microsoft.com/office/drawing/2014/main" id="{4CCF827A-449A-CCB9-78A8-96A0BF38A53F}"/>
                </a:ext>
              </a:extLst>
            </p:cNvPr>
            <p:cNvGrpSpPr/>
            <p:nvPr/>
          </p:nvGrpSpPr>
          <p:grpSpPr>
            <a:xfrm>
              <a:off x="6456568" y="4380862"/>
              <a:ext cx="580672" cy="580817"/>
              <a:chOff x="6951663" y="4173538"/>
              <a:chExt cx="887413" cy="887413"/>
            </a:xfrm>
            <a:solidFill>
              <a:schemeClr val="accent3"/>
            </a:solidFill>
          </p:grpSpPr>
          <p:sp>
            <p:nvSpPr>
              <p:cNvPr id="113" name="îṥ1îḋè">
                <a:extLst>
                  <a:ext uri="{FF2B5EF4-FFF2-40B4-BE49-F238E27FC236}">
                    <a16:creationId xmlns:a16="http://schemas.microsoft.com/office/drawing/2014/main" id="{50D6280E-DCF3-A5BE-9419-B3CF0A01BA77}"/>
                  </a:ext>
                </a:extLst>
              </p:cNvPr>
              <p:cNvSpPr/>
              <p:nvPr/>
            </p:nvSpPr>
            <p:spPr bwMode="auto">
              <a:xfrm>
                <a:off x="7597776" y="4640263"/>
                <a:ext cx="77788" cy="114300"/>
              </a:xfrm>
              <a:custGeom>
                <a:avLst/>
                <a:gdLst>
                  <a:gd name="T0" fmla="*/ 9 w 27"/>
                  <a:gd name="T1" fmla="*/ 0 h 40"/>
                  <a:gd name="T2" fmla="*/ 9 w 27"/>
                  <a:gd name="T3" fmla="*/ 0 h 40"/>
                  <a:gd name="T4" fmla="*/ 0 w 27"/>
                  <a:gd name="T5" fmla="*/ 39 h 40"/>
                  <a:gd name="T6" fmla="*/ 6 w 27"/>
                  <a:gd name="T7" fmla="*/ 40 h 40"/>
                  <a:gd name="T8" fmla="*/ 27 w 27"/>
                  <a:gd name="T9" fmla="*/ 20 h 40"/>
                  <a:gd name="T10" fmla="*/ 9 w 27"/>
                  <a:gd name="T11" fmla="*/ 0 h 40"/>
                </a:gdLst>
                <a:ahLst/>
                <a:cxnLst>
                  <a:cxn ang="0">
                    <a:pos x="T0" y="T1"/>
                  </a:cxn>
                  <a:cxn ang="0">
                    <a:pos x="T2" y="T3"/>
                  </a:cxn>
                  <a:cxn ang="0">
                    <a:pos x="T4" y="T5"/>
                  </a:cxn>
                  <a:cxn ang="0">
                    <a:pos x="T6" y="T7"/>
                  </a:cxn>
                  <a:cxn ang="0">
                    <a:pos x="T8" y="T9"/>
                  </a:cxn>
                  <a:cxn ang="0">
                    <a:pos x="T10" y="T11"/>
                  </a:cxn>
                </a:cxnLst>
                <a:rect l="0" t="0" r="r" b="b"/>
                <a:pathLst>
                  <a:path w="27" h="40">
                    <a:moveTo>
                      <a:pt x="9" y="0"/>
                    </a:moveTo>
                    <a:cubicBezTo>
                      <a:pt x="9" y="0"/>
                      <a:pt x="9" y="0"/>
                      <a:pt x="9" y="0"/>
                    </a:cubicBezTo>
                    <a:cubicBezTo>
                      <a:pt x="9" y="14"/>
                      <a:pt x="6" y="27"/>
                      <a:pt x="0" y="39"/>
                    </a:cubicBezTo>
                    <a:cubicBezTo>
                      <a:pt x="2" y="40"/>
                      <a:pt x="4" y="40"/>
                      <a:pt x="6" y="40"/>
                    </a:cubicBezTo>
                    <a:cubicBezTo>
                      <a:pt x="17" y="40"/>
                      <a:pt x="27" y="31"/>
                      <a:pt x="27" y="20"/>
                    </a:cubicBezTo>
                    <a:cubicBezTo>
                      <a:pt x="27" y="10"/>
                      <a:pt x="19" y="1"/>
                      <a:pt x="9" y="0"/>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14" name="i$ḷïḓe">
                <a:extLst>
                  <a:ext uri="{FF2B5EF4-FFF2-40B4-BE49-F238E27FC236}">
                    <a16:creationId xmlns:a16="http://schemas.microsoft.com/office/drawing/2014/main" id="{B149A4EF-74AC-97DF-CC0B-F367EFBA59F8}"/>
                  </a:ext>
                </a:extLst>
              </p:cNvPr>
              <p:cNvSpPr/>
              <p:nvPr/>
            </p:nvSpPr>
            <p:spPr bwMode="auto">
              <a:xfrm>
                <a:off x="6951663" y="4173538"/>
                <a:ext cx="887413" cy="887413"/>
              </a:xfrm>
              <a:custGeom>
                <a:avLst/>
                <a:gdLst>
                  <a:gd name="T0" fmla="*/ 154 w 308"/>
                  <a:gd name="T1" fmla="*/ 0 h 308"/>
                  <a:gd name="T2" fmla="*/ 0 w 308"/>
                  <a:gd name="T3" fmla="*/ 154 h 308"/>
                  <a:gd name="T4" fmla="*/ 154 w 308"/>
                  <a:gd name="T5" fmla="*/ 308 h 308"/>
                  <a:gd name="T6" fmla="*/ 308 w 308"/>
                  <a:gd name="T7" fmla="*/ 154 h 308"/>
                  <a:gd name="T8" fmla="*/ 154 w 308"/>
                  <a:gd name="T9" fmla="*/ 0 h 308"/>
                  <a:gd name="T10" fmla="*/ 165 w 308"/>
                  <a:gd name="T11" fmla="*/ 62 h 308"/>
                  <a:gd name="T12" fmla="*/ 174 w 308"/>
                  <a:gd name="T13" fmla="*/ 77 h 308"/>
                  <a:gd name="T14" fmla="*/ 174 w 308"/>
                  <a:gd name="T15" fmla="*/ 90 h 308"/>
                  <a:gd name="T16" fmla="*/ 182 w 308"/>
                  <a:gd name="T17" fmla="*/ 107 h 308"/>
                  <a:gd name="T18" fmla="*/ 169 w 308"/>
                  <a:gd name="T19" fmla="*/ 136 h 308"/>
                  <a:gd name="T20" fmla="*/ 164 w 308"/>
                  <a:gd name="T21" fmla="*/ 120 h 308"/>
                  <a:gd name="T22" fmla="*/ 156 w 308"/>
                  <a:gd name="T23" fmla="*/ 91 h 308"/>
                  <a:gd name="T24" fmla="*/ 165 w 308"/>
                  <a:gd name="T25" fmla="*/ 62 h 308"/>
                  <a:gd name="T26" fmla="*/ 117 w 308"/>
                  <a:gd name="T27" fmla="*/ 62 h 308"/>
                  <a:gd name="T28" fmla="*/ 125 w 308"/>
                  <a:gd name="T29" fmla="*/ 77 h 308"/>
                  <a:gd name="T30" fmla="*/ 126 w 308"/>
                  <a:gd name="T31" fmla="*/ 90 h 308"/>
                  <a:gd name="T32" fmla="*/ 134 w 308"/>
                  <a:gd name="T33" fmla="*/ 107 h 308"/>
                  <a:gd name="T34" fmla="*/ 120 w 308"/>
                  <a:gd name="T35" fmla="*/ 136 h 308"/>
                  <a:gd name="T36" fmla="*/ 116 w 308"/>
                  <a:gd name="T37" fmla="*/ 120 h 308"/>
                  <a:gd name="T38" fmla="*/ 108 w 308"/>
                  <a:gd name="T39" fmla="*/ 91 h 308"/>
                  <a:gd name="T40" fmla="*/ 117 w 308"/>
                  <a:gd name="T41" fmla="*/ 62 h 308"/>
                  <a:gd name="T42" fmla="*/ 230 w 308"/>
                  <a:gd name="T43" fmla="*/ 218 h 308"/>
                  <a:gd name="T44" fmla="*/ 215 w 308"/>
                  <a:gd name="T45" fmla="*/ 215 h 308"/>
                  <a:gd name="T46" fmla="*/ 147 w 308"/>
                  <a:gd name="T47" fmla="*/ 247 h 308"/>
                  <a:gd name="T48" fmla="*/ 62 w 308"/>
                  <a:gd name="T49" fmla="*/ 162 h 308"/>
                  <a:gd name="T50" fmla="*/ 63 w 308"/>
                  <a:gd name="T51" fmla="*/ 146 h 308"/>
                  <a:gd name="T52" fmla="*/ 232 w 308"/>
                  <a:gd name="T53" fmla="*/ 146 h 308"/>
                  <a:gd name="T54" fmla="*/ 232 w 308"/>
                  <a:gd name="T55" fmla="*/ 146 h 308"/>
                  <a:gd name="T56" fmla="*/ 266 w 308"/>
                  <a:gd name="T57" fmla="*/ 182 h 308"/>
                  <a:gd name="T58" fmla="*/ 230 w 308"/>
                  <a:gd name="T59" fmla="*/ 21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8" h="308">
                    <a:moveTo>
                      <a:pt x="154" y="0"/>
                    </a:moveTo>
                    <a:cubicBezTo>
                      <a:pt x="69" y="0"/>
                      <a:pt x="0" y="69"/>
                      <a:pt x="0" y="154"/>
                    </a:cubicBezTo>
                    <a:cubicBezTo>
                      <a:pt x="0" y="239"/>
                      <a:pt x="69" y="308"/>
                      <a:pt x="154" y="308"/>
                    </a:cubicBezTo>
                    <a:cubicBezTo>
                      <a:pt x="239" y="308"/>
                      <a:pt x="308" y="239"/>
                      <a:pt x="308" y="154"/>
                    </a:cubicBezTo>
                    <a:cubicBezTo>
                      <a:pt x="308" y="69"/>
                      <a:pt x="239" y="0"/>
                      <a:pt x="154" y="0"/>
                    </a:cubicBezTo>
                    <a:close/>
                    <a:moveTo>
                      <a:pt x="165" y="62"/>
                    </a:moveTo>
                    <a:cubicBezTo>
                      <a:pt x="174" y="56"/>
                      <a:pt x="183" y="71"/>
                      <a:pt x="174" y="77"/>
                    </a:cubicBezTo>
                    <a:cubicBezTo>
                      <a:pt x="169" y="79"/>
                      <a:pt x="172" y="86"/>
                      <a:pt x="174" y="90"/>
                    </a:cubicBezTo>
                    <a:cubicBezTo>
                      <a:pt x="177" y="95"/>
                      <a:pt x="181" y="101"/>
                      <a:pt x="182" y="107"/>
                    </a:cubicBezTo>
                    <a:cubicBezTo>
                      <a:pt x="185" y="119"/>
                      <a:pt x="181" y="132"/>
                      <a:pt x="169" y="136"/>
                    </a:cubicBezTo>
                    <a:cubicBezTo>
                      <a:pt x="158" y="140"/>
                      <a:pt x="153" y="123"/>
                      <a:pt x="164" y="120"/>
                    </a:cubicBezTo>
                    <a:cubicBezTo>
                      <a:pt x="172" y="117"/>
                      <a:pt x="157" y="95"/>
                      <a:pt x="156" y="91"/>
                    </a:cubicBezTo>
                    <a:cubicBezTo>
                      <a:pt x="152" y="80"/>
                      <a:pt x="154" y="68"/>
                      <a:pt x="165" y="62"/>
                    </a:cubicBezTo>
                    <a:close/>
                    <a:moveTo>
                      <a:pt x="117" y="62"/>
                    </a:moveTo>
                    <a:cubicBezTo>
                      <a:pt x="126" y="56"/>
                      <a:pt x="135" y="71"/>
                      <a:pt x="125" y="77"/>
                    </a:cubicBezTo>
                    <a:cubicBezTo>
                      <a:pt x="121" y="79"/>
                      <a:pt x="124" y="86"/>
                      <a:pt x="126" y="90"/>
                    </a:cubicBezTo>
                    <a:cubicBezTo>
                      <a:pt x="129" y="95"/>
                      <a:pt x="133" y="101"/>
                      <a:pt x="134" y="107"/>
                    </a:cubicBezTo>
                    <a:cubicBezTo>
                      <a:pt x="137" y="119"/>
                      <a:pt x="133" y="132"/>
                      <a:pt x="120" y="136"/>
                    </a:cubicBezTo>
                    <a:cubicBezTo>
                      <a:pt x="110" y="140"/>
                      <a:pt x="105" y="123"/>
                      <a:pt x="116" y="120"/>
                    </a:cubicBezTo>
                    <a:cubicBezTo>
                      <a:pt x="124" y="117"/>
                      <a:pt x="109" y="95"/>
                      <a:pt x="108" y="91"/>
                    </a:cubicBezTo>
                    <a:cubicBezTo>
                      <a:pt x="104" y="80"/>
                      <a:pt x="106" y="68"/>
                      <a:pt x="117" y="62"/>
                    </a:cubicBezTo>
                    <a:close/>
                    <a:moveTo>
                      <a:pt x="230" y="218"/>
                    </a:moveTo>
                    <a:cubicBezTo>
                      <a:pt x="225" y="218"/>
                      <a:pt x="219" y="217"/>
                      <a:pt x="215" y="215"/>
                    </a:cubicBezTo>
                    <a:cubicBezTo>
                      <a:pt x="199" y="235"/>
                      <a:pt x="175" y="247"/>
                      <a:pt x="147" y="247"/>
                    </a:cubicBezTo>
                    <a:cubicBezTo>
                      <a:pt x="100" y="247"/>
                      <a:pt x="62" y="209"/>
                      <a:pt x="62" y="162"/>
                    </a:cubicBezTo>
                    <a:cubicBezTo>
                      <a:pt x="62" y="156"/>
                      <a:pt x="62" y="151"/>
                      <a:pt x="63" y="146"/>
                    </a:cubicBezTo>
                    <a:cubicBezTo>
                      <a:pt x="232" y="146"/>
                      <a:pt x="232" y="146"/>
                      <a:pt x="232" y="146"/>
                    </a:cubicBezTo>
                    <a:cubicBezTo>
                      <a:pt x="232" y="146"/>
                      <a:pt x="232" y="146"/>
                      <a:pt x="232" y="146"/>
                    </a:cubicBezTo>
                    <a:cubicBezTo>
                      <a:pt x="251" y="147"/>
                      <a:pt x="266" y="162"/>
                      <a:pt x="266" y="182"/>
                    </a:cubicBezTo>
                    <a:cubicBezTo>
                      <a:pt x="266" y="202"/>
                      <a:pt x="250" y="218"/>
                      <a:pt x="230" y="218"/>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grpSp>
          <p:nvGrpSpPr>
            <p:cNvPr id="30" name="ïṧľîďe">
              <a:extLst>
                <a:ext uri="{FF2B5EF4-FFF2-40B4-BE49-F238E27FC236}">
                  <a16:creationId xmlns:a16="http://schemas.microsoft.com/office/drawing/2014/main" id="{E7A2AE83-4462-6C31-502A-27CCB44BC480}"/>
                </a:ext>
              </a:extLst>
            </p:cNvPr>
            <p:cNvGrpSpPr/>
            <p:nvPr/>
          </p:nvGrpSpPr>
          <p:grpSpPr>
            <a:xfrm>
              <a:off x="5052132" y="4364227"/>
              <a:ext cx="585862" cy="583931"/>
              <a:chOff x="4805363" y="4148138"/>
              <a:chExt cx="895350" cy="892175"/>
            </a:xfrm>
            <a:solidFill>
              <a:schemeClr val="accent6"/>
            </a:solidFill>
          </p:grpSpPr>
          <p:sp>
            <p:nvSpPr>
              <p:cNvPr id="110" name="iśļîḓè">
                <a:extLst>
                  <a:ext uri="{FF2B5EF4-FFF2-40B4-BE49-F238E27FC236}">
                    <a16:creationId xmlns:a16="http://schemas.microsoft.com/office/drawing/2014/main" id="{54D0749C-34F1-5EF4-93B6-7451021BFD23}"/>
                  </a:ext>
                </a:extLst>
              </p:cNvPr>
              <p:cNvSpPr/>
              <p:nvPr/>
            </p:nvSpPr>
            <p:spPr bwMode="auto">
              <a:xfrm>
                <a:off x="5332413" y="4371975"/>
                <a:ext cx="103188" cy="66675"/>
              </a:xfrm>
              <a:custGeom>
                <a:avLst/>
                <a:gdLst>
                  <a:gd name="T0" fmla="*/ 36 w 36"/>
                  <a:gd name="T1" fmla="*/ 2 h 23"/>
                  <a:gd name="T2" fmla="*/ 34 w 36"/>
                  <a:gd name="T3" fmla="*/ 1 h 23"/>
                  <a:gd name="T4" fmla="*/ 0 w 36"/>
                  <a:gd name="T5" fmla="*/ 23 h 23"/>
                  <a:gd name="T6" fmla="*/ 22 w 36"/>
                  <a:gd name="T7" fmla="*/ 15 h 23"/>
                  <a:gd name="T8" fmla="*/ 32 w 36"/>
                  <a:gd name="T9" fmla="*/ 6 h 23"/>
                  <a:gd name="T10" fmla="*/ 36 w 36"/>
                  <a:gd name="T11" fmla="*/ 2 h 23"/>
                </a:gdLst>
                <a:ahLst/>
                <a:cxnLst>
                  <a:cxn ang="0">
                    <a:pos x="T0" y="T1"/>
                  </a:cxn>
                  <a:cxn ang="0">
                    <a:pos x="T2" y="T3"/>
                  </a:cxn>
                  <a:cxn ang="0">
                    <a:pos x="T4" y="T5"/>
                  </a:cxn>
                  <a:cxn ang="0">
                    <a:pos x="T6" y="T7"/>
                  </a:cxn>
                  <a:cxn ang="0">
                    <a:pos x="T8" y="T9"/>
                  </a:cxn>
                  <a:cxn ang="0">
                    <a:pos x="T10" y="T11"/>
                  </a:cxn>
                </a:cxnLst>
                <a:rect l="0" t="0" r="r" b="b"/>
                <a:pathLst>
                  <a:path w="36" h="23">
                    <a:moveTo>
                      <a:pt x="36" y="2"/>
                    </a:moveTo>
                    <a:cubicBezTo>
                      <a:pt x="35" y="2"/>
                      <a:pt x="35" y="1"/>
                      <a:pt x="34" y="1"/>
                    </a:cubicBezTo>
                    <a:cubicBezTo>
                      <a:pt x="19" y="0"/>
                      <a:pt x="5" y="9"/>
                      <a:pt x="0" y="23"/>
                    </a:cubicBezTo>
                    <a:cubicBezTo>
                      <a:pt x="8" y="22"/>
                      <a:pt x="15" y="19"/>
                      <a:pt x="22" y="15"/>
                    </a:cubicBezTo>
                    <a:cubicBezTo>
                      <a:pt x="25" y="12"/>
                      <a:pt x="29" y="10"/>
                      <a:pt x="32" y="6"/>
                    </a:cubicBezTo>
                    <a:cubicBezTo>
                      <a:pt x="32" y="6"/>
                      <a:pt x="35" y="3"/>
                      <a:pt x="36" y="2"/>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11" name="iṧḷiďe">
                <a:extLst>
                  <a:ext uri="{FF2B5EF4-FFF2-40B4-BE49-F238E27FC236}">
                    <a16:creationId xmlns:a16="http://schemas.microsoft.com/office/drawing/2014/main" id="{C87C6FCC-63A1-837A-01D9-FE92046207ED}"/>
                  </a:ext>
                </a:extLst>
              </p:cNvPr>
              <p:cNvSpPr/>
              <p:nvPr/>
            </p:nvSpPr>
            <p:spPr bwMode="auto">
              <a:xfrm>
                <a:off x="5067301" y="4371975"/>
                <a:ext cx="103188" cy="66675"/>
              </a:xfrm>
              <a:custGeom>
                <a:avLst/>
                <a:gdLst>
                  <a:gd name="T0" fmla="*/ 4 w 36"/>
                  <a:gd name="T1" fmla="*/ 6 h 23"/>
                  <a:gd name="T2" fmla="*/ 14 w 36"/>
                  <a:gd name="T3" fmla="*/ 15 h 23"/>
                  <a:gd name="T4" fmla="*/ 36 w 36"/>
                  <a:gd name="T5" fmla="*/ 23 h 23"/>
                  <a:gd name="T6" fmla="*/ 2 w 36"/>
                  <a:gd name="T7" fmla="*/ 1 h 23"/>
                  <a:gd name="T8" fmla="*/ 0 w 36"/>
                  <a:gd name="T9" fmla="*/ 2 h 23"/>
                  <a:gd name="T10" fmla="*/ 4 w 36"/>
                  <a:gd name="T11" fmla="*/ 6 h 23"/>
                </a:gdLst>
                <a:ahLst/>
                <a:cxnLst>
                  <a:cxn ang="0">
                    <a:pos x="T0" y="T1"/>
                  </a:cxn>
                  <a:cxn ang="0">
                    <a:pos x="T2" y="T3"/>
                  </a:cxn>
                  <a:cxn ang="0">
                    <a:pos x="T4" y="T5"/>
                  </a:cxn>
                  <a:cxn ang="0">
                    <a:pos x="T6" y="T7"/>
                  </a:cxn>
                  <a:cxn ang="0">
                    <a:pos x="T8" y="T9"/>
                  </a:cxn>
                  <a:cxn ang="0">
                    <a:pos x="T10" y="T11"/>
                  </a:cxn>
                </a:cxnLst>
                <a:rect l="0" t="0" r="r" b="b"/>
                <a:pathLst>
                  <a:path w="36" h="23">
                    <a:moveTo>
                      <a:pt x="4" y="6"/>
                    </a:moveTo>
                    <a:cubicBezTo>
                      <a:pt x="7" y="10"/>
                      <a:pt x="10" y="12"/>
                      <a:pt x="14" y="15"/>
                    </a:cubicBezTo>
                    <a:cubicBezTo>
                      <a:pt x="21" y="19"/>
                      <a:pt x="28" y="22"/>
                      <a:pt x="36" y="23"/>
                    </a:cubicBezTo>
                    <a:cubicBezTo>
                      <a:pt x="31" y="9"/>
                      <a:pt x="17" y="0"/>
                      <a:pt x="2" y="1"/>
                    </a:cubicBezTo>
                    <a:cubicBezTo>
                      <a:pt x="1" y="1"/>
                      <a:pt x="1" y="2"/>
                      <a:pt x="0" y="2"/>
                    </a:cubicBezTo>
                    <a:cubicBezTo>
                      <a:pt x="1" y="3"/>
                      <a:pt x="3" y="6"/>
                      <a:pt x="4" y="6"/>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12" name="îşliḋê">
                <a:extLst>
                  <a:ext uri="{FF2B5EF4-FFF2-40B4-BE49-F238E27FC236}">
                    <a16:creationId xmlns:a16="http://schemas.microsoft.com/office/drawing/2014/main" id="{728F4C7E-A4E0-2229-C288-E30A07209813}"/>
                  </a:ext>
                </a:extLst>
              </p:cNvPr>
              <p:cNvSpPr/>
              <p:nvPr/>
            </p:nvSpPr>
            <p:spPr bwMode="auto">
              <a:xfrm>
                <a:off x="4805363" y="4148138"/>
                <a:ext cx="895350" cy="892175"/>
              </a:xfrm>
              <a:custGeom>
                <a:avLst/>
                <a:gdLst>
                  <a:gd name="T0" fmla="*/ 155 w 311"/>
                  <a:gd name="T1" fmla="*/ 0 h 310"/>
                  <a:gd name="T2" fmla="*/ 0 w 311"/>
                  <a:gd name="T3" fmla="*/ 155 h 310"/>
                  <a:gd name="T4" fmla="*/ 155 w 311"/>
                  <a:gd name="T5" fmla="*/ 310 h 310"/>
                  <a:gd name="T6" fmla="*/ 311 w 311"/>
                  <a:gd name="T7" fmla="*/ 155 h 310"/>
                  <a:gd name="T8" fmla="*/ 155 w 311"/>
                  <a:gd name="T9" fmla="*/ 0 h 310"/>
                  <a:gd name="T10" fmla="*/ 187 w 311"/>
                  <a:gd name="T11" fmla="*/ 73 h 310"/>
                  <a:gd name="T12" fmla="*/ 208 w 311"/>
                  <a:gd name="T13" fmla="*/ 65 h 310"/>
                  <a:gd name="T14" fmla="*/ 227 w 311"/>
                  <a:gd name="T15" fmla="*/ 67 h 310"/>
                  <a:gd name="T16" fmla="*/ 217 w 311"/>
                  <a:gd name="T17" fmla="*/ 102 h 310"/>
                  <a:gd name="T18" fmla="*/ 208 w 311"/>
                  <a:gd name="T19" fmla="*/ 108 h 310"/>
                  <a:gd name="T20" fmla="*/ 166 w 311"/>
                  <a:gd name="T21" fmla="*/ 108 h 310"/>
                  <a:gd name="T22" fmla="*/ 187 w 311"/>
                  <a:gd name="T23" fmla="*/ 73 h 310"/>
                  <a:gd name="T24" fmla="*/ 148 w 311"/>
                  <a:gd name="T25" fmla="*/ 92 h 310"/>
                  <a:gd name="T26" fmla="*/ 163 w 311"/>
                  <a:gd name="T27" fmla="*/ 92 h 310"/>
                  <a:gd name="T28" fmla="*/ 163 w 311"/>
                  <a:gd name="T29" fmla="*/ 108 h 310"/>
                  <a:gd name="T30" fmla="*/ 148 w 311"/>
                  <a:gd name="T31" fmla="*/ 108 h 310"/>
                  <a:gd name="T32" fmla="*/ 148 w 311"/>
                  <a:gd name="T33" fmla="*/ 92 h 310"/>
                  <a:gd name="T34" fmla="*/ 83 w 311"/>
                  <a:gd name="T35" fmla="*/ 67 h 310"/>
                  <a:gd name="T36" fmla="*/ 102 w 311"/>
                  <a:gd name="T37" fmla="*/ 65 h 310"/>
                  <a:gd name="T38" fmla="*/ 123 w 311"/>
                  <a:gd name="T39" fmla="*/ 73 h 310"/>
                  <a:gd name="T40" fmla="*/ 143 w 311"/>
                  <a:gd name="T41" fmla="*/ 108 h 310"/>
                  <a:gd name="T42" fmla="*/ 102 w 311"/>
                  <a:gd name="T43" fmla="*/ 108 h 310"/>
                  <a:gd name="T44" fmla="*/ 92 w 311"/>
                  <a:gd name="T45" fmla="*/ 102 h 310"/>
                  <a:gd name="T46" fmla="*/ 83 w 311"/>
                  <a:gd name="T47" fmla="*/ 67 h 310"/>
                  <a:gd name="T48" fmla="*/ 238 w 311"/>
                  <a:gd name="T49" fmla="*/ 245 h 310"/>
                  <a:gd name="T50" fmla="*/ 73 w 311"/>
                  <a:gd name="T51" fmla="*/ 245 h 310"/>
                  <a:gd name="T52" fmla="*/ 73 w 311"/>
                  <a:gd name="T53" fmla="*/ 114 h 310"/>
                  <a:gd name="T54" fmla="*/ 116 w 311"/>
                  <a:gd name="T55" fmla="*/ 114 h 310"/>
                  <a:gd name="T56" fmla="*/ 137 w 311"/>
                  <a:gd name="T57" fmla="*/ 114 h 310"/>
                  <a:gd name="T58" fmla="*/ 137 w 311"/>
                  <a:gd name="T59" fmla="*/ 118 h 310"/>
                  <a:gd name="T60" fmla="*/ 137 w 311"/>
                  <a:gd name="T61" fmla="*/ 183 h 310"/>
                  <a:gd name="T62" fmla="*/ 156 w 311"/>
                  <a:gd name="T63" fmla="*/ 167 h 310"/>
                  <a:gd name="T64" fmla="*/ 175 w 311"/>
                  <a:gd name="T65" fmla="*/ 183 h 310"/>
                  <a:gd name="T66" fmla="*/ 175 w 311"/>
                  <a:gd name="T67" fmla="*/ 117 h 310"/>
                  <a:gd name="T68" fmla="*/ 175 w 311"/>
                  <a:gd name="T69" fmla="*/ 114 h 310"/>
                  <a:gd name="T70" fmla="*/ 194 w 311"/>
                  <a:gd name="T71" fmla="*/ 114 h 310"/>
                  <a:gd name="T72" fmla="*/ 238 w 311"/>
                  <a:gd name="T73" fmla="*/ 114 h 310"/>
                  <a:gd name="T74" fmla="*/ 238 w 311"/>
                  <a:gd name="T75"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0">
                    <a:moveTo>
                      <a:pt x="155" y="0"/>
                    </a:moveTo>
                    <a:cubicBezTo>
                      <a:pt x="70" y="0"/>
                      <a:pt x="0" y="69"/>
                      <a:pt x="0" y="155"/>
                    </a:cubicBezTo>
                    <a:cubicBezTo>
                      <a:pt x="0" y="240"/>
                      <a:pt x="70" y="310"/>
                      <a:pt x="155" y="310"/>
                    </a:cubicBezTo>
                    <a:cubicBezTo>
                      <a:pt x="241" y="310"/>
                      <a:pt x="311" y="240"/>
                      <a:pt x="311" y="155"/>
                    </a:cubicBezTo>
                    <a:cubicBezTo>
                      <a:pt x="311" y="69"/>
                      <a:pt x="241" y="0"/>
                      <a:pt x="155" y="0"/>
                    </a:cubicBezTo>
                    <a:close/>
                    <a:moveTo>
                      <a:pt x="187" y="73"/>
                    </a:moveTo>
                    <a:cubicBezTo>
                      <a:pt x="193" y="68"/>
                      <a:pt x="200" y="66"/>
                      <a:pt x="208" y="65"/>
                    </a:cubicBezTo>
                    <a:cubicBezTo>
                      <a:pt x="214" y="64"/>
                      <a:pt x="222" y="64"/>
                      <a:pt x="227" y="67"/>
                    </a:cubicBezTo>
                    <a:cubicBezTo>
                      <a:pt x="242" y="78"/>
                      <a:pt x="227" y="94"/>
                      <a:pt x="217" y="102"/>
                    </a:cubicBezTo>
                    <a:cubicBezTo>
                      <a:pt x="214" y="104"/>
                      <a:pt x="211" y="106"/>
                      <a:pt x="208" y="108"/>
                    </a:cubicBezTo>
                    <a:cubicBezTo>
                      <a:pt x="166" y="108"/>
                      <a:pt x="166" y="108"/>
                      <a:pt x="166" y="108"/>
                    </a:cubicBezTo>
                    <a:cubicBezTo>
                      <a:pt x="168" y="94"/>
                      <a:pt x="175" y="80"/>
                      <a:pt x="187" y="73"/>
                    </a:cubicBezTo>
                    <a:close/>
                    <a:moveTo>
                      <a:pt x="148" y="92"/>
                    </a:moveTo>
                    <a:cubicBezTo>
                      <a:pt x="148" y="82"/>
                      <a:pt x="163" y="82"/>
                      <a:pt x="163" y="92"/>
                    </a:cubicBezTo>
                    <a:cubicBezTo>
                      <a:pt x="163" y="108"/>
                      <a:pt x="163" y="108"/>
                      <a:pt x="163" y="108"/>
                    </a:cubicBezTo>
                    <a:cubicBezTo>
                      <a:pt x="148" y="108"/>
                      <a:pt x="148" y="108"/>
                      <a:pt x="148" y="108"/>
                    </a:cubicBezTo>
                    <a:lnTo>
                      <a:pt x="148" y="92"/>
                    </a:lnTo>
                    <a:close/>
                    <a:moveTo>
                      <a:pt x="83" y="67"/>
                    </a:moveTo>
                    <a:cubicBezTo>
                      <a:pt x="88" y="64"/>
                      <a:pt x="96" y="64"/>
                      <a:pt x="102" y="65"/>
                    </a:cubicBezTo>
                    <a:cubicBezTo>
                      <a:pt x="109" y="66"/>
                      <a:pt x="116" y="68"/>
                      <a:pt x="123" y="73"/>
                    </a:cubicBezTo>
                    <a:cubicBezTo>
                      <a:pt x="135" y="80"/>
                      <a:pt x="142" y="94"/>
                      <a:pt x="143" y="108"/>
                    </a:cubicBezTo>
                    <a:cubicBezTo>
                      <a:pt x="102" y="108"/>
                      <a:pt x="102" y="108"/>
                      <a:pt x="102" y="108"/>
                    </a:cubicBezTo>
                    <a:cubicBezTo>
                      <a:pt x="99" y="106"/>
                      <a:pt x="96" y="104"/>
                      <a:pt x="92" y="102"/>
                    </a:cubicBezTo>
                    <a:cubicBezTo>
                      <a:pt x="82" y="94"/>
                      <a:pt x="67" y="78"/>
                      <a:pt x="83" y="67"/>
                    </a:cubicBezTo>
                    <a:close/>
                    <a:moveTo>
                      <a:pt x="238" y="245"/>
                    </a:moveTo>
                    <a:cubicBezTo>
                      <a:pt x="73" y="245"/>
                      <a:pt x="73" y="245"/>
                      <a:pt x="73" y="245"/>
                    </a:cubicBezTo>
                    <a:cubicBezTo>
                      <a:pt x="73" y="114"/>
                      <a:pt x="73" y="114"/>
                      <a:pt x="73" y="114"/>
                    </a:cubicBezTo>
                    <a:cubicBezTo>
                      <a:pt x="116" y="114"/>
                      <a:pt x="116" y="114"/>
                      <a:pt x="116" y="114"/>
                    </a:cubicBezTo>
                    <a:cubicBezTo>
                      <a:pt x="137" y="114"/>
                      <a:pt x="137" y="114"/>
                      <a:pt x="137" y="114"/>
                    </a:cubicBezTo>
                    <a:cubicBezTo>
                      <a:pt x="137" y="118"/>
                      <a:pt x="137" y="118"/>
                      <a:pt x="137" y="118"/>
                    </a:cubicBezTo>
                    <a:cubicBezTo>
                      <a:pt x="137" y="183"/>
                      <a:pt x="137" y="183"/>
                      <a:pt x="137" y="183"/>
                    </a:cubicBezTo>
                    <a:cubicBezTo>
                      <a:pt x="156" y="167"/>
                      <a:pt x="156" y="167"/>
                      <a:pt x="156" y="167"/>
                    </a:cubicBezTo>
                    <a:cubicBezTo>
                      <a:pt x="175" y="183"/>
                      <a:pt x="175" y="183"/>
                      <a:pt x="175" y="183"/>
                    </a:cubicBezTo>
                    <a:cubicBezTo>
                      <a:pt x="175" y="117"/>
                      <a:pt x="175" y="117"/>
                      <a:pt x="175" y="117"/>
                    </a:cubicBezTo>
                    <a:cubicBezTo>
                      <a:pt x="175" y="114"/>
                      <a:pt x="175" y="114"/>
                      <a:pt x="175" y="114"/>
                    </a:cubicBezTo>
                    <a:cubicBezTo>
                      <a:pt x="194" y="114"/>
                      <a:pt x="194" y="114"/>
                      <a:pt x="194" y="114"/>
                    </a:cubicBezTo>
                    <a:cubicBezTo>
                      <a:pt x="238" y="114"/>
                      <a:pt x="238" y="114"/>
                      <a:pt x="238" y="114"/>
                    </a:cubicBezTo>
                    <a:lnTo>
                      <a:pt x="238" y="245"/>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31" name="îšḻîḍé">
              <a:extLst>
                <a:ext uri="{FF2B5EF4-FFF2-40B4-BE49-F238E27FC236}">
                  <a16:creationId xmlns:a16="http://schemas.microsoft.com/office/drawing/2014/main" id="{906B892C-93D9-E837-3208-A063F87176AA}"/>
                </a:ext>
              </a:extLst>
            </p:cNvPr>
            <p:cNvSpPr/>
            <p:nvPr/>
          </p:nvSpPr>
          <p:spPr bwMode="auto">
            <a:xfrm>
              <a:off x="5404340" y="4010499"/>
              <a:ext cx="266348" cy="211378"/>
            </a:xfrm>
            <a:custGeom>
              <a:avLst/>
              <a:gdLst>
                <a:gd name="T0" fmla="*/ 141 w 141"/>
                <a:gd name="T1" fmla="*/ 41 h 112"/>
                <a:gd name="T2" fmla="*/ 127 w 141"/>
                <a:gd name="T3" fmla="*/ 26 h 112"/>
                <a:gd name="T4" fmla="*/ 114 w 141"/>
                <a:gd name="T5" fmla="*/ 0 h 112"/>
                <a:gd name="T6" fmla="*/ 28 w 141"/>
                <a:gd name="T7" fmla="*/ 0 h 112"/>
                <a:gd name="T8" fmla="*/ 14 w 141"/>
                <a:gd name="T9" fmla="*/ 26 h 112"/>
                <a:gd name="T10" fmla="*/ 0 w 141"/>
                <a:gd name="T11" fmla="*/ 41 h 112"/>
                <a:gd name="T12" fmla="*/ 0 w 141"/>
                <a:gd name="T13" fmla="*/ 86 h 112"/>
                <a:gd name="T14" fmla="*/ 0 w 141"/>
                <a:gd name="T15" fmla="*/ 90 h 112"/>
                <a:gd name="T16" fmla="*/ 0 w 141"/>
                <a:gd name="T17" fmla="*/ 106 h 112"/>
                <a:gd name="T18" fmla="*/ 7 w 141"/>
                <a:gd name="T19" fmla="*/ 112 h 112"/>
                <a:gd name="T20" fmla="*/ 27 w 141"/>
                <a:gd name="T21" fmla="*/ 112 h 112"/>
                <a:gd name="T22" fmla="*/ 34 w 141"/>
                <a:gd name="T23" fmla="*/ 106 h 112"/>
                <a:gd name="T24" fmla="*/ 34 w 141"/>
                <a:gd name="T25" fmla="*/ 90 h 112"/>
                <a:gd name="T26" fmla="*/ 108 w 141"/>
                <a:gd name="T27" fmla="*/ 90 h 112"/>
                <a:gd name="T28" fmla="*/ 108 w 141"/>
                <a:gd name="T29" fmla="*/ 106 h 112"/>
                <a:gd name="T30" fmla="*/ 114 w 141"/>
                <a:gd name="T31" fmla="*/ 112 h 112"/>
                <a:gd name="T32" fmla="*/ 135 w 141"/>
                <a:gd name="T33" fmla="*/ 112 h 112"/>
                <a:gd name="T34" fmla="*/ 141 w 141"/>
                <a:gd name="T35" fmla="*/ 106 h 112"/>
                <a:gd name="T36" fmla="*/ 141 w 141"/>
                <a:gd name="T37" fmla="*/ 90 h 112"/>
                <a:gd name="T38" fmla="*/ 141 w 141"/>
                <a:gd name="T39" fmla="*/ 41 h 112"/>
                <a:gd name="T40" fmla="*/ 35 w 141"/>
                <a:gd name="T41" fmla="*/ 10 h 112"/>
                <a:gd name="T42" fmla="*/ 106 w 141"/>
                <a:gd name="T43" fmla="*/ 10 h 112"/>
                <a:gd name="T44" fmla="*/ 118 w 141"/>
                <a:gd name="T45" fmla="*/ 32 h 112"/>
                <a:gd name="T46" fmla="*/ 24 w 141"/>
                <a:gd name="T47" fmla="*/ 32 h 112"/>
                <a:gd name="T48" fmla="*/ 35 w 141"/>
                <a:gd name="T49" fmla="*/ 10 h 112"/>
                <a:gd name="T50" fmla="*/ 41 w 141"/>
                <a:gd name="T51" fmla="*/ 79 h 112"/>
                <a:gd name="T52" fmla="*/ 13 w 141"/>
                <a:gd name="T53" fmla="*/ 79 h 112"/>
                <a:gd name="T54" fmla="*/ 13 w 141"/>
                <a:gd name="T55" fmla="*/ 64 h 112"/>
                <a:gd name="T56" fmla="*/ 41 w 141"/>
                <a:gd name="T57" fmla="*/ 64 h 112"/>
                <a:gd name="T58" fmla="*/ 41 w 141"/>
                <a:gd name="T59" fmla="*/ 79 h 112"/>
                <a:gd name="T60" fmla="*/ 129 w 141"/>
                <a:gd name="T61" fmla="*/ 79 h 112"/>
                <a:gd name="T62" fmla="*/ 100 w 141"/>
                <a:gd name="T63" fmla="*/ 79 h 112"/>
                <a:gd name="T64" fmla="*/ 100 w 141"/>
                <a:gd name="T65" fmla="*/ 64 h 112"/>
                <a:gd name="T66" fmla="*/ 129 w 141"/>
                <a:gd name="T67" fmla="*/ 64 h 112"/>
                <a:gd name="T68" fmla="*/ 129 w 141"/>
                <a:gd name="T69"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12">
                  <a:moveTo>
                    <a:pt x="141" y="41"/>
                  </a:moveTo>
                  <a:cubicBezTo>
                    <a:pt x="127" y="26"/>
                    <a:pt x="127" y="26"/>
                    <a:pt x="127" y="26"/>
                  </a:cubicBezTo>
                  <a:cubicBezTo>
                    <a:pt x="114" y="0"/>
                    <a:pt x="114" y="0"/>
                    <a:pt x="114" y="0"/>
                  </a:cubicBezTo>
                  <a:cubicBezTo>
                    <a:pt x="28" y="0"/>
                    <a:pt x="28" y="0"/>
                    <a:pt x="28" y="0"/>
                  </a:cubicBezTo>
                  <a:cubicBezTo>
                    <a:pt x="14" y="26"/>
                    <a:pt x="14" y="26"/>
                    <a:pt x="14" y="26"/>
                  </a:cubicBezTo>
                  <a:cubicBezTo>
                    <a:pt x="0" y="41"/>
                    <a:pt x="0" y="41"/>
                    <a:pt x="0" y="41"/>
                  </a:cubicBezTo>
                  <a:cubicBezTo>
                    <a:pt x="0" y="86"/>
                    <a:pt x="0" y="86"/>
                    <a:pt x="0" y="86"/>
                  </a:cubicBezTo>
                  <a:cubicBezTo>
                    <a:pt x="0" y="90"/>
                    <a:pt x="0" y="90"/>
                    <a:pt x="0" y="90"/>
                  </a:cubicBezTo>
                  <a:cubicBezTo>
                    <a:pt x="0" y="106"/>
                    <a:pt x="0" y="106"/>
                    <a:pt x="0" y="106"/>
                  </a:cubicBezTo>
                  <a:cubicBezTo>
                    <a:pt x="0" y="110"/>
                    <a:pt x="3" y="112"/>
                    <a:pt x="7" y="112"/>
                  </a:cubicBezTo>
                  <a:cubicBezTo>
                    <a:pt x="27" y="112"/>
                    <a:pt x="27" y="112"/>
                    <a:pt x="27" y="112"/>
                  </a:cubicBezTo>
                  <a:cubicBezTo>
                    <a:pt x="31" y="112"/>
                    <a:pt x="34" y="110"/>
                    <a:pt x="34" y="106"/>
                  </a:cubicBezTo>
                  <a:cubicBezTo>
                    <a:pt x="34" y="90"/>
                    <a:pt x="34" y="90"/>
                    <a:pt x="34" y="90"/>
                  </a:cubicBezTo>
                  <a:cubicBezTo>
                    <a:pt x="108" y="90"/>
                    <a:pt x="108" y="90"/>
                    <a:pt x="108" y="90"/>
                  </a:cubicBezTo>
                  <a:cubicBezTo>
                    <a:pt x="108" y="106"/>
                    <a:pt x="108" y="106"/>
                    <a:pt x="108" y="106"/>
                  </a:cubicBezTo>
                  <a:cubicBezTo>
                    <a:pt x="108" y="110"/>
                    <a:pt x="111" y="112"/>
                    <a:pt x="114" y="112"/>
                  </a:cubicBezTo>
                  <a:cubicBezTo>
                    <a:pt x="135" y="112"/>
                    <a:pt x="135" y="112"/>
                    <a:pt x="135" y="112"/>
                  </a:cubicBezTo>
                  <a:cubicBezTo>
                    <a:pt x="138" y="112"/>
                    <a:pt x="141" y="110"/>
                    <a:pt x="141" y="106"/>
                  </a:cubicBezTo>
                  <a:cubicBezTo>
                    <a:pt x="141" y="90"/>
                    <a:pt x="141" y="90"/>
                    <a:pt x="141" y="90"/>
                  </a:cubicBezTo>
                  <a:lnTo>
                    <a:pt x="141" y="41"/>
                  </a:lnTo>
                  <a:close/>
                  <a:moveTo>
                    <a:pt x="35" y="10"/>
                  </a:moveTo>
                  <a:cubicBezTo>
                    <a:pt x="106" y="10"/>
                    <a:pt x="106" y="10"/>
                    <a:pt x="106" y="10"/>
                  </a:cubicBezTo>
                  <a:cubicBezTo>
                    <a:pt x="118" y="32"/>
                    <a:pt x="118" y="32"/>
                    <a:pt x="118" y="32"/>
                  </a:cubicBezTo>
                  <a:cubicBezTo>
                    <a:pt x="24" y="32"/>
                    <a:pt x="24" y="32"/>
                    <a:pt x="24" y="32"/>
                  </a:cubicBezTo>
                  <a:lnTo>
                    <a:pt x="35" y="10"/>
                  </a:lnTo>
                  <a:close/>
                  <a:moveTo>
                    <a:pt x="41" y="79"/>
                  </a:moveTo>
                  <a:cubicBezTo>
                    <a:pt x="13" y="79"/>
                    <a:pt x="13" y="79"/>
                    <a:pt x="13" y="79"/>
                  </a:cubicBezTo>
                  <a:cubicBezTo>
                    <a:pt x="13" y="64"/>
                    <a:pt x="13" y="64"/>
                    <a:pt x="13" y="64"/>
                  </a:cubicBezTo>
                  <a:cubicBezTo>
                    <a:pt x="41" y="64"/>
                    <a:pt x="41" y="64"/>
                    <a:pt x="41" y="64"/>
                  </a:cubicBezTo>
                  <a:lnTo>
                    <a:pt x="41" y="79"/>
                  </a:lnTo>
                  <a:close/>
                  <a:moveTo>
                    <a:pt x="129" y="79"/>
                  </a:moveTo>
                  <a:cubicBezTo>
                    <a:pt x="100" y="79"/>
                    <a:pt x="100" y="79"/>
                    <a:pt x="100" y="79"/>
                  </a:cubicBezTo>
                  <a:cubicBezTo>
                    <a:pt x="100" y="64"/>
                    <a:pt x="100" y="64"/>
                    <a:pt x="100" y="64"/>
                  </a:cubicBezTo>
                  <a:cubicBezTo>
                    <a:pt x="129" y="64"/>
                    <a:pt x="129" y="64"/>
                    <a:pt x="129" y="64"/>
                  </a:cubicBezTo>
                  <a:lnTo>
                    <a:pt x="129" y="79"/>
                  </a:lnTo>
                  <a:close/>
                </a:path>
              </a:pathLst>
            </a:custGeom>
            <a:solidFill>
              <a:schemeClr val="accent5"/>
            </a:solidFill>
            <a:ln>
              <a:noFill/>
            </a:ln>
          </p:spPr>
          <p:txBody>
            <a:bodyPr anchor="ctr"/>
            <a:lstStyle/>
            <a:p>
              <a:pPr algn="ctr"/>
              <a:endParaRPr sz="1350"/>
            </a:p>
          </p:txBody>
        </p:sp>
        <p:grpSp>
          <p:nvGrpSpPr>
            <p:cNvPr id="32" name="išḷïďè">
              <a:extLst>
                <a:ext uri="{FF2B5EF4-FFF2-40B4-BE49-F238E27FC236}">
                  <a16:creationId xmlns:a16="http://schemas.microsoft.com/office/drawing/2014/main" id="{6F0A7848-61C4-0586-9F7D-F7683FC4EE8B}"/>
                </a:ext>
              </a:extLst>
            </p:cNvPr>
            <p:cNvGrpSpPr/>
            <p:nvPr/>
          </p:nvGrpSpPr>
          <p:grpSpPr>
            <a:xfrm>
              <a:off x="6452199" y="4080702"/>
              <a:ext cx="284691" cy="185057"/>
              <a:chOff x="7145338" y="3587750"/>
              <a:chExt cx="566738" cy="368300"/>
            </a:xfrm>
            <a:solidFill>
              <a:schemeClr val="accent6"/>
            </a:solidFill>
          </p:grpSpPr>
          <p:sp>
            <p:nvSpPr>
              <p:cNvPr id="105" name="i$1îdê">
                <a:extLst>
                  <a:ext uri="{FF2B5EF4-FFF2-40B4-BE49-F238E27FC236}">
                    <a16:creationId xmlns:a16="http://schemas.microsoft.com/office/drawing/2014/main" id="{77ECCC93-224D-C571-1A27-62260B52D737}"/>
                  </a:ext>
                </a:extLst>
              </p:cNvPr>
              <p:cNvSpPr/>
              <p:nvPr/>
            </p:nvSpPr>
            <p:spPr bwMode="auto">
              <a:xfrm>
                <a:off x="7250113" y="3816350"/>
                <a:ext cx="153988" cy="139700"/>
              </a:xfrm>
              <a:custGeom>
                <a:avLst/>
                <a:gdLst>
                  <a:gd name="T0" fmla="*/ 33 w 41"/>
                  <a:gd name="T1" fmla="*/ 0 h 37"/>
                  <a:gd name="T2" fmla="*/ 15 w 41"/>
                  <a:gd name="T3" fmla="*/ 6 h 37"/>
                  <a:gd name="T4" fmla="*/ 10 w 41"/>
                  <a:gd name="T5" fmla="*/ 5 h 37"/>
                  <a:gd name="T6" fmla="*/ 10 w 41"/>
                  <a:gd name="T7" fmla="*/ 6 h 37"/>
                  <a:gd name="T8" fmla="*/ 6 w 41"/>
                  <a:gd name="T9" fmla="*/ 31 h 37"/>
                  <a:gd name="T10" fmla="*/ 32 w 41"/>
                  <a:gd name="T11" fmla="*/ 28 h 37"/>
                  <a:gd name="T12" fmla="*/ 35 w 41"/>
                  <a:gd name="T13" fmla="*/ 2 h 37"/>
                  <a:gd name="T14" fmla="*/ 33 w 41"/>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7">
                    <a:moveTo>
                      <a:pt x="33" y="0"/>
                    </a:moveTo>
                    <a:cubicBezTo>
                      <a:pt x="28" y="4"/>
                      <a:pt x="22" y="6"/>
                      <a:pt x="15" y="6"/>
                    </a:cubicBezTo>
                    <a:cubicBezTo>
                      <a:pt x="14" y="6"/>
                      <a:pt x="12" y="6"/>
                      <a:pt x="10" y="5"/>
                    </a:cubicBezTo>
                    <a:cubicBezTo>
                      <a:pt x="10" y="5"/>
                      <a:pt x="10" y="5"/>
                      <a:pt x="10" y="6"/>
                    </a:cubicBezTo>
                    <a:cubicBezTo>
                      <a:pt x="2" y="14"/>
                      <a:pt x="0" y="25"/>
                      <a:pt x="6" y="31"/>
                    </a:cubicBezTo>
                    <a:cubicBezTo>
                      <a:pt x="13" y="37"/>
                      <a:pt x="24" y="36"/>
                      <a:pt x="32" y="28"/>
                    </a:cubicBezTo>
                    <a:cubicBezTo>
                      <a:pt x="40" y="20"/>
                      <a:pt x="41" y="8"/>
                      <a:pt x="35" y="2"/>
                    </a:cubicBezTo>
                    <a:cubicBezTo>
                      <a:pt x="34" y="2"/>
                      <a:pt x="34" y="1"/>
                      <a:pt x="33" y="0"/>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06" name="iṩľíḑé">
                <a:extLst>
                  <a:ext uri="{FF2B5EF4-FFF2-40B4-BE49-F238E27FC236}">
                    <a16:creationId xmlns:a16="http://schemas.microsoft.com/office/drawing/2014/main" id="{85A2C6EE-9345-502A-FDE8-39C73B9588A9}"/>
                  </a:ext>
                </a:extLst>
              </p:cNvPr>
              <p:cNvSpPr/>
              <p:nvPr/>
            </p:nvSpPr>
            <p:spPr bwMode="auto">
              <a:xfrm>
                <a:off x="7145338" y="3587750"/>
                <a:ext cx="266700" cy="236537"/>
              </a:xfrm>
              <a:custGeom>
                <a:avLst/>
                <a:gdLst>
                  <a:gd name="T0" fmla="*/ 16 w 71"/>
                  <a:gd name="T1" fmla="*/ 51 h 63"/>
                  <a:gd name="T2" fmla="*/ 42 w 71"/>
                  <a:gd name="T3" fmla="*/ 63 h 63"/>
                  <a:gd name="T4" fmla="*/ 43 w 71"/>
                  <a:gd name="T5" fmla="*/ 63 h 63"/>
                  <a:gd name="T6" fmla="*/ 56 w 71"/>
                  <a:gd name="T7" fmla="*/ 60 h 63"/>
                  <a:gd name="T8" fmla="*/ 60 w 71"/>
                  <a:gd name="T9" fmla="*/ 56 h 63"/>
                  <a:gd name="T10" fmla="*/ 55 w 71"/>
                  <a:gd name="T11" fmla="*/ 12 h 63"/>
                  <a:gd name="T12" fmla="*/ 28 w 71"/>
                  <a:gd name="T13" fmla="*/ 0 h 63"/>
                  <a:gd name="T14" fmla="*/ 11 w 71"/>
                  <a:gd name="T15" fmla="*/ 7 h 63"/>
                  <a:gd name="T16" fmla="*/ 16 w 71"/>
                  <a:gd name="T1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16" y="51"/>
                    </a:moveTo>
                    <a:cubicBezTo>
                      <a:pt x="24" y="58"/>
                      <a:pt x="33" y="63"/>
                      <a:pt x="42" y="63"/>
                    </a:cubicBezTo>
                    <a:cubicBezTo>
                      <a:pt x="43" y="63"/>
                      <a:pt x="43" y="63"/>
                      <a:pt x="43" y="63"/>
                    </a:cubicBezTo>
                    <a:cubicBezTo>
                      <a:pt x="48" y="63"/>
                      <a:pt x="52" y="62"/>
                      <a:pt x="56" y="60"/>
                    </a:cubicBezTo>
                    <a:cubicBezTo>
                      <a:pt x="58" y="59"/>
                      <a:pt x="59" y="58"/>
                      <a:pt x="60" y="56"/>
                    </a:cubicBezTo>
                    <a:cubicBezTo>
                      <a:pt x="71" y="46"/>
                      <a:pt x="69" y="26"/>
                      <a:pt x="55" y="12"/>
                    </a:cubicBezTo>
                    <a:cubicBezTo>
                      <a:pt x="47" y="4"/>
                      <a:pt x="37" y="0"/>
                      <a:pt x="28" y="0"/>
                    </a:cubicBezTo>
                    <a:cubicBezTo>
                      <a:pt x="21" y="0"/>
                      <a:pt x="15" y="2"/>
                      <a:pt x="11" y="7"/>
                    </a:cubicBezTo>
                    <a:cubicBezTo>
                      <a:pt x="0" y="17"/>
                      <a:pt x="3" y="37"/>
                      <a:pt x="16" y="51"/>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07" name="íŝḷíḍe">
                <a:extLst>
                  <a:ext uri="{FF2B5EF4-FFF2-40B4-BE49-F238E27FC236}">
                    <a16:creationId xmlns:a16="http://schemas.microsoft.com/office/drawing/2014/main" id="{A0A4C9EB-A604-02CC-E1A9-88BEAF0A99D9}"/>
                  </a:ext>
                </a:extLst>
              </p:cNvPr>
              <p:cNvSpPr/>
              <p:nvPr/>
            </p:nvSpPr>
            <p:spPr bwMode="auto">
              <a:xfrm>
                <a:off x="7450138" y="3816350"/>
                <a:ext cx="157163" cy="139700"/>
              </a:xfrm>
              <a:custGeom>
                <a:avLst/>
                <a:gdLst>
                  <a:gd name="T0" fmla="*/ 35 w 42"/>
                  <a:gd name="T1" fmla="*/ 31 h 37"/>
                  <a:gd name="T2" fmla="*/ 32 w 42"/>
                  <a:gd name="T3" fmla="*/ 6 h 37"/>
                  <a:gd name="T4" fmla="*/ 32 w 42"/>
                  <a:gd name="T5" fmla="*/ 5 h 37"/>
                  <a:gd name="T6" fmla="*/ 26 w 42"/>
                  <a:gd name="T7" fmla="*/ 6 h 37"/>
                  <a:gd name="T8" fmla="*/ 9 w 42"/>
                  <a:gd name="T9" fmla="*/ 0 h 37"/>
                  <a:gd name="T10" fmla="*/ 7 w 42"/>
                  <a:gd name="T11" fmla="*/ 2 h 37"/>
                  <a:gd name="T12" fmla="*/ 10 w 42"/>
                  <a:gd name="T13" fmla="*/ 28 h 37"/>
                  <a:gd name="T14" fmla="*/ 35 w 42"/>
                  <a:gd name="T15" fmla="*/ 31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7">
                    <a:moveTo>
                      <a:pt x="35" y="31"/>
                    </a:moveTo>
                    <a:cubicBezTo>
                      <a:pt x="42" y="25"/>
                      <a:pt x="40" y="14"/>
                      <a:pt x="32" y="6"/>
                    </a:cubicBezTo>
                    <a:cubicBezTo>
                      <a:pt x="32" y="5"/>
                      <a:pt x="32" y="5"/>
                      <a:pt x="32" y="5"/>
                    </a:cubicBezTo>
                    <a:cubicBezTo>
                      <a:pt x="30" y="6"/>
                      <a:pt x="28" y="6"/>
                      <a:pt x="26" y="6"/>
                    </a:cubicBezTo>
                    <a:cubicBezTo>
                      <a:pt x="20" y="6"/>
                      <a:pt x="14" y="4"/>
                      <a:pt x="9" y="0"/>
                    </a:cubicBezTo>
                    <a:cubicBezTo>
                      <a:pt x="8" y="1"/>
                      <a:pt x="7" y="2"/>
                      <a:pt x="7" y="2"/>
                    </a:cubicBezTo>
                    <a:cubicBezTo>
                      <a:pt x="0" y="8"/>
                      <a:pt x="2" y="20"/>
                      <a:pt x="10" y="28"/>
                    </a:cubicBezTo>
                    <a:cubicBezTo>
                      <a:pt x="18" y="36"/>
                      <a:pt x="29" y="37"/>
                      <a:pt x="35" y="31"/>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08" name="iṩḷïdè">
                <a:extLst>
                  <a:ext uri="{FF2B5EF4-FFF2-40B4-BE49-F238E27FC236}">
                    <a16:creationId xmlns:a16="http://schemas.microsoft.com/office/drawing/2014/main" id="{B3269812-1E18-F964-521E-99A546A0EF38}"/>
                  </a:ext>
                </a:extLst>
              </p:cNvPr>
              <p:cNvSpPr/>
              <p:nvPr/>
            </p:nvSpPr>
            <p:spPr bwMode="auto">
              <a:xfrm>
                <a:off x="7445376" y="3587750"/>
                <a:ext cx="266700" cy="236537"/>
              </a:xfrm>
              <a:custGeom>
                <a:avLst/>
                <a:gdLst>
                  <a:gd name="T0" fmla="*/ 60 w 71"/>
                  <a:gd name="T1" fmla="*/ 7 h 63"/>
                  <a:gd name="T2" fmla="*/ 43 w 71"/>
                  <a:gd name="T3" fmla="*/ 0 h 63"/>
                  <a:gd name="T4" fmla="*/ 16 w 71"/>
                  <a:gd name="T5" fmla="*/ 12 h 63"/>
                  <a:gd name="T6" fmla="*/ 10 w 71"/>
                  <a:gd name="T7" fmla="*/ 56 h 63"/>
                  <a:gd name="T8" fmla="*/ 15 w 71"/>
                  <a:gd name="T9" fmla="*/ 60 h 63"/>
                  <a:gd name="T10" fmla="*/ 27 w 71"/>
                  <a:gd name="T11" fmla="*/ 63 h 63"/>
                  <a:gd name="T12" fmla="*/ 29 w 71"/>
                  <a:gd name="T13" fmla="*/ 63 h 63"/>
                  <a:gd name="T14" fmla="*/ 55 w 71"/>
                  <a:gd name="T15" fmla="*/ 51 h 63"/>
                  <a:gd name="T16" fmla="*/ 60 w 71"/>
                  <a:gd name="T1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60" y="7"/>
                    </a:moveTo>
                    <a:cubicBezTo>
                      <a:pt x="56" y="2"/>
                      <a:pt x="50" y="0"/>
                      <a:pt x="43" y="0"/>
                    </a:cubicBezTo>
                    <a:cubicBezTo>
                      <a:pt x="34" y="0"/>
                      <a:pt x="24" y="4"/>
                      <a:pt x="16" y="12"/>
                    </a:cubicBezTo>
                    <a:cubicBezTo>
                      <a:pt x="2" y="26"/>
                      <a:pt x="0" y="46"/>
                      <a:pt x="10" y="56"/>
                    </a:cubicBezTo>
                    <a:cubicBezTo>
                      <a:pt x="12" y="58"/>
                      <a:pt x="13" y="59"/>
                      <a:pt x="15" y="60"/>
                    </a:cubicBezTo>
                    <a:cubicBezTo>
                      <a:pt x="18" y="62"/>
                      <a:pt x="23" y="63"/>
                      <a:pt x="27" y="63"/>
                    </a:cubicBezTo>
                    <a:cubicBezTo>
                      <a:pt x="28" y="63"/>
                      <a:pt x="28" y="63"/>
                      <a:pt x="29" y="63"/>
                    </a:cubicBezTo>
                    <a:cubicBezTo>
                      <a:pt x="37" y="63"/>
                      <a:pt x="47" y="58"/>
                      <a:pt x="55" y="51"/>
                    </a:cubicBezTo>
                    <a:cubicBezTo>
                      <a:pt x="68" y="37"/>
                      <a:pt x="71" y="17"/>
                      <a:pt x="60" y="7"/>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09" name="iS1ïḍê">
                <a:extLst>
                  <a:ext uri="{FF2B5EF4-FFF2-40B4-BE49-F238E27FC236}">
                    <a16:creationId xmlns:a16="http://schemas.microsoft.com/office/drawing/2014/main" id="{0CBC24C3-B62E-5F21-64AA-CE1A6B4885E3}"/>
                  </a:ext>
                </a:extLst>
              </p:cNvPr>
              <p:cNvSpPr/>
              <p:nvPr/>
            </p:nvSpPr>
            <p:spPr bwMode="auto">
              <a:xfrm>
                <a:off x="7381876" y="3606800"/>
                <a:ext cx="93663" cy="333375"/>
              </a:xfrm>
              <a:custGeom>
                <a:avLst/>
                <a:gdLst>
                  <a:gd name="T0" fmla="*/ 23 w 25"/>
                  <a:gd name="T1" fmla="*/ 4 h 89"/>
                  <a:gd name="T2" fmla="*/ 20 w 25"/>
                  <a:gd name="T3" fmla="*/ 1 h 89"/>
                  <a:gd name="T4" fmla="*/ 14 w 25"/>
                  <a:gd name="T5" fmla="*/ 10 h 89"/>
                  <a:gd name="T6" fmla="*/ 12 w 25"/>
                  <a:gd name="T7" fmla="*/ 10 h 89"/>
                  <a:gd name="T8" fmla="*/ 11 w 25"/>
                  <a:gd name="T9" fmla="*/ 10 h 89"/>
                  <a:gd name="T10" fmla="*/ 5 w 25"/>
                  <a:gd name="T11" fmla="*/ 1 h 89"/>
                  <a:gd name="T12" fmla="*/ 2 w 25"/>
                  <a:gd name="T13" fmla="*/ 4 h 89"/>
                  <a:gd name="T14" fmla="*/ 8 w 25"/>
                  <a:gd name="T15" fmla="*/ 13 h 89"/>
                  <a:gd name="T16" fmla="*/ 7 w 25"/>
                  <a:gd name="T17" fmla="*/ 15 h 89"/>
                  <a:gd name="T18" fmla="*/ 7 w 25"/>
                  <a:gd name="T19" fmla="*/ 27 h 89"/>
                  <a:gd name="T20" fmla="*/ 7 w 25"/>
                  <a:gd name="T21" fmla="*/ 41 h 89"/>
                  <a:gd name="T22" fmla="*/ 7 w 25"/>
                  <a:gd name="T23" fmla="*/ 83 h 89"/>
                  <a:gd name="T24" fmla="*/ 12 w 25"/>
                  <a:gd name="T25" fmla="*/ 89 h 89"/>
                  <a:gd name="T26" fmla="*/ 18 w 25"/>
                  <a:gd name="T27" fmla="*/ 83 h 89"/>
                  <a:gd name="T28" fmla="*/ 18 w 25"/>
                  <a:gd name="T29" fmla="*/ 41 h 89"/>
                  <a:gd name="T30" fmla="*/ 18 w 25"/>
                  <a:gd name="T31" fmla="*/ 27 h 89"/>
                  <a:gd name="T32" fmla="*/ 18 w 25"/>
                  <a:gd name="T33" fmla="*/ 15 h 89"/>
                  <a:gd name="T34" fmla="*/ 17 w 25"/>
                  <a:gd name="T35" fmla="*/ 13 h 89"/>
                  <a:gd name="T36" fmla="*/ 23 w 25"/>
                  <a:gd name="T37"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9">
                    <a:moveTo>
                      <a:pt x="23" y="4"/>
                    </a:moveTo>
                    <a:cubicBezTo>
                      <a:pt x="25" y="2"/>
                      <a:pt x="22" y="0"/>
                      <a:pt x="20" y="1"/>
                    </a:cubicBezTo>
                    <a:cubicBezTo>
                      <a:pt x="18" y="4"/>
                      <a:pt x="16" y="7"/>
                      <a:pt x="14" y="10"/>
                    </a:cubicBezTo>
                    <a:cubicBezTo>
                      <a:pt x="14" y="10"/>
                      <a:pt x="13" y="10"/>
                      <a:pt x="12" y="10"/>
                    </a:cubicBezTo>
                    <a:cubicBezTo>
                      <a:pt x="12" y="10"/>
                      <a:pt x="11" y="10"/>
                      <a:pt x="11" y="10"/>
                    </a:cubicBezTo>
                    <a:cubicBezTo>
                      <a:pt x="9" y="7"/>
                      <a:pt x="7" y="4"/>
                      <a:pt x="5" y="1"/>
                    </a:cubicBezTo>
                    <a:cubicBezTo>
                      <a:pt x="3" y="0"/>
                      <a:pt x="0" y="2"/>
                      <a:pt x="2" y="4"/>
                    </a:cubicBezTo>
                    <a:cubicBezTo>
                      <a:pt x="4" y="7"/>
                      <a:pt x="6" y="9"/>
                      <a:pt x="8" y="13"/>
                    </a:cubicBezTo>
                    <a:cubicBezTo>
                      <a:pt x="7" y="13"/>
                      <a:pt x="7" y="14"/>
                      <a:pt x="7" y="15"/>
                    </a:cubicBezTo>
                    <a:cubicBezTo>
                      <a:pt x="7" y="27"/>
                      <a:pt x="7" y="27"/>
                      <a:pt x="7" y="27"/>
                    </a:cubicBezTo>
                    <a:cubicBezTo>
                      <a:pt x="7" y="41"/>
                      <a:pt x="7" y="41"/>
                      <a:pt x="7" y="41"/>
                    </a:cubicBezTo>
                    <a:cubicBezTo>
                      <a:pt x="7" y="83"/>
                      <a:pt x="7" y="83"/>
                      <a:pt x="7" y="83"/>
                    </a:cubicBezTo>
                    <a:cubicBezTo>
                      <a:pt x="7" y="86"/>
                      <a:pt x="9" y="89"/>
                      <a:pt x="12" y="89"/>
                    </a:cubicBezTo>
                    <a:cubicBezTo>
                      <a:pt x="15" y="89"/>
                      <a:pt x="18" y="86"/>
                      <a:pt x="18" y="83"/>
                    </a:cubicBezTo>
                    <a:cubicBezTo>
                      <a:pt x="18" y="41"/>
                      <a:pt x="18" y="41"/>
                      <a:pt x="18" y="41"/>
                    </a:cubicBezTo>
                    <a:cubicBezTo>
                      <a:pt x="18" y="27"/>
                      <a:pt x="18" y="27"/>
                      <a:pt x="18" y="27"/>
                    </a:cubicBezTo>
                    <a:cubicBezTo>
                      <a:pt x="18" y="15"/>
                      <a:pt x="18" y="15"/>
                      <a:pt x="18" y="15"/>
                    </a:cubicBezTo>
                    <a:cubicBezTo>
                      <a:pt x="18" y="14"/>
                      <a:pt x="18" y="13"/>
                      <a:pt x="17" y="13"/>
                    </a:cubicBezTo>
                    <a:cubicBezTo>
                      <a:pt x="19" y="9"/>
                      <a:pt x="20" y="7"/>
                      <a:pt x="23" y="4"/>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grpSp>
          <p:nvGrpSpPr>
            <p:cNvPr id="33" name="îšľîḍé">
              <a:extLst>
                <a:ext uri="{FF2B5EF4-FFF2-40B4-BE49-F238E27FC236}">
                  <a16:creationId xmlns:a16="http://schemas.microsoft.com/office/drawing/2014/main" id="{6F0EE94B-54A9-BB62-5330-F41DC0FCB975}"/>
                </a:ext>
              </a:extLst>
            </p:cNvPr>
            <p:cNvGrpSpPr/>
            <p:nvPr/>
          </p:nvGrpSpPr>
          <p:grpSpPr>
            <a:xfrm>
              <a:off x="5409922" y="3630814"/>
              <a:ext cx="325360" cy="223344"/>
              <a:chOff x="5070476" y="2692400"/>
              <a:chExt cx="647700" cy="444500"/>
            </a:xfrm>
            <a:solidFill>
              <a:schemeClr val="accent4">
                <a:lumMod val="75000"/>
              </a:schemeClr>
            </a:solidFill>
          </p:grpSpPr>
          <p:sp>
            <p:nvSpPr>
              <p:cNvPr id="103" name="iṡḻiḑé">
                <a:extLst>
                  <a:ext uri="{FF2B5EF4-FFF2-40B4-BE49-F238E27FC236}">
                    <a16:creationId xmlns:a16="http://schemas.microsoft.com/office/drawing/2014/main" id="{86F6A4E7-08B4-3792-5C88-4CC3A830A209}"/>
                  </a:ext>
                </a:extLst>
              </p:cNvPr>
              <p:cNvSpPr/>
              <p:nvPr/>
            </p:nvSpPr>
            <p:spPr bwMode="auto">
              <a:xfrm>
                <a:off x="5070476" y="3076575"/>
                <a:ext cx="647700" cy="60325"/>
              </a:xfrm>
              <a:custGeom>
                <a:avLst/>
                <a:gdLst>
                  <a:gd name="T0" fmla="*/ 408 w 408"/>
                  <a:gd name="T1" fmla="*/ 0 h 38"/>
                  <a:gd name="T2" fmla="*/ 0 w 408"/>
                  <a:gd name="T3" fmla="*/ 0 h 38"/>
                  <a:gd name="T4" fmla="*/ 0 w 408"/>
                  <a:gd name="T5" fmla="*/ 38 h 38"/>
                  <a:gd name="T6" fmla="*/ 408 w 408"/>
                  <a:gd name="T7" fmla="*/ 38 h 38"/>
                  <a:gd name="T8" fmla="*/ 408 w 408"/>
                  <a:gd name="T9" fmla="*/ 0 h 38"/>
                  <a:gd name="T10" fmla="*/ 389 w 408"/>
                  <a:gd name="T11" fmla="*/ 24 h 38"/>
                  <a:gd name="T12" fmla="*/ 355 w 408"/>
                  <a:gd name="T13" fmla="*/ 24 h 38"/>
                  <a:gd name="T14" fmla="*/ 355 w 408"/>
                  <a:gd name="T15" fmla="*/ 14 h 38"/>
                  <a:gd name="T16" fmla="*/ 389 w 408"/>
                  <a:gd name="T17" fmla="*/ 14 h 38"/>
                  <a:gd name="T18" fmla="*/ 389 w 408"/>
                  <a:gd name="T19"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8" h="38">
                    <a:moveTo>
                      <a:pt x="408" y="0"/>
                    </a:moveTo>
                    <a:lnTo>
                      <a:pt x="0" y="0"/>
                    </a:lnTo>
                    <a:lnTo>
                      <a:pt x="0" y="38"/>
                    </a:lnTo>
                    <a:lnTo>
                      <a:pt x="408" y="38"/>
                    </a:lnTo>
                    <a:lnTo>
                      <a:pt x="408" y="0"/>
                    </a:lnTo>
                    <a:close/>
                    <a:moveTo>
                      <a:pt x="389" y="24"/>
                    </a:moveTo>
                    <a:lnTo>
                      <a:pt x="355" y="24"/>
                    </a:lnTo>
                    <a:lnTo>
                      <a:pt x="355" y="14"/>
                    </a:lnTo>
                    <a:lnTo>
                      <a:pt x="389" y="14"/>
                    </a:lnTo>
                    <a:lnTo>
                      <a:pt x="389" y="24"/>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04" name="iṡḷîďè">
                <a:extLst>
                  <a:ext uri="{FF2B5EF4-FFF2-40B4-BE49-F238E27FC236}">
                    <a16:creationId xmlns:a16="http://schemas.microsoft.com/office/drawing/2014/main" id="{3007E0CF-1FC3-A4B0-E012-2045D3491FE4}"/>
                  </a:ext>
                </a:extLst>
              </p:cNvPr>
              <p:cNvSpPr/>
              <p:nvPr/>
            </p:nvSpPr>
            <p:spPr bwMode="auto">
              <a:xfrm>
                <a:off x="5100638" y="2692400"/>
                <a:ext cx="587375" cy="365125"/>
              </a:xfrm>
              <a:custGeom>
                <a:avLst/>
                <a:gdLst>
                  <a:gd name="T0" fmla="*/ 370 w 370"/>
                  <a:gd name="T1" fmla="*/ 0 h 230"/>
                  <a:gd name="T2" fmla="*/ 0 w 370"/>
                  <a:gd name="T3" fmla="*/ 0 h 230"/>
                  <a:gd name="T4" fmla="*/ 0 w 370"/>
                  <a:gd name="T5" fmla="*/ 230 h 230"/>
                  <a:gd name="T6" fmla="*/ 370 w 370"/>
                  <a:gd name="T7" fmla="*/ 230 h 230"/>
                  <a:gd name="T8" fmla="*/ 370 w 370"/>
                  <a:gd name="T9" fmla="*/ 0 h 230"/>
                  <a:gd name="T10" fmla="*/ 329 w 370"/>
                  <a:gd name="T11" fmla="*/ 197 h 230"/>
                  <a:gd name="T12" fmla="*/ 41 w 370"/>
                  <a:gd name="T13" fmla="*/ 197 h 230"/>
                  <a:gd name="T14" fmla="*/ 41 w 370"/>
                  <a:gd name="T15" fmla="*/ 34 h 230"/>
                  <a:gd name="T16" fmla="*/ 329 w 370"/>
                  <a:gd name="T17" fmla="*/ 34 h 230"/>
                  <a:gd name="T18" fmla="*/ 329 w 370"/>
                  <a:gd name="T19" fmla="*/ 19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230">
                    <a:moveTo>
                      <a:pt x="370" y="0"/>
                    </a:moveTo>
                    <a:lnTo>
                      <a:pt x="0" y="0"/>
                    </a:lnTo>
                    <a:lnTo>
                      <a:pt x="0" y="230"/>
                    </a:lnTo>
                    <a:lnTo>
                      <a:pt x="370" y="230"/>
                    </a:lnTo>
                    <a:lnTo>
                      <a:pt x="370" y="0"/>
                    </a:lnTo>
                    <a:close/>
                    <a:moveTo>
                      <a:pt x="329" y="197"/>
                    </a:moveTo>
                    <a:lnTo>
                      <a:pt x="41" y="197"/>
                    </a:lnTo>
                    <a:lnTo>
                      <a:pt x="41" y="34"/>
                    </a:lnTo>
                    <a:lnTo>
                      <a:pt x="329" y="34"/>
                    </a:lnTo>
                    <a:lnTo>
                      <a:pt x="329" y="197"/>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34" name="îṡľîḓè">
              <a:extLst>
                <a:ext uri="{FF2B5EF4-FFF2-40B4-BE49-F238E27FC236}">
                  <a16:creationId xmlns:a16="http://schemas.microsoft.com/office/drawing/2014/main" id="{4AB2199C-CDA2-2D56-1100-CAE4C322E052}"/>
                </a:ext>
              </a:extLst>
            </p:cNvPr>
            <p:cNvSpPr/>
            <p:nvPr/>
          </p:nvSpPr>
          <p:spPr bwMode="auto">
            <a:xfrm>
              <a:off x="6274356" y="4307226"/>
              <a:ext cx="224880" cy="245678"/>
            </a:xfrm>
            <a:custGeom>
              <a:avLst/>
              <a:gdLst>
                <a:gd name="T0" fmla="*/ 147 w 282"/>
                <a:gd name="T1" fmla="*/ 0 h 308"/>
                <a:gd name="T2" fmla="*/ 145 w 282"/>
                <a:gd name="T3" fmla="*/ 2 h 308"/>
                <a:gd name="T4" fmla="*/ 3 w 282"/>
                <a:gd name="T5" fmla="*/ 218 h 308"/>
                <a:gd name="T6" fmla="*/ 0 w 282"/>
                <a:gd name="T7" fmla="*/ 218 h 308"/>
                <a:gd name="T8" fmla="*/ 3 w 282"/>
                <a:gd name="T9" fmla="*/ 220 h 308"/>
                <a:gd name="T10" fmla="*/ 133 w 282"/>
                <a:gd name="T11" fmla="*/ 308 h 308"/>
                <a:gd name="T12" fmla="*/ 135 w 282"/>
                <a:gd name="T13" fmla="*/ 308 h 308"/>
                <a:gd name="T14" fmla="*/ 135 w 282"/>
                <a:gd name="T15" fmla="*/ 308 h 308"/>
                <a:gd name="T16" fmla="*/ 280 w 282"/>
                <a:gd name="T17" fmla="*/ 92 h 308"/>
                <a:gd name="T18" fmla="*/ 282 w 282"/>
                <a:gd name="T19" fmla="*/ 90 h 308"/>
                <a:gd name="T20" fmla="*/ 280 w 282"/>
                <a:gd name="T21" fmla="*/ 90 h 308"/>
                <a:gd name="T22" fmla="*/ 249 w 282"/>
                <a:gd name="T23" fmla="*/ 68 h 308"/>
                <a:gd name="T24" fmla="*/ 263 w 282"/>
                <a:gd name="T25" fmla="*/ 47 h 308"/>
                <a:gd name="T26" fmla="*/ 263 w 282"/>
                <a:gd name="T27" fmla="*/ 45 h 308"/>
                <a:gd name="T28" fmla="*/ 263 w 282"/>
                <a:gd name="T29" fmla="*/ 45 h 308"/>
                <a:gd name="T30" fmla="*/ 197 w 282"/>
                <a:gd name="T31" fmla="*/ 0 h 308"/>
                <a:gd name="T32" fmla="*/ 195 w 282"/>
                <a:gd name="T33" fmla="*/ 0 h 308"/>
                <a:gd name="T34" fmla="*/ 195 w 282"/>
                <a:gd name="T35" fmla="*/ 0 h 308"/>
                <a:gd name="T36" fmla="*/ 180 w 282"/>
                <a:gd name="T37" fmla="*/ 24 h 308"/>
                <a:gd name="T38" fmla="*/ 147 w 282"/>
                <a:gd name="T39" fmla="*/ 2 h 308"/>
                <a:gd name="T40" fmla="*/ 147 w 282"/>
                <a:gd name="T41" fmla="*/ 0 h 308"/>
                <a:gd name="T42" fmla="*/ 171 w 282"/>
                <a:gd name="T43" fmla="*/ 211 h 308"/>
                <a:gd name="T44" fmla="*/ 76 w 282"/>
                <a:gd name="T45" fmla="*/ 147 h 308"/>
                <a:gd name="T46" fmla="*/ 109 w 282"/>
                <a:gd name="T47" fmla="*/ 97 h 308"/>
                <a:gd name="T48" fmla="*/ 206 w 282"/>
                <a:gd name="T49" fmla="*/ 161 h 308"/>
                <a:gd name="T50" fmla="*/ 171 w 282"/>
                <a:gd name="T51" fmla="*/ 211 h 308"/>
                <a:gd name="T52" fmla="*/ 128 w 282"/>
                <a:gd name="T53" fmla="*/ 274 h 308"/>
                <a:gd name="T54" fmla="*/ 34 w 282"/>
                <a:gd name="T55" fmla="*/ 211 h 308"/>
                <a:gd name="T56" fmla="*/ 67 w 282"/>
                <a:gd name="T57" fmla="*/ 161 h 308"/>
                <a:gd name="T58" fmla="*/ 164 w 282"/>
                <a:gd name="T59" fmla="*/ 225 h 308"/>
                <a:gd name="T60" fmla="*/ 128 w 282"/>
                <a:gd name="T61" fmla="*/ 27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308">
                  <a:moveTo>
                    <a:pt x="147" y="0"/>
                  </a:moveTo>
                  <a:lnTo>
                    <a:pt x="145" y="2"/>
                  </a:lnTo>
                  <a:lnTo>
                    <a:pt x="3" y="218"/>
                  </a:lnTo>
                  <a:lnTo>
                    <a:pt x="0" y="218"/>
                  </a:lnTo>
                  <a:lnTo>
                    <a:pt x="3" y="220"/>
                  </a:lnTo>
                  <a:lnTo>
                    <a:pt x="133" y="308"/>
                  </a:lnTo>
                  <a:lnTo>
                    <a:pt x="135" y="308"/>
                  </a:lnTo>
                  <a:lnTo>
                    <a:pt x="135" y="308"/>
                  </a:lnTo>
                  <a:lnTo>
                    <a:pt x="280" y="92"/>
                  </a:lnTo>
                  <a:lnTo>
                    <a:pt x="282" y="90"/>
                  </a:lnTo>
                  <a:lnTo>
                    <a:pt x="280" y="90"/>
                  </a:lnTo>
                  <a:lnTo>
                    <a:pt x="249" y="68"/>
                  </a:lnTo>
                  <a:lnTo>
                    <a:pt x="263" y="47"/>
                  </a:lnTo>
                  <a:lnTo>
                    <a:pt x="263" y="45"/>
                  </a:lnTo>
                  <a:lnTo>
                    <a:pt x="263" y="45"/>
                  </a:lnTo>
                  <a:lnTo>
                    <a:pt x="197" y="0"/>
                  </a:lnTo>
                  <a:lnTo>
                    <a:pt x="195" y="0"/>
                  </a:lnTo>
                  <a:lnTo>
                    <a:pt x="195" y="0"/>
                  </a:lnTo>
                  <a:lnTo>
                    <a:pt x="180" y="24"/>
                  </a:lnTo>
                  <a:lnTo>
                    <a:pt x="147" y="2"/>
                  </a:lnTo>
                  <a:lnTo>
                    <a:pt x="147" y="0"/>
                  </a:lnTo>
                  <a:close/>
                  <a:moveTo>
                    <a:pt x="171" y="211"/>
                  </a:moveTo>
                  <a:lnTo>
                    <a:pt x="76" y="147"/>
                  </a:lnTo>
                  <a:lnTo>
                    <a:pt x="109" y="97"/>
                  </a:lnTo>
                  <a:lnTo>
                    <a:pt x="206" y="161"/>
                  </a:lnTo>
                  <a:lnTo>
                    <a:pt x="171" y="211"/>
                  </a:lnTo>
                  <a:close/>
                  <a:moveTo>
                    <a:pt x="128" y="274"/>
                  </a:moveTo>
                  <a:lnTo>
                    <a:pt x="34" y="211"/>
                  </a:lnTo>
                  <a:lnTo>
                    <a:pt x="67" y="161"/>
                  </a:lnTo>
                  <a:lnTo>
                    <a:pt x="164" y="225"/>
                  </a:lnTo>
                  <a:lnTo>
                    <a:pt x="128" y="274"/>
                  </a:lnTo>
                  <a:close/>
                </a:path>
              </a:pathLst>
            </a:custGeom>
            <a:solidFill>
              <a:schemeClr val="bg2"/>
            </a:solidFill>
            <a:ln>
              <a:noFill/>
            </a:ln>
          </p:spPr>
          <p:txBody>
            <a:bodyPr anchor="ctr"/>
            <a:lstStyle/>
            <a:p>
              <a:pPr algn="ctr"/>
              <a:endParaRPr sz="1350"/>
            </a:p>
          </p:txBody>
        </p:sp>
        <p:grpSp>
          <p:nvGrpSpPr>
            <p:cNvPr id="35" name="íṩľïḑe">
              <a:extLst>
                <a:ext uri="{FF2B5EF4-FFF2-40B4-BE49-F238E27FC236}">
                  <a16:creationId xmlns:a16="http://schemas.microsoft.com/office/drawing/2014/main" id="{8C28A8C1-9B61-A4C7-8AC5-DE98DEA2A9D6}"/>
                </a:ext>
              </a:extLst>
            </p:cNvPr>
            <p:cNvGrpSpPr/>
            <p:nvPr/>
          </p:nvGrpSpPr>
          <p:grpSpPr>
            <a:xfrm>
              <a:off x="4700982" y="4326370"/>
              <a:ext cx="235246" cy="237702"/>
              <a:chOff x="3659188" y="4076700"/>
              <a:chExt cx="468313" cy="473075"/>
            </a:xfrm>
            <a:solidFill>
              <a:schemeClr val="accent1"/>
            </a:solidFill>
          </p:grpSpPr>
          <p:sp>
            <p:nvSpPr>
              <p:cNvPr id="101" name="i$ľïḑê">
                <a:extLst>
                  <a:ext uri="{FF2B5EF4-FFF2-40B4-BE49-F238E27FC236}">
                    <a16:creationId xmlns:a16="http://schemas.microsoft.com/office/drawing/2014/main" id="{46DB262C-01E1-7D71-43E6-1AEA70FC543C}"/>
                  </a:ext>
                </a:extLst>
              </p:cNvPr>
              <p:cNvSpPr/>
              <p:nvPr/>
            </p:nvSpPr>
            <p:spPr bwMode="auto">
              <a:xfrm>
                <a:off x="3659188" y="4076700"/>
                <a:ext cx="225425" cy="473075"/>
              </a:xfrm>
              <a:custGeom>
                <a:avLst/>
                <a:gdLst>
                  <a:gd name="T0" fmla="*/ 1 w 60"/>
                  <a:gd name="T1" fmla="*/ 122 h 126"/>
                  <a:gd name="T2" fmla="*/ 30 w 60"/>
                  <a:gd name="T3" fmla="*/ 108 h 126"/>
                  <a:gd name="T4" fmla="*/ 59 w 60"/>
                  <a:gd name="T5" fmla="*/ 122 h 126"/>
                  <a:gd name="T6" fmla="*/ 60 w 60"/>
                  <a:gd name="T7" fmla="*/ 122 h 126"/>
                  <a:gd name="T8" fmla="*/ 60 w 60"/>
                  <a:gd name="T9" fmla="*/ 27 h 126"/>
                  <a:gd name="T10" fmla="*/ 59 w 60"/>
                  <a:gd name="T11" fmla="*/ 13 h 126"/>
                  <a:gd name="T12" fmla="*/ 30 w 60"/>
                  <a:gd name="T13" fmla="*/ 0 h 126"/>
                  <a:gd name="T14" fmla="*/ 1 w 60"/>
                  <a:gd name="T15" fmla="*/ 13 h 126"/>
                  <a:gd name="T16" fmla="*/ 0 w 60"/>
                  <a:gd name="T17" fmla="*/ 27 h 126"/>
                  <a:gd name="T18" fmla="*/ 0 w 60"/>
                  <a:gd name="T19" fmla="*/ 122 h 126"/>
                  <a:gd name="T20" fmla="*/ 1 w 60"/>
                  <a:gd name="T21" fmla="*/ 122 h 126"/>
                  <a:gd name="T22" fmla="*/ 9 w 60"/>
                  <a:gd name="T23" fmla="*/ 21 h 126"/>
                  <a:gd name="T24" fmla="*/ 30 w 60"/>
                  <a:gd name="T25" fmla="*/ 17 h 126"/>
                  <a:gd name="T26" fmla="*/ 50 w 60"/>
                  <a:gd name="T27" fmla="*/ 21 h 126"/>
                  <a:gd name="T28" fmla="*/ 51 w 60"/>
                  <a:gd name="T29" fmla="*/ 23 h 126"/>
                  <a:gd name="T30" fmla="*/ 50 w 60"/>
                  <a:gd name="T31" fmla="*/ 24 h 126"/>
                  <a:gd name="T32" fmla="*/ 49 w 60"/>
                  <a:gd name="T33" fmla="*/ 24 h 126"/>
                  <a:gd name="T34" fmla="*/ 45 w 60"/>
                  <a:gd name="T35" fmla="*/ 22 h 126"/>
                  <a:gd name="T36" fmla="*/ 30 w 60"/>
                  <a:gd name="T37" fmla="*/ 20 h 126"/>
                  <a:gd name="T38" fmla="*/ 15 w 60"/>
                  <a:gd name="T39" fmla="*/ 22 h 126"/>
                  <a:gd name="T40" fmla="*/ 11 w 60"/>
                  <a:gd name="T41" fmla="*/ 24 h 126"/>
                  <a:gd name="T42" fmla="*/ 9 w 60"/>
                  <a:gd name="T43" fmla="*/ 23 h 126"/>
                  <a:gd name="T44" fmla="*/ 9 w 60"/>
                  <a:gd name="T45" fmla="*/ 21 h 126"/>
                  <a:gd name="T46" fmla="*/ 9 w 60"/>
                  <a:gd name="T47" fmla="*/ 38 h 126"/>
                  <a:gd name="T48" fmla="*/ 30 w 60"/>
                  <a:gd name="T49" fmla="*/ 34 h 126"/>
                  <a:gd name="T50" fmla="*/ 50 w 60"/>
                  <a:gd name="T51" fmla="*/ 38 h 126"/>
                  <a:gd name="T52" fmla="*/ 51 w 60"/>
                  <a:gd name="T53" fmla="*/ 40 h 126"/>
                  <a:gd name="T54" fmla="*/ 50 w 60"/>
                  <a:gd name="T55" fmla="*/ 41 h 126"/>
                  <a:gd name="T56" fmla="*/ 49 w 60"/>
                  <a:gd name="T57" fmla="*/ 41 h 126"/>
                  <a:gd name="T58" fmla="*/ 45 w 60"/>
                  <a:gd name="T59" fmla="*/ 39 h 126"/>
                  <a:gd name="T60" fmla="*/ 30 w 60"/>
                  <a:gd name="T61" fmla="*/ 37 h 126"/>
                  <a:gd name="T62" fmla="*/ 15 w 60"/>
                  <a:gd name="T63" fmla="*/ 39 h 126"/>
                  <a:gd name="T64" fmla="*/ 11 w 60"/>
                  <a:gd name="T65" fmla="*/ 41 h 126"/>
                  <a:gd name="T66" fmla="*/ 9 w 60"/>
                  <a:gd name="T67" fmla="*/ 40 h 126"/>
                  <a:gd name="T68" fmla="*/ 9 w 60"/>
                  <a:gd name="T69" fmla="*/ 38 h 126"/>
                  <a:gd name="T70" fmla="*/ 9 w 60"/>
                  <a:gd name="T71" fmla="*/ 55 h 126"/>
                  <a:gd name="T72" fmla="*/ 30 w 60"/>
                  <a:gd name="T73" fmla="*/ 51 h 126"/>
                  <a:gd name="T74" fmla="*/ 50 w 60"/>
                  <a:gd name="T75" fmla="*/ 55 h 126"/>
                  <a:gd name="T76" fmla="*/ 51 w 60"/>
                  <a:gd name="T77" fmla="*/ 57 h 126"/>
                  <a:gd name="T78" fmla="*/ 50 w 60"/>
                  <a:gd name="T79" fmla="*/ 58 h 126"/>
                  <a:gd name="T80" fmla="*/ 49 w 60"/>
                  <a:gd name="T81" fmla="*/ 58 h 126"/>
                  <a:gd name="T82" fmla="*/ 45 w 60"/>
                  <a:gd name="T83" fmla="*/ 56 h 126"/>
                  <a:gd name="T84" fmla="*/ 30 w 60"/>
                  <a:gd name="T85" fmla="*/ 54 h 126"/>
                  <a:gd name="T86" fmla="*/ 15 w 60"/>
                  <a:gd name="T87" fmla="*/ 56 h 126"/>
                  <a:gd name="T88" fmla="*/ 11 w 60"/>
                  <a:gd name="T89" fmla="*/ 58 h 126"/>
                  <a:gd name="T90" fmla="*/ 9 w 60"/>
                  <a:gd name="T91" fmla="*/ 57 h 126"/>
                  <a:gd name="T92" fmla="*/ 9 w 60"/>
                  <a:gd name="T93"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126">
                    <a:moveTo>
                      <a:pt x="1" y="122"/>
                    </a:moveTo>
                    <a:cubicBezTo>
                      <a:pt x="4" y="111"/>
                      <a:pt x="16" y="108"/>
                      <a:pt x="30" y="108"/>
                    </a:cubicBezTo>
                    <a:cubicBezTo>
                      <a:pt x="44" y="108"/>
                      <a:pt x="55" y="111"/>
                      <a:pt x="59" y="122"/>
                    </a:cubicBezTo>
                    <a:cubicBezTo>
                      <a:pt x="60" y="126"/>
                      <a:pt x="60" y="126"/>
                      <a:pt x="60" y="122"/>
                    </a:cubicBezTo>
                    <a:cubicBezTo>
                      <a:pt x="60" y="102"/>
                      <a:pt x="60" y="47"/>
                      <a:pt x="60" y="27"/>
                    </a:cubicBezTo>
                    <a:cubicBezTo>
                      <a:pt x="60" y="23"/>
                      <a:pt x="60" y="17"/>
                      <a:pt x="59" y="13"/>
                    </a:cubicBezTo>
                    <a:cubicBezTo>
                      <a:pt x="55" y="3"/>
                      <a:pt x="44" y="0"/>
                      <a:pt x="30" y="0"/>
                    </a:cubicBezTo>
                    <a:cubicBezTo>
                      <a:pt x="16" y="0"/>
                      <a:pt x="5" y="3"/>
                      <a:pt x="1" y="13"/>
                    </a:cubicBezTo>
                    <a:cubicBezTo>
                      <a:pt x="0" y="17"/>
                      <a:pt x="0" y="23"/>
                      <a:pt x="0" y="27"/>
                    </a:cubicBezTo>
                    <a:cubicBezTo>
                      <a:pt x="0" y="47"/>
                      <a:pt x="0" y="102"/>
                      <a:pt x="0" y="122"/>
                    </a:cubicBezTo>
                    <a:cubicBezTo>
                      <a:pt x="0" y="126"/>
                      <a:pt x="0" y="126"/>
                      <a:pt x="1" y="122"/>
                    </a:cubicBezTo>
                    <a:moveTo>
                      <a:pt x="9" y="21"/>
                    </a:moveTo>
                    <a:cubicBezTo>
                      <a:pt x="14" y="18"/>
                      <a:pt x="21" y="17"/>
                      <a:pt x="30" y="17"/>
                    </a:cubicBezTo>
                    <a:cubicBezTo>
                      <a:pt x="39" y="17"/>
                      <a:pt x="45" y="18"/>
                      <a:pt x="50" y="21"/>
                    </a:cubicBezTo>
                    <a:cubicBezTo>
                      <a:pt x="51" y="21"/>
                      <a:pt x="52" y="22"/>
                      <a:pt x="51" y="23"/>
                    </a:cubicBezTo>
                    <a:cubicBezTo>
                      <a:pt x="51" y="24"/>
                      <a:pt x="50" y="24"/>
                      <a:pt x="50" y="24"/>
                    </a:cubicBezTo>
                    <a:cubicBezTo>
                      <a:pt x="49" y="24"/>
                      <a:pt x="49" y="24"/>
                      <a:pt x="49" y="24"/>
                    </a:cubicBezTo>
                    <a:cubicBezTo>
                      <a:pt x="48" y="23"/>
                      <a:pt x="46" y="23"/>
                      <a:pt x="45" y="22"/>
                    </a:cubicBezTo>
                    <a:cubicBezTo>
                      <a:pt x="41" y="21"/>
                      <a:pt x="36" y="20"/>
                      <a:pt x="30" y="20"/>
                    </a:cubicBezTo>
                    <a:cubicBezTo>
                      <a:pt x="24" y="20"/>
                      <a:pt x="19" y="21"/>
                      <a:pt x="15" y="22"/>
                    </a:cubicBezTo>
                    <a:cubicBezTo>
                      <a:pt x="14" y="23"/>
                      <a:pt x="12" y="23"/>
                      <a:pt x="11" y="24"/>
                    </a:cubicBezTo>
                    <a:cubicBezTo>
                      <a:pt x="10" y="24"/>
                      <a:pt x="9" y="24"/>
                      <a:pt x="9" y="23"/>
                    </a:cubicBezTo>
                    <a:cubicBezTo>
                      <a:pt x="8" y="22"/>
                      <a:pt x="9" y="21"/>
                      <a:pt x="9" y="21"/>
                    </a:cubicBezTo>
                    <a:moveTo>
                      <a:pt x="9" y="38"/>
                    </a:moveTo>
                    <a:cubicBezTo>
                      <a:pt x="14" y="35"/>
                      <a:pt x="21" y="34"/>
                      <a:pt x="30" y="34"/>
                    </a:cubicBezTo>
                    <a:cubicBezTo>
                      <a:pt x="39" y="34"/>
                      <a:pt x="45" y="35"/>
                      <a:pt x="50" y="38"/>
                    </a:cubicBezTo>
                    <a:cubicBezTo>
                      <a:pt x="51" y="38"/>
                      <a:pt x="52" y="39"/>
                      <a:pt x="51" y="40"/>
                    </a:cubicBezTo>
                    <a:cubicBezTo>
                      <a:pt x="51" y="41"/>
                      <a:pt x="50" y="41"/>
                      <a:pt x="50" y="41"/>
                    </a:cubicBezTo>
                    <a:cubicBezTo>
                      <a:pt x="49" y="41"/>
                      <a:pt x="49" y="41"/>
                      <a:pt x="49" y="41"/>
                    </a:cubicBezTo>
                    <a:cubicBezTo>
                      <a:pt x="48" y="40"/>
                      <a:pt x="46" y="40"/>
                      <a:pt x="45" y="39"/>
                    </a:cubicBezTo>
                    <a:cubicBezTo>
                      <a:pt x="41" y="38"/>
                      <a:pt x="36" y="37"/>
                      <a:pt x="30" y="37"/>
                    </a:cubicBezTo>
                    <a:cubicBezTo>
                      <a:pt x="24" y="37"/>
                      <a:pt x="19" y="38"/>
                      <a:pt x="15" y="39"/>
                    </a:cubicBezTo>
                    <a:cubicBezTo>
                      <a:pt x="14" y="40"/>
                      <a:pt x="12" y="40"/>
                      <a:pt x="11" y="41"/>
                    </a:cubicBezTo>
                    <a:cubicBezTo>
                      <a:pt x="10" y="41"/>
                      <a:pt x="9" y="41"/>
                      <a:pt x="9" y="40"/>
                    </a:cubicBezTo>
                    <a:cubicBezTo>
                      <a:pt x="8" y="39"/>
                      <a:pt x="9" y="38"/>
                      <a:pt x="9" y="38"/>
                    </a:cubicBezTo>
                    <a:moveTo>
                      <a:pt x="9" y="55"/>
                    </a:moveTo>
                    <a:cubicBezTo>
                      <a:pt x="14" y="52"/>
                      <a:pt x="21" y="51"/>
                      <a:pt x="30" y="51"/>
                    </a:cubicBezTo>
                    <a:cubicBezTo>
                      <a:pt x="39" y="51"/>
                      <a:pt x="45" y="52"/>
                      <a:pt x="50" y="55"/>
                    </a:cubicBezTo>
                    <a:cubicBezTo>
                      <a:pt x="51" y="55"/>
                      <a:pt x="52" y="56"/>
                      <a:pt x="51" y="57"/>
                    </a:cubicBezTo>
                    <a:cubicBezTo>
                      <a:pt x="51" y="58"/>
                      <a:pt x="50" y="58"/>
                      <a:pt x="50" y="58"/>
                    </a:cubicBezTo>
                    <a:cubicBezTo>
                      <a:pt x="49" y="58"/>
                      <a:pt x="49" y="58"/>
                      <a:pt x="49" y="58"/>
                    </a:cubicBezTo>
                    <a:cubicBezTo>
                      <a:pt x="48" y="57"/>
                      <a:pt x="46" y="57"/>
                      <a:pt x="45" y="56"/>
                    </a:cubicBezTo>
                    <a:cubicBezTo>
                      <a:pt x="41" y="55"/>
                      <a:pt x="36" y="54"/>
                      <a:pt x="30" y="54"/>
                    </a:cubicBezTo>
                    <a:cubicBezTo>
                      <a:pt x="24" y="54"/>
                      <a:pt x="19" y="55"/>
                      <a:pt x="15" y="56"/>
                    </a:cubicBezTo>
                    <a:cubicBezTo>
                      <a:pt x="14" y="57"/>
                      <a:pt x="12" y="57"/>
                      <a:pt x="11" y="58"/>
                    </a:cubicBezTo>
                    <a:cubicBezTo>
                      <a:pt x="10" y="58"/>
                      <a:pt x="9" y="58"/>
                      <a:pt x="9" y="57"/>
                    </a:cubicBezTo>
                    <a:cubicBezTo>
                      <a:pt x="8" y="56"/>
                      <a:pt x="9" y="55"/>
                      <a:pt x="9" y="55"/>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02" name="ï$1ïḑe">
                <a:extLst>
                  <a:ext uri="{FF2B5EF4-FFF2-40B4-BE49-F238E27FC236}">
                    <a16:creationId xmlns:a16="http://schemas.microsoft.com/office/drawing/2014/main" id="{C11B326A-91B8-495E-FBD8-A3D7385DD561}"/>
                  </a:ext>
                </a:extLst>
              </p:cNvPr>
              <p:cNvSpPr/>
              <p:nvPr/>
            </p:nvSpPr>
            <p:spPr bwMode="auto">
              <a:xfrm>
                <a:off x="3902076" y="4076700"/>
                <a:ext cx="225425" cy="473075"/>
              </a:xfrm>
              <a:custGeom>
                <a:avLst/>
                <a:gdLst>
                  <a:gd name="T0" fmla="*/ 59 w 60"/>
                  <a:gd name="T1" fmla="*/ 122 h 126"/>
                  <a:gd name="T2" fmla="*/ 60 w 60"/>
                  <a:gd name="T3" fmla="*/ 122 h 126"/>
                  <a:gd name="T4" fmla="*/ 60 w 60"/>
                  <a:gd name="T5" fmla="*/ 27 h 126"/>
                  <a:gd name="T6" fmla="*/ 59 w 60"/>
                  <a:gd name="T7" fmla="*/ 13 h 126"/>
                  <a:gd name="T8" fmla="*/ 30 w 60"/>
                  <a:gd name="T9" fmla="*/ 0 h 126"/>
                  <a:gd name="T10" fmla="*/ 1 w 60"/>
                  <a:gd name="T11" fmla="*/ 13 h 126"/>
                  <a:gd name="T12" fmla="*/ 0 w 60"/>
                  <a:gd name="T13" fmla="*/ 27 h 126"/>
                  <a:gd name="T14" fmla="*/ 0 w 60"/>
                  <a:gd name="T15" fmla="*/ 122 h 126"/>
                  <a:gd name="T16" fmla="*/ 1 w 60"/>
                  <a:gd name="T17" fmla="*/ 122 h 126"/>
                  <a:gd name="T18" fmla="*/ 30 w 60"/>
                  <a:gd name="T19" fmla="*/ 108 h 126"/>
                  <a:gd name="T20" fmla="*/ 59 w 60"/>
                  <a:gd name="T21" fmla="*/ 122 h 126"/>
                  <a:gd name="T22" fmla="*/ 51 w 60"/>
                  <a:gd name="T23" fmla="*/ 57 h 126"/>
                  <a:gd name="T24" fmla="*/ 50 w 60"/>
                  <a:gd name="T25" fmla="*/ 58 h 126"/>
                  <a:gd name="T26" fmla="*/ 49 w 60"/>
                  <a:gd name="T27" fmla="*/ 58 h 126"/>
                  <a:gd name="T28" fmla="*/ 45 w 60"/>
                  <a:gd name="T29" fmla="*/ 56 h 126"/>
                  <a:gd name="T30" fmla="*/ 30 w 60"/>
                  <a:gd name="T31" fmla="*/ 54 h 126"/>
                  <a:gd name="T32" fmla="*/ 15 w 60"/>
                  <a:gd name="T33" fmla="*/ 56 h 126"/>
                  <a:gd name="T34" fmla="*/ 11 w 60"/>
                  <a:gd name="T35" fmla="*/ 58 h 126"/>
                  <a:gd name="T36" fmla="*/ 9 w 60"/>
                  <a:gd name="T37" fmla="*/ 57 h 126"/>
                  <a:gd name="T38" fmla="*/ 10 w 60"/>
                  <a:gd name="T39" fmla="*/ 55 h 126"/>
                  <a:gd name="T40" fmla="*/ 30 w 60"/>
                  <a:gd name="T41" fmla="*/ 51 h 126"/>
                  <a:gd name="T42" fmla="*/ 51 w 60"/>
                  <a:gd name="T43" fmla="*/ 55 h 126"/>
                  <a:gd name="T44" fmla="*/ 51 w 60"/>
                  <a:gd name="T45" fmla="*/ 57 h 126"/>
                  <a:gd name="T46" fmla="*/ 51 w 60"/>
                  <a:gd name="T47" fmla="*/ 40 h 126"/>
                  <a:gd name="T48" fmla="*/ 50 w 60"/>
                  <a:gd name="T49" fmla="*/ 41 h 126"/>
                  <a:gd name="T50" fmla="*/ 49 w 60"/>
                  <a:gd name="T51" fmla="*/ 41 h 126"/>
                  <a:gd name="T52" fmla="*/ 45 w 60"/>
                  <a:gd name="T53" fmla="*/ 39 h 126"/>
                  <a:gd name="T54" fmla="*/ 30 w 60"/>
                  <a:gd name="T55" fmla="*/ 37 h 126"/>
                  <a:gd name="T56" fmla="*/ 15 w 60"/>
                  <a:gd name="T57" fmla="*/ 39 h 126"/>
                  <a:gd name="T58" fmla="*/ 11 w 60"/>
                  <a:gd name="T59" fmla="*/ 41 h 126"/>
                  <a:gd name="T60" fmla="*/ 9 w 60"/>
                  <a:gd name="T61" fmla="*/ 40 h 126"/>
                  <a:gd name="T62" fmla="*/ 10 w 60"/>
                  <a:gd name="T63" fmla="*/ 38 h 126"/>
                  <a:gd name="T64" fmla="*/ 30 w 60"/>
                  <a:gd name="T65" fmla="*/ 34 h 126"/>
                  <a:gd name="T66" fmla="*/ 51 w 60"/>
                  <a:gd name="T67" fmla="*/ 38 h 126"/>
                  <a:gd name="T68" fmla="*/ 51 w 60"/>
                  <a:gd name="T69" fmla="*/ 40 h 126"/>
                  <a:gd name="T70" fmla="*/ 51 w 60"/>
                  <a:gd name="T71" fmla="*/ 23 h 126"/>
                  <a:gd name="T72" fmla="*/ 50 w 60"/>
                  <a:gd name="T73" fmla="*/ 24 h 126"/>
                  <a:gd name="T74" fmla="*/ 49 w 60"/>
                  <a:gd name="T75" fmla="*/ 24 h 126"/>
                  <a:gd name="T76" fmla="*/ 45 w 60"/>
                  <a:gd name="T77" fmla="*/ 22 h 126"/>
                  <a:gd name="T78" fmla="*/ 30 w 60"/>
                  <a:gd name="T79" fmla="*/ 20 h 126"/>
                  <a:gd name="T80" fmla="*/ 15 w 60"/>
                  <a:gd name="T81" fmla="*/ 22 h 126"/>
                  <a:gd name="T82" fmla="*/ 11 w 60"/>
                  <a:gd name="T83" fmla="*/ 24 h 126"/>
                  <a:gd name="T84" fmla="*/ 9 w 60"/>
                  <a:gd name="T85" fmla="*/ 23 h 126"/>
                  <a:gd name="T86" fmla="*/ 10 w 60"/>
                  <a:gd name="T87" fmla="*/ 21 h 126"/>
                  <a:gd name="T88" fmla="*/ 30 w 60"/>
                  <a:gd name="T89" fmla="*/ 17 h 126"/>
                  <a:gd name="T90" fmla="*/ 51 w 60"/>
                  <a:gd name="T91" fmla="*/ 21 h 126"/>
                  <a:gd name="T92" fmla="*/ 51 w 60"/>
                  <a:gd name="T93" fmla="*/ 2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126">
                    <a:moveTo>
                      <a:pt x="59" y="122"/>
                    </a:moveTo>
                    <a:cubicBezTo>
                      <a:pt x="60" y="126"/>
                      <a:pt x="60" y="126"/>
                      <a:pt x="60" y="122"/>
                    </a:cubicBezTo>
                    <a:cubicBezTo>
                      <a:pt x="60" y="102"/>
                      <a:pt x="60" y="47"/>
                      <a:pt x="60" y="27"/>
                    </a:cubicBezTo>
                    <a:cubicBezTo>
                      <a:pt x="60" y="23"/>
                      <a:pt x="60" y="17"/>
                      <a:pt x="59" y="13"/>
                    </a:cubicBezTo>
                    <a:cubicBezTo>
                      <a:pt x="55" y="3"/>
                      <a:pt x="44" y="0"/>
                      <a:pt x="30" y="0"/>
                    </a:cubicBezTo>
                    <a:cubicBezTo>
                      <a:pt x="16" y="0"/>
                      <a:pt x="5" y="3"/>
                      <a:pt x="1" y="13"/>
                    </a:cubicBezTo>
                    <a:cubicBezTo>
                      <a:pt x="0" y="17"/>
                      <a:pt x="0" y="23"/>
                      <a:pt x="0" y="27"/>
                    </a:cubicBezTo>
                    <a:cubicBezTo>
                      <a:pt x="0" y="47"/>
                      <a:pt x="0" y="102"/>
                      <a:pt x="0" y="122"/>
                    </a:cubicBezTo>
                    <a:cubicBezTo>
                      <a:pt x="0" y="126"/>
                      <a:pt x="0" y="126"/>
                      <a:pt x="1" y="122"/>
                    </a:cubicBezTo>
                    <a:cubicBezTo>
                      <a:pt x="4" y="111"/>
                      <a:pt x="16" y="108"/>
                      <a:pt x="30" y="108"/>
                    </a:cubicBezTo>
                    <a:cubicBezTo>
                      <a:pt x="44" y="108"/>
                      <a:pt x="56" y="111"/>
                      <a:pt x="59" y="122"/>
                    </a:cubicBezTo>
                    <a:moveTo>
                      <a:pt x="51" y="57"/>
                    </a:moveTo>
                    <a:cubicBezTo>
                      <a:pt x="51" y="58"/>
                      <a:pt x="50" y="58"/>
                      <a:pt x="50" y="58"/>
                    </a:cubicBezTo>
                    <a:cubicBezTo>
                      <a:pt x="49" y="58"/>
                      <a:pt x="49" y="58"/>
                      <a:pt x="49" y="58"/>
                    </a:cubicBezTo>
                    <a:cubicBezTo>
                      <a:pt x="48" y="57"/>
                      <a:pt x="46" y="57"/>
                      <a:pt x="45" y="56"/>
                    </a:cubicBezTo>
                    <a:cubicBezTo>
                      <a:pt x="41" y="55"/>
                      <a:pt x="36" y="54"/>
                      <a:pt x="30" y="54"/>
                    </a:cubicBezTo>
                    <a:cubicBezTo>
                      <a:pt x="24" y="54"/>
                      <a:pt x="19" y="55"/>
                      <a:pt x="15" y="56"/>
                    </a:cubicBezTo>
                    <a:cubicBezTo>
                      <a:pt x="14" y="57"/>
                      <a:pt x="12" y="57"/>
                      <a:pt x="11" y="58"/>
                    </a:cubicBezTo>
                    <a:cubicBezTo>
                      <a:pt x="10" y="58"/>
                      <a:pt x="9" y="58"/>
                      <a:pt x="9" y="57"/>
                    </a:cubicBezTo>
                    <a:cubicBezTo>
                      <a:pt x="8" y="56"/>
                      <a:pt x="9" y="55"/>
                      <a:pt x="10" y="55"/>
                    </a:cubicBezTo>
                    <a:cubicBezTo>
                      <a:pt x="15" y="52"/>
                      <a:pt x="21" y="51"/>
                      <a:pt x="30" y="51"/>
                    </a:cubicBezTo>
                    <a:cubicBezTo>
                      <a:pt x="39" y="51"/>
                      <a:pt x="46" y="52"/>
                      <a:pt x="51" y="55"/>
                    </a:cubicBezTo>
                    <a:cubicBezTo>
                      <a:pt x="51" y="55"/>
                      <a:pt x="52" y="56"/>
                      <a:pt x="51" y="57"/>
                    </a:cubicBezTo>
                    <a:moveTo>
                      <a:pt x="51" y="40"/>
                    </a:moveTo>
                    <a:cubicBezTo>
                      <a:pt x="51" y="41"/>
                      <a:pt x="50" y="41"/>
                      <a:pt x="50" y="41"/>
                    </a:cubicBezTo>
                    <a:cubicBezTo>
                      <a:pt x="49" y="41"/>
                      <a:pt x="49" y="41"/>
                      <a:pt x="49" y="41"/>
                    </a:cubicBezTo>
                    <a:cubicBezTo>
                      <a:pt x="48" y="40"/>
                      <a:pt x="46" y="40"/>
                      <a:pt x="45" y="39"/>
                    </a:cubicBezTo>
                    <a:cubicBezTo>
                      <a:pt x="41" y="38"/>
                      <a:pt x="36" y="37"/>
                      <a:pt x="30" y="37"/>
                    </a:cubicBezTo>
                    <a:cubicBezTo>
                      <a:pt x="24" y="37"/>
                      <a:pt x="19" y="38"/>
                      <a:pt x="15" y="39"/>
                    </a:cubicBezTo>
                    <a:cubicBezTo>
                      <a:pt x="14" y="40"/>
                      <a:pt x="12" y="40"/>
                      <a:pt x="11" y="41"/>
                    </a:cubicBezTo>
                    <a:cubicBezTo>
                      <a:pt x="10" y="41"/>
                      <a:pt x="9" y="41"/>
                      <a:pt x="9" y="40"/>
                    </a:cubicBezTo>
                    <a:cubicBezTo>
                      <a:pt x="8" y="39"/>
                      <a:pt x="9" y="38"/>
                      <a:pt x="10" y="38"/>
                    </a:cubicBezTo>
                    <a:cubicBezTo>
                      <a:pt x="15" y="35"/>
                      <a:pt x="21" y="34"/>
                      <a:pt x="30" y="34"/>
                    </a:cubicBezTo>
                    <a:cubicBezTo>
                      <a:pt x="39" y="34"/>
                      <a:pt x="46" y="35"/>
                      <a:pt x="51" y="38"/>
                    </a:cubicBezTo>
                    <a:cubicBezTo>
                      <a:pt x="51" y="38"/>
                      <a:pt x="52" y="39"/>
                      <a:pt x="51" y="40"/>
                    </a:cubicBezTo>
                    <a:moveTo>
                      <a:pt x="51" y="23"/>
                    </a:moveTo>
                    <a:cubicBezTo>
                      <a:pt x="51" y="24"/>
                      <a:pt x="50" y="24"/>
                      <a:pt x="50" y="24"/>
                    </a:cubicBezTo>
                    <a:cubicBezTo>
                      <a:pt x="49" y="24"/>
                      <a:pt x="49" y="24"/>
                      <a:pt x="49" y="24"/>
                    </a:cubicBezTo>
                    <a:cubicBezTo>
                      <a:pt x="48" y="23"/>
                      <a:pt x="46" y="23"/>
                      <a:pt x="45" y="22"/>
                    </a:cubicBezTo>
                    <a:cubicBezTo>
                      <a:pt x="41" y="21"/>
                      <a:pt x="36" y="20"/>
                      <a:pt x="30" y="20"/>
                    </a:cubicBezTo>
                    <a:cubicBezTo>
                      <a:pt x="24" y="20"/>
                      <a:pt x="19" y="21"/>
                      <a:pt x="15" y="22"/>
                    </a:cubicBezTo>
                    <a:cubicBezTo>
                      <a:pt x="14" y="23"/>
                      <a:pt x="12" y="23"/>
                      <a:pt x="11" y="24"/>
                    </a:cubicBezTo>
                    <a:cubicBezTo>
                      <a:pt x="10" y="24"/>
                      <a:pt x="9" y="24"/>
                      <a:pt x="9" y="23"/>
                    </a:cubicBezTo>
                    <a:cubicBezTo>
                      <a:pt x="8" y="22"/>
                      <a:pt x="9" y="21"/>
                      <a:pt x="10" y="21"/>
                    </a:cubicBezTo>
                    <a:cubicBezTo>
                      <a:pt x="15" y="18"/>
                      <a:pt x="21" y="17"/>
                      <a:pt x="30" y="17"/>
                    </a:cubicBezTo>
                    <a:cubicBezTo>
                      <a:pt x="39" y="17"/>
                      <a:pt x="46" y="18"/>
                      <a:pt x="51" y="21"/>
                    </a:cubicBezTo>
                    <a:cubicBezTo>
                      <a:pt x="51" y="21"/>
                      <a:pt x="52" y="22"/>
                      <a:pt x="51" y="23"/>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grpSp>
          <p:nvGrpSpPr>
            <p:cNvPr id="36" name="î$ļîde">
              <a:extLst>
                <a:ext uri="{FF2B5EF4-FFF2-40B4-BE49-F238E27FC236}">
                  <a16:creationId xmlns:a16="http://schemas.microsoft.com/office/drawing/2014/main" id="{1188AA66-2DEC-FA5F-3D4A-73520DDB6EE4}"/>
                </a:ext>
              </a:extLst>
            </p:cNvPr>
            <p:cNvGrpSpPr/>
            <p:nvPr/>
          </p:nvGrpSpPr>
          <p:grpSpPr>
            <a:xfrm>
              <a:off x="5642778" y="3238373"/>
              <a:ext cx="181020" cy="196225"/>
              <a:chOff x="5534026" y="1911350"/>
              <a:chExt cx="360362" cy="390525"/>
            </a:xfrm>
            <a:solidFill>
              <a:schemeClr val="accent1"/>
            </a:solidFill>
          </p:grpSpPr>
          <p:sp>
            <p:nvSpPr>
              <p:cNvPr id="99" name="ïṡ1îḋe">
                <a:extLst>
                  <a:ext uri="{FF2B5EF4-FFF2-40B4-BE49-F238E27FC236}">
                    <a16:creationId xmlns:a16="http://schemas.microsoft.com/office/drawing/2014/main" id="{9C8C6C83-A7D6-94FE-A667-F86D970F7EA1}"/>
                  </a:ext>
                </a:extLst>
              </p:cNvPr>
              <p:cNvSpPr/>
              <p:nvPr/>
            </p:nvSpPr>
            <p:spPr bwMode="auto">
              <a:xfrm>
                <a:off x="5534026" y="1911350"/>
                <a:ext cx="344488" cy="206375"/>
              </a:xfrm>
              <a:custGeom>
                <a:avLst/>
                <a:gdLst>
                  <a:gd name="T0" fmla="*/ 26 w 92"/>
                  <a:gd name="T1" fmla="*/ 30 h 55"/>
                  <a:gd name="T2" fmla="*/ 65 w 92"/>
                  <a:gd name="T3" fmla="*/ 25 h 55"/>
                  <a:gd name="T4" fmla="*/ 56 w 92"/>
                  <a:gd name="T5" fmla="*/ 34 h 55"/>
                  <a:gd name="T6" fmla="*/ 59 w 92"/>
                  <a:gd name="T7" fmla="*/ 41 h 55"/>
                  <a:gd name="T8" fmla="*/ 81 w 92"/>
                  <a:gd name="T9" fmla="*/ 41 h 55"/>
                  <a:gd name="T10" fmla="*/ 83 w 92"/>
                  <a:gd name="T11" fmla="*/ 41 h 55"/>
                  <a:gd name="T12" fmla="*/ 85 w 92"/>
                  <a:gd name="T13" fmla="*/ 41 h 55"/>
                  <a:gd name="T14" fmla="*/ 90 w 92"/>
                  <a:gd name="T15" fmla="*/ 41 h 55"/>
                  <a:gd name="T16" fmla="*/ 92 w 92"/>
                  <a:gd name="T17" fmla="*/ 38 h 55"/>
                  <a:gd name="T18" fmla="*/ 92 w 92"/>
                  <a:gd name="T19" fmla="*/ 7 h 55"/>
                  <a:gd name="T20" fmla="*/ 86 w 92"/>
                  <a:gd name="T21" fmla="*/ 5 h 55"/>
                  <a:gd name="T22" fmla="*/ 77 w 92"/>
                  <a:gd name="T23" fmla="*/ 14 h 55"/>
                  <a:gd name="T24" fmla="*/ 14 w 92"/>
                  <a:gd name="T25" fmla="*/ 19 h 55"/>
                  <a:gd name="T26" fmla="*/ 0 w 92"/>
                  <a:gd name="T27" fmla="*/ 55 h 55"/>
                  <a:gd name="T28" fmla="*/ 17 w 92"/>
                  <a:gd name="T29" fmla="*/ 55 h 55"/>
                  <a:gd name="T30" fmla="*/ 26 w 92"/>
                  <a:gd name="T31"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55">
                    <a:moveTo>
                      <a:pt x="26" y="30"/>
                    </a:moveTo>
                    <a:cubicBezTo>
                      <a:pt x="36" y="19"/>
                      <a:pt x="53" y="18"/>
                      <a:pt x="65" y="25"/>
                    </a:cubicBezTo>
                    <a:cubicBezTo>
                      <a:pt x="61" y="29"/>
                      <a:pt x="56" y="34"/>
                      <a:pt x="56" y="34"/>
                    </a:cubicBezTo>
                    <a:cubicBezTo>
                      <a:pt x="53" y="38"/>
                      <a:pt x="57" y="41"/>
                      <a:pt x="59" y="41"/>
                    </a:cubicBezTo>
                    <a:cubicBezTo>
                      <a:pt x="81" y="41"/>
                      <a:pt x="81" y="41"/>
                      <a:pt x="81" y="41"/>
                    </a:cubicBezTo>
                    <a:cubicBezTo>
                      <a:pt x="82" y="41"/>
                      <a:pt x="83" y="41"/>
                      <a:pt x="83" y="41"/>
                    </a:cubicBezTo>
                    <a:cubicBezTo>
                      <a:pt x="85" y="41"/>
                      <a:pt x="85" y="41"/>
                      <a:pt x="85" y="41"/>
                    </a:cubicBezTo>
                    <a:cubicBezTo>
                      <a:pt x="90" y="41"/>
                      <a:pt x="90" y="41"/>
                      <a:pt x="90" y="41"/>
                    </a:cubicBezTo>
                    <a:cubicBezTo>
                      <a:pt x="91" y="41"/>
                      <a:pt x="92" y="40"/>
                      <a:pt x="92" y="38"/>
                    </a:cubicBezTo>
                    <a:cubicBezTo>
                      <a:pt x="92" y="7"/>
                      <a:pt x="92" y="7"/>
                      <a:pt x="92" y="7"/>
                    </a:cubicBezTo>
                    <a:cubicBezTo>
                      <a:pt x="92" y="5"/>
                      <a:pt x="89" y="2"/>
                      <a:pt x="86" y="5"/>
                    </a:cubicBezTo>
                    <a:cubicBezTo>
                      <a:pt x="86" y="5"/>
                      <a:pt x="80" y="10"/>
                      <a:pt x="77" y="14"/>
                    </a:cubicBezTo>
                    <a:cubicBezTo>
                      <a:pt x="58" y="0"/>
                      <a:pt x="31" y="2"/>
                      <a:pt x="14" y="19"/>
                    </a:cubicBezTo>
                    <a:cubicBezTo>
                      <a:pt x="5" y="29"/>
                      <a:pt x="0" y="42"/>
                      <a:pt x="0" y="55"/>
                    </a:cubicBezTo>
                    <a:cubicBezTo>
                      <a:pt x="17" y="55"/>
                      <a:pt x="17" y="55"/>
                      <a:pt x="17" y="55"/>
                    </a:cubicBezTo>
                    <a:cubicBezTo>
                      <a:pt x="16" y="46"/>
                      <a:pt x="19" y="37"/>
                      <a:pt x="26" y="30"/>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100" name="ïślide">
                <a:extLst>
                  <a:ext uri="{FF2B5EF4-FFF2-40B4-BE49-F238E27FC236}">
                    <a16:creationId xmlns:a16="http://schemas.microsoft.com/office/drawing/2014/main" id="{25CA1FD6-67D4-ACE5-A749-DBA6EB3C965B}"/>
                  </a:ext>
                </a:extLst>
              </p:cNvPr>
              <p:cNvSpPr/>
              <p:nvPr/>
            </p:nvSpPr>
            <p:spPr bwMode="auto">
              <a:xfrm>
                <a:off x="5548313" y="2095500"/>
                <a:ext cx="346075" cy="206375"/>
              </a:xfrm>
              <a:custGeom>
                <a:avLst/>
                <a:gdLst>
                  <a:gd name="T0" fmla="*/ 75 w 92"/>
                  <a:gd name="T1" fmla="*/ 0 h 55"/>
                  <a:gd name="T2" fmla="*/ 66 w 92"/>
                  <a:gd name="T3" fmla="*/ 25 h 55"/>
                  <a:gd name="T4" fmla="*/ 27 w 92"/>
                  <a:gd name="T5" fmla="*/ 30 h 55"/>
                  <a:gd name="T6" fmla="*/ 36 w 92"/>
                  <a:gd name="T7" fmla="*/ 21 h 55"/>
                  <a:gd name="T8" fmla="*/ 33 w 92"/>
                  <a:gd name="T9" fmla="*/ 14 h 55"/>
                  <a:gd name="T10" fmla="*/ 11 w 92"/>
                  <a:gd name="T11" fmla="*/ 14 h 55"/>
                  <a:gd name="T12" fmla="*/ 8 w 92"/>
                  <a:gd name="T13" fmla="*/ 14 h 55"/>
                  <a:gd name="T14" fmla="*/ 6 w 92"/>
                  <a:gd name="T15" fmla="*/ 14 h 55"/>
                  <a:gd name="T16" fmla="*/ 2 w 92"/>
                  <a:gd name="T17" fmla="*/ 14 h 55"/>
                  <a:gd name="T18" fmla="*/ 0 w 92"/>
                  <a:gd name="T19" fmla="*/ 17 h 55"/>
                  <a:gd name="T20" fmla="*/ 0 w 92"/>
                  <a:gd name="T21" fmla="*/ 48 h 55"/>
                  <a:gd name="T22" fmla="*/ 6 w 92"/>
                  <a:gd name="T23" fmla="*/ 50 h 55"/>
                  <a:gd name="T24" fmla="*/ 15 w 92"/>
                  <a:gd name="T25" fmla="*/ 41 h 55"/>
                  <a:gd name="T26" fmla="*/ 77 w 92"/>
                  <a:gd name="T27" fmla="*/ 36 h 55"/>
                  <a:gd name="T28" fmla="*/ 91 w 92"/>
                  <a:gd name="T29" fmla="*/ 0 h 55"/>
                  <a:gd name="T30" fmla="*/ 75 w 92"/>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55">
                    <a:moveTo>
                      <a:pt x="75" y="0"/>
                    </a:moveTo>
                    <a:cubicBezTo>
                      <a:pt x="76" y="9"/>
                      <a:pt x="73" y="18"/>
                      <a:pt x="66" y="25"/>
                    </a:cubicBezTo>
                    <a:cubicBezTo>
                      <a:pt x="55" y="36"/>
                      <a:pt x="39" y="37"/>
                      <a:pt x="27" y="30"/>
                    </a:cubicBezTo>
                    <a:cubicBezTo>
                      <a:pt x="31" y="26"/>
                      <a:pt x="36" y="21"/>
                      <a:pt x="36" y="21"/>
                    </a:cubicBezTo>
                    <a:cubicBezTo>
                      <a:pt x="39" y="17"/>
                      <a:pt x="35" y="14"/>
                      <a:pt x="33" y="14"/>
                    </a:cubicBezTo>
                    <a:cubicBezTo>
                      <a:pt x="11" y="14"/>
                      <a:pt x="11" y="14"/>
                      <a:pt x="11" y="14"/>
                    </a:cubicBezTo>
                    <a:cubicBezTo>
                      <a:pt x="9" y="14"/>
                      <a:pt x="8" y="14"/>
                      <a:pt x="8" y="14"/>
                    </a:cubicBezTo>
                    <a:cubicBezTo>
                      <a:pt x="6" y="14"/>
                      <a:pt x="6" y="14"/>
                      <a:pt x="6" y="14"/>
                    </a:cubicBezTo>
                    <a:cubicBezTo>
                      <a:pt x="2" y="14"/>
                      <a:pt x="2" y="14"/>
                      <a:pt x="2" y="14"/>
                    </a:cubicBezTo>
                    <a:cubicBezTo>
                      <a:pt x="1" y="14"/>
                      <a:pt x="0" y="15"/>
                      <a:pt x="0" y="17"/>
                    </a:cubicBezTo>
                    <a:cubicBezTo>
                      <a:pt x="0" y="48"/>
                      <a:pt x="0" y="48"/>
                      <a:pt x="0" y="48"/>
                    </a:cubicBezTo>
                    <a:cubicBezTo>
                      <a:pt x="0" y="50"/>
                      <a:pt x="3" y="53"/>
                      <a:pt x="6" y="50"/>
                    </a:cubicBezTo>
                    <a:cubicBezTo>
                      <a:pt x="6" y="50"/>
                      <a:pt x="11" y="45"/>
                      <a:pt x="15" y="41"/>
                    </a:cubicBezTo>
                    <a:cubicBezTo>
                      <a:pt x="34" y="55"/>
                      <a:pt x="60" y="53"/>
                      <a:pt x="77" y="36"/>
                    </a:cubicBezTo>
                    <a:cubicBezTo>
                      <a:pt x="87" y="26"/>
                      <a:pt x="92" y="13"/>
                      <a:pt x="91" y="0"/>
                    </a:cubicBezTo>
                    <a:cubicBezTo>
                      <a:pt x="75" y="0"/>
                      <a:pt x="75" y="0"/>
                      <a:pt x="75" y="0"/>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37" name="íṩļídé">
              <a:extLst>
                <a:ext uri="{FF2B5EF4-FFF2-40B4-BE49-F238E27FC236}">
                  <a16:creationId xmlns:a16="http://schemas.microsoft.com/office/drawing/2014/main" id="{6B0B588C-7E47-29CD-DACB-B9414FEF020B}"/>
                </a:ext>
              </a:extLst>
            </p:cNvPr>
            <p:cNvSpPr/>
            <p:nvPr/>
          </p:nvSpPr>
          <p:spPr bwMode="auto">
            <a:xfrm>
              <a:off x="6399555" y="3684257"/>
              <a:ext cx="346891" cy="307895"/>
            </a:xfrm>
            <a:custGeom>
              <a:avLst/>
              <a:gdLst>
                <a:gd name="T0" fmla="*/ 162 w 184"/>
                <a:gd name="T1" fmla="*/ 0 h 163"/>
                <a:gd name="T2" fmla="*/ 21 w 184"/>
                <a:gd name="T3" fmla="*/ 0 h 163"/>
                <a:gd name="T4" fmla="*/ 0 w 184"/>
                <a:gd name="T5" fmla="*/ 21 h 163"/>
                <a:gd name="T6" fmla="*/ 0 w 184"/>
                <a:gd name="T7" fmla="*/ 97 h 163"/>
                <a:gd name="T8" fmla="*/ 21 w 184"/>
                <a:gd name="T9" fmla="*/ 119 h 163"/>
                <a:gd name="T10" fmla="*/ 32 w 184"/>
                <a:gd name="T11" fmla="*/ 119 h 163"/>
                <a:gd name="T12" fmla="*/ 32 w 184"/>
                <a:gd name="T13" fmla="*/ 157 h 163"/>
                <a:gd name="T14" fmla="*/ 34 w 184"/>
                <a:gd name="T15" fmla="*/ 161 h 163"/>
                <a:gd name="T16" fmla="*/ 42 w 184"/>
                <a:gd name="T17" fmla="*/ 161 h 163"/>
                <a:gd name="T18" fmla="*/ 86 w 184"/>
                <a:gd name="T19" fmla="*/ 119 h 163"/>
                <a:gd name="T20" fmla="*/ 162 w 184"/>
                <a:gd name="T21" fmla="*/ 119 h 163"/>
                <a:gd name="T22" fmla="*/ 184 w 184"/>
                <a:gd name="T23" fmla="*/ 97 h 163"/>
                <a:gd name="T24" fmla="*/ 184 w 184"/>
                <a:gd name="T25" fmla="*/ 21 h 163"/>
                <a:gd name="T26" fmla="*/ 162 w 184"/>
                <a:gd name="T27" fmla="*/ 0 h 163"/>
                <a:gd name="T28" fmla="*/ 38 w 184"/>
                <a:gd name="T29" fmla="*/ 32 h 163"/>
                <a:gd name="T30" fmla="*/ 124 w 184"/>
                <a:gd name="T31" fmla="*/ 32 h 163"/>
                <a:gd name="T32" fmla="*/ 130 w 184"/>
                <a:gd name="T33" fmla="*/ 38 h 163"/>
                <a:gd name="T34" fmla="*/ 124 w 184"/>
                <a:gd name="T35" fmla="*/ 43 h 163"/>
                <a:gd name="T36" fmla="*/ 38 w 184"/>
                <a:gd name="T37" fmla="*/ 43 h 163"/>
                <a:gd name="T38" fmla="*/ 32 w 184"/>
                <a:gd name="T39" fmla="*/ 38 h 163"/>
                <a:gd name="T40" fmla="*/ 38 w 184"/>
                <a:gd name="T41" fmla="*/ 32 h 163"/>
                <a:gd name="T42" fmla="*/ 81 w 184"/>
                <a:gd name="T43" fmla="*/ 86 h 163"/>
                <a:gd name="T44" fmla="*/ 38 w 184"/>
                <a:gd name="T45" fmla="*/ 86 h 163"/>
                <a:gd name="T46" fmla="*/ 32 w 184"/>
                <a:gd name="T47" fmla="*/ 81 h 163"/>
                <a:gd name="T48" fmla="*/ 38 w 184"/>
                <a:gd name="T49" fmla="*/ 76 h 163"/>
                <a:gd name="T50" fmla="*/ 81 w 184"/>
                <a:gd name="T51" fmla="*/ 76 h 163"/>
                <a:gd name="T52" fmla="*/ 86 w 184"/>
                <a:gd name="T53" fmla="*/ 81 h 163"/>
                <a:gd name="T54" fmla="*/ 81 w 184"/>
                <a:gd name="T55" fmla="*/ 86 h 163"/>
                <a:gd name="T56" fmla="*/ 146 w 184"/>
                <a:gd name="T57" fmla="*/ 65 h 163"/>
                <a:gd name="T58" fmla="*/ 38 w 184"/>
                <a:gd name="T59" fmla="*/ 65 h 163"/>
                <a:gd name="T60" fmla="*/ 32 w 184"/>
                <a:gd name="T61" fmla="*/ 59 h 163"/>
                <a:gd name="T62" fmla="*/ 38 w 184"/>
                <a:gd name="T63" fmla="*/ 54 h 163"/>
                <a:gd name="T64" fmla="*/ 146 w 184"/>
                <a:gd name="T65" fmla="*/ 54 h 163"/>
                <a:gd name="T66" fmla="*/ 151 w 184"/>
                <a:gd name="T67" fmla="*/ 59 h 163"/>
                <a:gd name="T68" fmla="*/ 146 w 184"/>
                <a:gd name="T69" fmla="*/ 6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163">
                  <a:moveTo>
                    <a:pt x="162" y="0"/>
                  </a:moveTo>
                  <a:cubicBezTo>
                    <a:pt x="21" y="0"/>
                    <a:pt x="21" y="0"/>
                    <a:pt x="21" y="0"/>
                  </a:cubicBezTo>
                  <a:cubicBezTo>
                    <a:pt x="9" y="0"/>
                    <a:pt x="0" y="9"/>
                    <a:pt x="0" y="21"/>
                  </a:cubicBezTo>
                  <a:cubicBezTo>
                    <a:pt x="0" y="97"/>
                    <a:pt x="0" y="97"/>
                    <a:pt x="0" y="97"/>
                  </a:cubicBezTo>
                  <a:cubicBezTo>
                    <a:pt x="0" y="109"/>
                    <a:pt x="9" y="119"/>
                    <a:pt x="21" y="119"/>
                  </a:cubicBezTo>
                  <a:cubicBezTo>
                    <a:pt x="32" y="119"/>
                    <a:pt x="32" y="119"/>
                    <a:pt x="32" y="119"/>
                  </a:cubicBezTo>
                  <a:cubicBezTo>
                    <a:pt x="32" y="157"/>
                    <a:pt x="32" y="157"/>
                    <a:pt x="32" y="157"/>
                  </a:cubicBezTo>
                  <a:cubicBezTo>
                    <a:pt x="32" y="158"/>
                    <a:pt x="33" y="160"/>
                    <a:pt x="34" y="161"/>
                  </a:cubicBezTo>
                  <a:cubicBezTo>
                    <a:pt x="36" y="163"/>
                    <a:pt x="39" y="163"/>
                    <a:pt x="42" y="161"/>
                  </a:cubicBezTo>
                  <a:cubicBezTo>
                    <a:pt x="86" y="119"/>
                    <a:pt x="86" y="119"/>
                    <a:pt x="86" y="119"/>
                  </a:cubicBezTo>
                  <a:cubicBezTo>
                    <a:pt x="162" y="119"/>
                    <a:pt x="162" y="119"/>
                    <a:pt x="162" y="119"/>
                  </a:cubicBezTo>
                  <a:cubicBezTo>
                    <a:pt x="174" y="119"/>
                    <a:pt x="184" y="109"/>
                    <a:pt x="184" y="97"/>
                  </a:cubicBezTo>
                  <a:cubicBezTo>
                    <a:pt x="184" y="21"/>
                    <a:pt x="184" y="21"/>
                    <a:pt x="184" y="21"/>
                  </a:cubicBezTo>
                  <a:cubicBezTo>
                    <a:pt x="184" y="9"/>
                    <a:pt x="174" y="0"/>
                    <a:pt x="162" y="0"/>
                  </a:cubicBezTo>
                  <a:moveTo>
                    <a:pt x="38" y="32"/>
                  </a:moveTo>
                  <a:cubicBezTo>
                    <a:pt x="124" y="32"/>
                    <a:pt x="124" y="32"/>
                    <a:pt x="124" y="32"/>
                  </a:cubicBezTo>
                  <a:cubicBezTo>
                    <a:pt x="127" y="32"/>
                    <a:pt x="130" y="35"/>
                    <a:pt x="130" y="38"/>
                  </a:cubicBezTo>
                  <a:cubicBezTo>
                    <a:pt x="130" y="41"/>
                    <a:pt x="127" y="43"/>
                    <a:pt x="124" y="43"/>
                  </a:cubicBezTo>
                  <a:cubicBezTo>
                    <a:pt x="38" y="43"/>
                    <a:pt x="38" y="43"/>
                    <a:pt x="38" y="43"/>
                  </a:cubicBezTo>
                  <a:cubicBezTo>
                    <a:pt x="35" y="43"/>
                    <a:pt x="32" y="41"/>
                    <a:pt x="32" y="38"/>
                  </a:cubicBezTo>
                  <a:cubicBezTo>
                    <a:pt x="32" y="35"/>
                    <a:pt x="35" y="32"/>
                    <a:pt x="38" y="32"/>
                  </a:cubicBezTo>
                  <a:moveTo>
                    <a:pt x="81" y="86"/>
                  </a:moveTo>
                  <a:cubicBezTo>
                    <a:pt x="38" y="86"/>
                    <a:pt x="38" y="86"/>
                    <a:pt x="38" y="86"/>
                  </a:cubicBezTo>
                  <a:cubicBezTo>
                    <a:pt x="35" y="86"/>
                    <a:pt x="32" y="84"/>
                    <a:pt x="32" y="81"/>
                  </a:cubicBezTo>
                  <a:cubicBezTo>
                    <a:pt x="32" y="78"/>
                    <a:pt x="35" y="76"/>
                    <a:pt x="38" y="76"/>
                  </a:cubicBezTo>
                  <a:cubicBezTo>
                    <a:pt x="81" y="76"/>
                    <a:pt x="81" y="76"/>
                    <a:pt x="81" y="76"/>
                  </a:cubicBezTo>
                  <a:cubicBezTo>
                    <a:pt x="84" y="76"/>
                    <a:pt x="86" y="78"/>
                    <a:pt x="86" y="81"/>
                  </a:cubicBezTo>
                  <a:cubicBezTo>
                    <a:pt x="86" y="84"/>
                    <a:pt x="84" y="86"/>
                    <a:pt x="81" y="86"/>
                  </a:cubicBezTo>
                  <a:moveTo>
                    <a:pt x="146" y="65"/>
                  </a:moveTo>
                  <a:cubicBezTo>
                    <a:pt x="38" y="65"/>
                    <a:pt x="38" y="65"/>
                    <a:pt x="38" y="65"/>
                  </a:cubicBezTo>
                  <a:cubicBezTo>
                    <a:pt x="35" y="65"/>
                    <a:pt x="32" y="62"/>
                    <a:pt x="32" y="59"/>
                  </a:cubicBezTo>
                  <a:cubicBezTo>
                    <a:pt x="32" y="56"/>
                    <a:pt x="35" y="54"/>
                    <a:pt x="38" y="54"/>
                  </a:cubicBezTo>
                  <a:cubicBezTo>
                    <a:pt x="146" y="54"/>
                    <a:pt x="146" y="54"/>
                    <a:pt x="146" y="54"/>
                  </a:cubicBezTo>
                  <a:cubicBezTo>
                    <a:pt x="149" y="54"/>
                    <a:pt x="151" y="56"/>
                    <a:pt x="151" y="59"/>
                  </a:cubicBezTo>
                  <a:cubicBezTo>
                    <a:pt x="151" y="62"/>
                    <a:pt x="149" y="65"/>
                    <a:pt x="146" y="65"/>
                  </a:cubicBezTo>
                </a:path>
              </a:pathLst>
            </a:custGeom>
            <a:solidFill>
              <a:schemeClr val="accent2"/>
            </a:solidFill>
            <a:ln>
              <a:noFill/>
            </a:ln>
          </p:spPr>
          <p:txBody>
            <a:bodyPr anchor="ctr"/>
            <a:lstStyle/>
            <a:p>
              <a:pPr algn="ctr"/>
              <a:endParaRPr sz="1350"/>
            </a:p>
          </p:txBody>
        </p:sp>
        <p:grpSp>
          <p:nvGrpSpPr>
            <p:cNvPr id="38" name="ïṣľiḍê">
              <a:extLst>
                <a:ext uri="{FF2B5EF4-FFF2-40B4-BE49-F238E27FC236}">
                  <a16:creationId xmlns:a16="http://schemas.microsoft.com/office/drawing/2014/main" id="{CA45C201-2147-7ED8-8E69-08CF7C74B678}"/>
                </a:ext>
              </a:extLst>
            </p:cNvPr>
            <p:cNvGrpSpPr/>
            <p:nvPr/>
          </p:nvGrpSpPr>
          <p:grpSpPr>
            <a:xfrm>
              <a:off x="7048644" y="4418081"/>
              <a:ext cx="243220" cy="213770"/>
              <a:chOff x="8332788" y="4259263"/>
              <a:chExt cx="484188" cy="425449"/>
            </a:xfrm>
            <a:solidFill>
              <a:schemeClr val="accent5"/>
            </a:solidFill>
          </p:grpSpPr>
          <p:sp>
            <p:nvSpPr>
              <p:cNvPr id="96" name="ïŝlîḓe">
                <a:extLst>
                  <a:ext uri="{FF2B5EF4-FFF2-40B4-BE49-F238E27FC236}">
                    <a16:creationId xmlns:a16="http://schemas.microsoft.com/office/drawing/2014/main" id="{D430DCA4-16C4-F1EE-D14F-3F3E4F740FBA}"/>
                  </a:ext>
                </a:extLst>
              </p:cNvPr>
              <p:cNvSpPr/>
              <p:nvPr/>
            </p:nvSpPr>
            <p:spPr bwMode="auto">
              <a:xfrm>
                <a:off x="8569326" y="4552950"/>
                <a:ext cx="131763" cy="131762"/>
              </a:xfrm>
              <a:custGeom>
                <a:avLst/>
                <a:gdLst>
                  <a:gd name="T0" fmla="*/ 13 w 35"/>
                  <a:gd name="T1" fmla="*/ 3 h 35"/>
                  <a:gd name="T2" fmla="*/ 33 w 35"/>
                  <a:gd name="T3" fmla="*/ 13 h 35"/>
                  <a:gd name="T4" fmla="*/ 23 w 35"/>
                  <a:gd name="T5" fmla="*/ 33 h 35"/>
                  <a:gd name="T6" fmla="*/ 3 w 35"/>
                  <a:gd name="T7" fmla="*/ 23 h 35"/>
                  <a:gd name="T8" fmla="*/ 13 w 35"/>
                  <a:gd name="T9" fmla="*/ 3 h 35"/>
                </a:gdLst>
                <a:ahLst/>
                <a:cxnLst>
                  <a:cxn ang="0">
                    <a:pos x="T0" y="T1"/>
                  </a:cxn>
                  <a:cxn ang="0">
                    <a:pos x="T2" y="T3"/>
                  </a:cxn>
                  <a:cxn ang="0">
                    <a:pos x="T4" y="T5"/>
                  </a:cxn>
                  <a:cxn ang="0">
                    <a:pos x="T6" y="T7"/>
                  </a:cxn>
                  <a:cxn ang="0">
                    <a:pos x="T8" y="T9"/>
                  </a:cxn>
                </a:cxnLst>
                <a:rect l="0" t="0" r="r" b="b"/>
                <a:pathLst>
                  <a:path w="35" h="35">
                    <a:moveTo>
                      <a:pt x="13" y="3"/>
                    </a:moveTo>
                    <a:cubicBezTo>
                      <a:pt x="21" y="0"/>
                      <a:pt x="30" y="5"/>
                      <a:pt x="33" y="13"/>
                    </a:cubicBezTo>
                    <a:cubicBezTo>
                      <a:pt x="35" y="21"/>
                      <a:pt x="31" y="30"/>
                      <a:pt x="23" y="33"/>
                    </a:cubicBezTo>
                    <a:cubicBezTo>
                      <a:pt x="15" y="35"/>
                      <a:pt x="6" y="31"/>
                      <a:pt x="3" y="23"/>
                    </a:cubicBezTo>
                    <a:cubicBezTo>
                      <a:pt x="0" y="15"/>
                      <a:pt x="5" y="6"/>
                      <a:pt x="13" y="3"/>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97" name="îśḻidè">
                <a:extLst>
                  <a:ext uri="{FF2B5EF4-FFF2-40B4-BE49-F238E27FC236}">
                    <a16:creationId xmlns:a16="http://schemas.microsoft.com/office/drawing/2014/main" id="{95EC7D75-EDF3-AD30-75A3-3D31B761F133}"/>
                  </a:ext>
                </a:extLst>
              </p:cNvPr>
              <p:cNvSpPr/>
              <p:nvPr/>
            </p:nvSpPr>
            <p:spPr bwMode="auto">
              <a:xfrm>
                <a:off x="8445501" y="4395788"/>
                <a:ext cx="315913" cy="217487"/>
              </a:xfrm>
              <a:custGeom>
                <a:avLst/>
                <a:gdLst>
                  <a:gd name="T0" fmla="*/ 74 w 84"/>
                  <a:gd name="T1" fmla="*/ 12 h 58"/>
                  <a:gd name="T2" fmla="*/ 73 w 84"/>
                  <a:gd name="T3" fmla="*/ 12 h 58"/>
                  <a:gd name="T4" fmla="*/ 72 w 84"/>
                  <a:gd name="T5" fmla="*/ 11 h 58"/>
                  <a:gd name="T6" fmla="*/ 72 w 84"/>
                  <a:gd name="T7" fmla="*/ 11 h 58"/>
                  <a:gd name="T8" fmla="*/ 6 w 84"/>
                  <a:gd name="T9" fmla="*/ 36 h 58"/>
                  <a:gd name="T10" fmla="*/ 4 w 84"/>
                  <a:gd name="T11" fmla="*/ 38 h 58"/>
                  <a:gd name="T12" fmla="*/ 2 w 84"/>
                  <a:gd name="T13" fmla="*/ 42 h 58"/>
                  <a:gd name="T14" fmla="*/ 7 w 84"/>
                  <a:gd name="T15" fmla="*/ 56 h 58"/>
                  <a:gd name="T16" fmla="*/ 20 w 84"/>
                  <a:gd name="T17" fmla="*/ 51 h 58"/>
                  <a:gd name="T18" fmla="*/ 23 w 84"/>
                  <a:gd name="T19" fmla="*/ 44 h 58"/>
                  <a:gd name="T20" fmla="*/ 65 w 84"/>
                  <a:gd name="T21" fmla="*/ 30 h 58"/>
                  <a:gd name="T22" fmla="*/ 70 w 84"/>
                  <a:gd name="T23" fmla="*/ 32 h 58"/>
                  <a:gd name="T24" fmla="*/ 83 w 84"/>
                  <a:gd name="T25" fmla="*/ 27 h 58"/>
                  <a:gd name="T26" fmla="*/ 84 w 84"/>
                  <a:gd name="T27" fmla="*/ 20 h 58"/>
                  <a:gd name="T28" fmla="*/ 79 w 84"/>
                  <a:gd name="T29" fmla="*/ 14 h 58"/>
                  <a:gd name="T30" fmla="*/ 74 w 84"/>
                  <a:gd name="T3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74" y="12"/>
                    </a:moveTo>
                    <a:cubicBezTo>
                      <a:pt x="74" y="12"/>
                      <a:pt x="73" y="12"/>
                      <a:pt x="73" y="12"/>
                    </a:cubicBezTo>
                    <a:cubicBezTo>
                      <a:pt x="72" y="11"/>
                      <a:pt x="72" y="11"/>
                      <a:pt x="72" y="11"/>
                    </a:cubicBezTo>
                    <a:cubicBezTo>
                      <a:pt x="72" y="11"/>
                      <a:pt x="72" y="11"/>
                      <a:pt x="72" y="11"/>
                    </a:cubicBezTo>
                    <a:cubicBezTo>
                      <a:pt x="46" y="0"/>
                      <a:pt x="18" y="11"/>
                      <a:pt x="6" y="36"/>
                    </a:cubicBezTo>
                    <a:cubicBezTo>
                      <a:pt x="4" y="38"/>
                      <a:pt x="4" y="38"/>
                      <a:pt x="4" y="38"/>
                    </a:cubicBezTo>
                    <a:cubicBezTo>
                      <a:pt x="2" y="42"/>
                      <a:pt x="2" y="42"/>
                      <a:pt x="2" y="42"/>
                    </a:cubicBezTo>
                    <a:cubicBezTo>
                      <a:pt x="0" y="47"/>
                      <a:pt x="2" y="53"/>
                      <a:pt x="7" y="56"/>
                    </a:cubicBezTo>
                    <a:cubicBezTo>
                      <a:pt x="12" y="58"/>
                      <a:pt x="18" y="56"/>
                      <a:pt x="20" y="51"/>
                    </a:cubicBezTo>
                    <a:cubicBezTo>
                      <a:pt x="23" y="44"/>
                      <a:pt x="23" y="44"/>
                      <a:pt x="23" y="44"/>
                    </a:cubicBezTo>
                    <a:cubicBezTo>
                      <a:pt x="31" y="29"/>
                      <a:pt x="50" y="22"/>
                      <a:pt x="65" y="30"/>
                    </a:cubicBezTo>
                    <a:cubicBezTo>
                      <a:pt x="70" y="32"/>
                      <a:pt x="70" y="32"/>
                      <a:pt x="70" y="32"/>
                    </a:cubicBezTo>
                    <a:cubicBezTo>
                      <a:pt x="75" y="34"/>
                      <a:pt x="81" y="32"/>
                      <a:pt x="83" y="27"/>
                    </a:cubicBezTo>
                    <a:cubicBezTo>
                      <a:pt x="84" y="25"/>
                      <a:pt x="84" y="22"/>
                      <a:pt x="84" y="20"/>
                    </a:cubicBezTo>
                    <a:cubicBezTo>
                      <a:pt x="83" y="18"/>
                      <a:pt x="81" y="16"/>
                      <a:pt x="79" y="14"/>
                    </a:cubicBezTo>
                    <a:lnTo>
                      <a:pt x="74" y="12"/>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98" name="íṩḻîḓé">
                <a:extLst>
                  <a:ext uri="{FF2B5EF4-FFF2-40B4-BE49-F238E27FC236}">
                    <a16:creationId xmlns:a16="http://schemas.microsoft.com/office/drawing/2014/main" id="{E66999D1-E873-17A9-24D3-2FE05985C21F}"/>
                  </a:ext>
                </a:extLst>
              </p:cNvPr>
              <p:cNvSpPr/>
              <p:nvPr/>
            </p:nvSpPr>
            <p:spPr bwMode="auto">
              <a:xfrm>
                <a:off x="8332788" y="4259263"/>
                <a:ext cx="484188" cy="296862"/>
              </a:xfrm>
              <a:custGeom>
                <a:avLst/>
                <a:gdLst>
                  <a:gd name="T0" fmla="*/ 123 w 129"/>
                  <a:gd name="T1" fmla="*/ 21 h 79"/>
                  <a:gd name="T2" fmla="*/ 119 w 129"/>
                  <a:gd name="T3" fmla="*/ 19 h 79"/>
                  <a:gd name="T4" fmla="*/ 118 w 129"/>
                  <a:gd name="T5" fmla="*/ 19 h 79"/>
                  <a:gd name="T6" fmla="*/ 115 w 129"/>
                  <a:gd name="T7" fmla="*/ 17 h 79"/>
                  <a:gd name="T8" fmla="*/ 113 w 129"/>
                  <a:gd name="T9" fmla="*/ 17 h 79"/>
                  <a:gd name="T10" fmla="*/ 6 w 129"/>
                  <a:gd name="T11" fmla="*/ 57 h 79"/>
                  <a:gd name="T12" fmla="*/ 5 w 129"/>
                  <a:gd name="T13" fmla="*/ 57 h 79"/>
                  <a:gd name="T14" fmla="*/ 2 w 129"/>
                  <a:gd name="T15" fmla="*/ 65 h 79"/>
                  <a:gd name="T16" fmla="*/ 6 w 129"/>
                  <a:gd name="T17" fmla="*/ 77 h 79"/>
                  <a:gd name="T18" fmla="*/ 18 w 129"/>
                  <a:gd name="T19" fmla="*/ 73 h 79"/>
                  <a:gd name="T20" fmla="*/ 22 w 129"/>
                  <a:gd name="T21" fmla="*/ 65 h 79"/>
                  <a:gd name="T22" fmla="*/ 22 w 129"/>
                  <a:gd name="T23" fmla="*/ 65 h 79"/>
                  <a:gd name="T24" fmla="*/ 109 w 129"/>
                  <a:gd name="T25" fmla="*/ 34 h 79"/>
                  <a:gd name="T26" fmla="*/ 115 w 129"/>
                  <a:gd name="T27" fmla="*/ 37 h 79"/>
                  <a:gd name="T28" fmla="*/ 127 w 129"/>
                  <a:gd name="T29" fmla="*/ 33 h 79"/>
                  <a:gd name="T30" fmla="*/ 123 w 129"/>
                  <a:gd name="T3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79">
                    <a:moveTo>
                      <a:pt x="123" y="21"/>
                    </a:moveTo>
                    <a:cubicBezTo>
                      <a:pt x="119" y="19"/>
                      <a:pt x="119" y="19"/>
                      <a:pt x="119" y="19"/>
                    </a:cubicBezTo>
                    <a:cubicBezTo>
                      <a:pt x="118" y="19"/>
                      <a:pt x="118" y="19"/>
                      <a:pt x="118" y="19"/>
                    </a:cubicBezTo>
                    <a:cubicBezTo>
                      <a:pt x="115" y="17"/>
                      <a:pt x="115" y="17"/>
                      <a:pt x="115" y="17"/>
                    </a:cubicBezTo>
                    <a:cubicBezTo>
                      <a:pt x="115" y="17"/>
                      <a:pt x="114" y="17"/>
                      <a:pt x="113" y="17"/>
                    </a:cubicBezTo>
                    <a:cubicBezTo>
                      <a:pt x="73" y="0"/>
                      <a:pt x="26" y="18"/>
                      <a:pt x="6" y="57"/>
                    </a:cubicBezTo>
                    <a:cubicBezTo>
                      <a:pt x="6" y="57"/>
                      <a:pt x="6" y="57"/>
                      <a:pt x="5" y="57"/>
                    </a:cubicBezTo>
                    <a:cubicBezTo>
                      <a:pt x="2" y="65"/>
                      <a:pt x="2" y="65"/>
                      <a:pt x="2" y="65"/>
                    </a:cubicBezTo>
                    <a:cubicBezTo>
                      <a:pt x="0" y="69"/>
                      <a:pt x="2" y="75"/>
                      <a:pt x="6" y="77"/>
                    </a:cubicBezTo>
                    <a:cubicBezTo>
                      <a:pt x="10" y="79"/>
                      <a:pt x="16" y="77"/>
                      <a:pt x="18" y="73"/>
                    </a:cubicBezTo>
                    <a:cubicBezTo>
                      <a:pt x="22" y="65"/>
                      <a:pt x="22" y="65"/>
                      <a:pt x="22" y="65"/>
                    </a:cubicBezTo>
                    <a:cubicBezTo>
                      <a:pt x="22" y="65"/>
                      <a:pt x="22" y="65"/>
                      <a:pt x="22" y="65"/>
                    </a:cubicBezTo>
                    <a:cubicBezTo>
                      <a:pt x="38" y="33"/>
                      <a:pt x="76" y="20"/>
                      <a:pt x="109" y="34"/>
                    </a:cubicBezTo>
                    <a:cubicBezTo>
                      <a:pt x="115" y="37"/>
                      <a:pt x="115" y="37"/>
                      <a:pt x="115" y="37"/>
                    </a:cubicBezTo>
                    <a:cubicBezTo>
                      <a:pt x="119" y="39"/>
                      <a:pt x="125" y="37"/>
                      <a:pt x="127" y="33"/>
                    </a:cubicBezTo>
                    <a:cubicBezTo>
                      <a:pt x="129" y="29"/>
                      <a:pt x="127" y="23"/>
                      <a:pt x="123" y="21"/>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39" name="ís1iḓè">
              <a:extLst>
                <a:ext uri="{FF2B5EF4-FFF2-40B4-BE49-F238E27FC236}">
                  <a16:creationId xmlns:a16="http://schemas.microsoft.com/office/drawing/2014/main" id="{15CF9C9D-7737-872F-651C-27D6FCF91692}"/>
                </a:ext>
              </a:extLst>
            </p:cNvPr>
            <p:cNvSpPr/>
            <p:nvPr/>
          </p:nvSpPr>
          <p:spPr bwMode="auto">
            <a:xfrm>
              <a:off x="7135600" y="3468890"/>
              <a:ext cx="215312" cy="200211"/>
            </a:xfrm>
            <a:custGeom>
              <a:avLst/>
              <a:gdLst>
                <a:gd name="T0" fmla="*/ 107 w 114"/>
                <a:gd name="T1" fmla="*/ 55 h 106"/>
                <a:gd name="T2" fmla="*/ 59 w 114"/>
                <a:gd name="T3" fmla="*/ 38 h 106"/>
                <a:gd name="T4" fmla="*/ 57 w 114"/>
                <a:gd name="T5" fmla="*/ 43 h 106"/>
                <a:gd name="T6" fmla="*/ 56 w 114"/>
                <a:gd name="T7" fmla="*/ 38 h 106"/>
                <a:gd name="T8" fmla="*/ 6 w 114"/>
                <a:gd name="T9" fmla="*/ 34 h 106"/>
                <a:gd name="T10" fmla="*/ 44 w 114"/>
                <a:gd name="T11" fmla="*/ 106 h 106"/>
                <a:gd name="T12" fmla="*/ 44 w 114"/>
                <a:gd name="T13" fmla="*/ 106 h 106"/>
                <a:gd name="T14" fmla="*/ 44 w 114"/>
                <a:gd name="T15" fmla="*/ 106 h 106"/>
                <a:gd name="T16" fmla="*/ 44 w 114"/>
                <a:gd name="T17" fmla="*/ 106 h 106"/>
                <a:gd name="T18" fmla="*/ 44 w 114"/>
                <a:gd name="T19" fmla="*/ 106 h 106"/>
                <a:gd name="T20" fmla="*/ 107 w 114"/>
                <a:gd name="T21"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06">
                  <a:moveTo>
                    <a:pt x="107" y="55"/>
                  </a:moveTo>
                  <a:cubicBezTo>
                    <a:pt x="114" y="21"/>
                    <a:pt x="73" y="8"/>
                    <a:pt x="59" y="38"/>
                  </a:cubicBezTo>
                  <a:cubicBezTo>
                    <a:pt x="57" y="43"/>
                    <a:pt x="57" y="43"/>
                    <a:pt x="57" y="43"/>
                  </a:cubicBezTo>
                  <a:cubicBezTo>
                    <a:pt x="56" y="38"/>
                    <a:pt x="56" y="38"/>
                    <a:pt x="56" y="38"/>
                  </a:cubicBezTo>
                  <a:cubicBezTo>
                    <a:pt x="55" y="5"/>
                    <a:pt x="13" y="0"/>
                    <a:pt x="6" y="34"/>
                  </a:cubicBezTo>
                  <a:cubicBezTo>
                    <a:pt x="0" y="61"/>
                    <a:pt x="30" y="86"/>
                    <a:pt x="44" y="106"/>
                  </a:cubicBezTo>
                  <a:cubicBezTo>
                    <a:pt x="44" y="106"/>
                    <a:pt x="44" y="106"/>
                    <a:pt x="44" y="106"/>
                  </a:cubicBezTo>
                  <a:cubicBezTo>
                    <a:pt x="44" y="106"/>
                    <a:pt x="44" y="106"/>
                    <a:pt x="44" y="106"/>
                  </a:cubicBezTo>
                  <a:cubicBezTo>
                    <a:pt x="44" y="106"/>
                    <a:pt x="44" y="106"/>
                    <a:pt x="44" y="106"/>
                  </a:cubicBezTo>
                  <a:cubicBezTo>
                    <a:pt x="44" y="106"/>
                    <a:pt x="44" y="106"/>
                    <a:pt x="44" y="106"/>
                  </a:cubicBezTo>
                  <a:cubicBezTo>
                    <a:pt x="64" y="93"/>
                    <a:pt x="101" y="82"/>
                    <a:pt x="107" y="55"/>
                  </a:cubicBezTo>
                  <a:close/>
                </a:path>
              </a:pathLst>
            </a:custGeom>
            <a:solidFill>
              <a:schemeClr val="accent1"/>
            </a:solidFill>
            <a:ln>
              <a:noFill/>
            </a:ln>
          </p:spPr>
          <p:txBody>
            <a:bodyPr anchor="ctr"/>
            <a:lstStyle/>
            <a:p>
              <a:pPr algn="ctr"/>
              <a:endParaRPr sz="1350"/>
            </a:p>
          </p:txBody>
        </p:sp>
        <p:sp>
          <p:nvSpPr>
            <p:cNvPr id="40" name="íS1iḍe">
              <a:extLst>
                <a:ext uri="{FF2B5EF4-FFF2-40B4-BE49-F238E27FC236}">
                  <a16:creationId xmlns:a16="http://schemas.microsoft.com/office/drawing/2014/main" id="{329B98EF-DF28-9487-D4BC-3338B10176EA}"/>
                </a:ext>
              </a:extLst>
            </p:cNvPr>
            <p:cNvSpPr/>
            <p:nvPr/>
          </p:nvSpPr>
          <p:spPr bwMode="auto">
            <a:xfrm>
              <a:off x="4900351" y="4844847"/>
              <a:ext cx="256779" cy="217760"/>
            </a:xfrm>
            <a:custGeom>
              <a:avLst/>
              <a:gdLst>
                <a:gd name="T0" fmla="*/ 2 w 136"/>
                <a:gd name="T1" fmla="*/ 32 h 115"/>
                <a:gd name="T2" fmla="*/ 0 w 136"/>
                <a:gd name="T3" fmla="*/ 35 h 115"/>
                <a:gd name="T4" fmla="*/ 2 w 136"/>
                <a:gd name="T5" fmla="*/ 39 h 115"/>
                <a:gd name="T6" fmla="*/ 14 w 136"/>
                <a:gd name="T7" fmla="*/ 51 h 115"/>
                <a:gd name="T8" fmla="*/ 78 w 136"/>
                <a:gd name="T9" fmla="*/ 115 h 115"/>
                <a:gd name="T10" fmla="*/ 136 w 136"/>
                <a:gd name="T11" fmla="*/ 56 h 115"/>
                <a:gd name="T12" fmla="*/ 123 w 136"/>
                <a:gd name="T13" fmla="*/ 63 h 115"/>
                <a:gd name="T14" fmla="*/ 90 w 136"/>
                <a:gd name="T15" fmla="*/ 46 h 115"/>
                <a:gd name="T16" fmla="*/ 90 w 136"/>
                <a:gd name="T17" fmla="*/ 40 h 115"/>
                <a:gd name="T18" fmla="*/ 56 w 136"/>
                <a:gd name="T19" fmla="*/ 0 h 115"/>
                <a:gd name="T20" fmla="*/ 19 w 136"/>
                <a:gd name="T21" fmla="*/ 24 h 115"/>
                <a:gd name="T22" fmla="*/ 2 w 136"/>
                <a:gd name="T23" fmla="*/ 32 h 115"/>
                <a:gd name="T24" fmla="*/ 35 w 136"/>
                <a:gd name="T25" fmla="*/ 39 h 115"/>
                <a:gd name="T26" fmla="*/ 29 w 136"/>
                <a:gd name="T27" fmla="*/ 33 h 115"/>
                <a:gd name="T28" fmla="*/ 35 w 136"/>
                <a:gd name="T29" fmla="*/ 27 h 115"/>
                <a:gd name="T30" fmla="*/ 41 w 136"/>
                <a:gd name="T31" fmla="*/ 33 h 115"/>
                <a:gd name="T32" fmla="*/ 35 w 136"/>
                <a:gd name="T33"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15">
                  <a:moveTo>
                    <a:pt x="2" y="32"/>
                  </a:moveTo>
                  <a:cubicBezTo>
                    <a:pt x="1" y="33"/>
                    <a:pt x="0" y="34"/>
                    <a:pt x="0" y="35"/>
                  </a:cubicBezTo>
                  <a:cubicBezTo>
                    <a:pt x="0" y="37"/>
                    <a:pt x="1" y="38"/>
                    <a:pt x="2" y="39"/>
                  </a:cubicBezTo>
                  <a:cubicBezTo>
                    <a:pt x="14" y="51"/>
                    <a:pt x="14" y="51"/>
                    <a:pt x="14" y="51"/>
                  </a:cubicBezTo>
                  <a:cubicBezTo>
                    <a:pt x="14" y="90"/>
                    <a:pt x="40" y="115"/>
                    <a:pt x="78" y="115"/>
                  </a:cubicBezTo>
                  <a:cubicBezTo>
                    <a:pt x="110" y="115"/>
                    <a:pt x="136" y="80"/>
                    <a:pt x="136" y="56"/>
                  </a:cubicBezTo>
                  <a:cubicBezTo>
                    <a:pt x="136" y="45"/>
                    <a:pt x="132" y="58"/>
                    <a:pt x="123" y="63"/>
                  </a:cubicBezTo>
                  <a:cubicBezTo>
                    <a:pt x="114" y="68"/>
                    <a:pt x="89" y="72"/>
                    <a:pt x="90" y="46"/>
                  </a:cubicBezTo>
                  <a:cubicBezTo>
                    <a:pt x="90" y="44"/>
                    <a:pt x="90" y="42"/>
                    <a:pt x="90" y="40"/>
                  </a:cubicBezTo>
                  <a:cubicBezTo>
                    <a:pt x="90" y="19"/>
                    <a:pt x="77" y="0"/>
                    <a:pt x="56" y="0"/>
                  </a:cubicBezTo>
                  <a:cubicBezTo>
                    <a:pt x="36" y="0"/>
                    <a:pt x="22" y="11"/>
                    <a:pt x="19" y="24"/>
                  </a:cubicBezTo>
                  <a:cubicBezTo>
                    <a:pt x="2" y="32"/>
                    <a:pt x="2" y="32"/>
                    <a:pt x="2" y="32"/>
                  </a:cubicBezTo>
                  <a:moveTo>
                    <a:pt x="35" y="39"/>
                  </a:moveTo>
                  <a:cubicBezTo>
                    <a:pt x="32" y="39"/>
                    <a:pt x="29" y="36"/>
                    <a:pt x="29" y="33"/>
                  </a:cubicBezTo>
                  <a:cubicBezTo>
                    <a:pt x="29" y="30"/>
                    <a:pt x="32" y="27"/>
                    <a:pt x="35" y="27"/>
                  </a:cubicBezTo>
                  <a:cubicBezTo>
                    <a:pt x="38" y="27"/>
                    <a:pt x="41" y="30"/>
                    <a:pt x="41" y="33"/>
                  </a:cubicBezTo>
                  <a:cubicBezTo>
                    <a:pt x="41" y="36"/>
                    <a:pt x="38" y="39"/>
                    <a:pt x="35" y="39"/>
                  </a:cubicBezTo>
                </a:path>
              </a:pathLst>
            </a:custGeom>
            <a:solidFill>
              <a:schemeClr val="accent1"/>
            </a:solidFill>
            <a:ln>
              <a:noFill/>
            </a:ln>
          </p:spPr>
          <p:txBody>
            <a:bodyPr anchor="ctr"/>
            <a:lstStyle/>
            <a:p>
              <a:pPr algn="ctr"/>
              <a:endParaRPr sz="1350"/>
            </a:p>
          </p:txBody>
        </p:sp>
        <p:sp>
          <p:nvSpPr>
            <p:cNvPr id="41" name="íṥ1íďê">
              <a:extLst>
                <a:ext uri="{FF2B5EF4-FFF2-40B4-BE49-F238E27FC236}">
                  <a16:creationId xmlns:a16="http://schemas.microsoft.com/office/drawing/2014/main" id="{99503D91-A516-1FFD-30B2-267E23B22AC6}"/>
                </a:ext>
              </a:extLst>
            </p:cNvPr>
            <p:cNvSpPr/>
            <p:nvPr/>
          </p:nvSpPr>
          <p:spPr bwMode="auto">
            <a:xfrm>
              <a:off x="5672281" y="4339133"/>
              <a:ext cx="179426" cy="252856"/>
            </a:xfrm>
            <a:custGeom>
              <a:avLst/>
              <a:gdLst>
                <a:gd name="T0" fmla="*/ 47 w 95"/>
                <a:gd name="T1" fmla="*/ 0 h 134"/>
                <a:gd name="T2" fmla="*/ 0 w 95"/>
                <a:gd name="T3" fmla="*/ 47 h 134"/>
                <a:gd name="T4" fmla="*/ 47 w 95"/>
                <a:gd name="T5" fmla="*/ 134 h 134"/>
                <a:gd name="T6" fmla="*/ 95 w 95"/>
                <a:gd name="T7" fmla="*/ 47 h 134"/>
                <a:gd name="T8" fmla="*/ 47 w 95"/>
                <a:gd name="T9" fmla="*/ 0 h 134"/>
                <a:gd name="T10" fmla="*/ 47 w 95"/>
                <a:gd name="T11" fmla="*/ 55 h 134"/>
                <a:gd name="T12" fmla="*/ 32 w 95"/>
                <a:gd name="T13" fmla="*/ 40 h 134"/>
                <a:gd name="T14" fmla="*/ 47 w 95"/>
                <a:gd name="T15" fmla="*/ 25 h 134"/>
                <a:gd name="T16" fmla="*/ 62 w 95"/>
                <a:gd name="T17" fmla="*/ 40 h 134"/>
                <a:gd name="T18" fmla="*/ 47 w 95"/>
                <a:gd name="T19" fmla="*/ 5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34">
                  <a:moveTo>
                    <a:pt x="47" y="0"/>
                  </a:moveTo>
                  <a:cubicBezTo>
                    <a:pt x="21" y="0"/>
                    <a:pt x="0" y="21"/>
                    <a:pt x="0" y="47"/>
                  </a:cubicBezTo>
                  <a:cubicBezTo>
                    <a:pt x="0" y="73"/>
                    <a:pt x="47" y="134"/>
                    <a:pt x="47" y="134"/>
                  </a:cubicBezTo>
                  <a:cubicBezTo>
                    <a:pt x="47" y="134"/>
                    <a:pt x="95" y="73"/>
                    <a:pt x="95" y="47"/>
                  </a:cubicBezTo>
                  <a:cubicBezTo>
                    <a:pt x="95" y="21"/>
                    <a:pt x="73" y="0"/>
                    <a:pt x="47" y="0"/>
                  </a:cubicBezTo>
                  <a:close/>
                  <a:moveTo>
                    <a:pt x="47" y="55"/>
                  </a:moveTo>
                  <a:cubicBezTo>
                    <a:pt x="39" y="55"/>
                    <a:pt x="32" y="48"/>
                    <a:pt x="32" y="40"/>
                  </a:cubicBezTo>
                  <a:cubicBezTo>
                    <a:pt x="32" y="32"/>
                    <a:pt x="39" y="25"/>
                    <a:pt x="47" y="25"/>
                  </a:cubicBezTo>
                  <a:cubicBezTo>
                    <a:pt x="55" y="25"/>
                    <a:pt x="62" y="32"/>
                    <a:pt x="62" y="40"/>
                  </a:cubicBezTo>
                  <a:cubicBezTo>
                    <a:pt x="62" y="48"/>
                    <a:pt x="55" y="55"/>
                    <a:pt x="47" y="55"/>
                  </a:cubicBezTo>
                  <a:close/>
                </a:path>
              </a:pathLst>
            </a:custGeom>
            <a:solidFill>
              <a:schemeClr val="accent2"/>
            </a:solidFill>
            <a:ln>
              <a:noFill/>
            </a:ln>
          </p:spPr>
          <p:txBody>
            <a:bodyPr anchor="ctr"/>
            <a:lstStyle/>
            <a:p>
              <a:pPr algn="ctr"/>
              <a:endParaRPr sz="1350"/>
            </a:p>
          </p:txBody>
        </p:sp>
        <p:sp>
          <p:nvSpPr>
            <p:cNvPr id="42" name="ïṡļïďe">
              <a:extLst>
                <a:ext uri="{FF2B5EF4-FFF2-40B4-BE49-F238E27FC236}">
                  <a16:creationId xmlns:a16="http://schemas.microsoft.com/office/drawing/2014/main" id="{323836E0-24CE-A709-9C89-AAED18658B3C}"/>
                </a:ext>
              </a:extLst>
            </p:cNvPr>
            <p:cNvSpPr/>
            <p:nvPr/>
          </p:nvSpPr>
          <p:spPr bwMode="auto">
            <a:xfrm>
              <a:off x="6359683" y="3376362"/>
              <a:ext cx="133971" cy="190639"/>
            </a:xfrm>
            <a:custGeom>
              <a:avLst/>
              <a:gdLst>
                <a:gd name="T0" fmla="*/ 36 w 71"/>
                <a:gd name="T1" fmla="*/ 0 h 101"/>
                <a:gd name="T2" fmla="*/ 0 w 71"/>
                <a:gd name="T3" fmla="*/ 36 h 101"/>
                <a:gd name="T4" fmla="*/ 36 w 71"/>
                <a:gd name="T5" fmla="*/ 101 h 101"/>
                <a:gd name="T6" fmla="*/ 71 w 71"/>
                <a:gd name="T7" fmla="*/ 36 h 101"/>
                <a:gd name="T8" fmla="*/ 36 w 71"/>
                <a:gd name="T9" fmla="*/ 0 h 101"/>
                <a:gd name="T10" fmla="*/ 36 w 71"/>
                <a:gd name="T11" fmla="*/ 41 h 101"/>
                <a:gd name="T12" fmla="*/ 25 w 71"/>
                <a:gd name="T13" fmla="*/ 30 h 101"/>
                <a:gd name="T14" fmla="*/ 36 w 71"/>
                <a:gd name="T15" fmla="*/ 19 h 101"/>
                <a:gd name="T16" fmla="*/ 47 w 71"/>
                <a:gd name="T17" fmla="*/ 30 h 101"/>
                <a:gd name="T18" fmla="*/ 36 w 71"/>
                <a:gd name="T19" fmla="*/ 4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101">
                  <a:moveTo>
                    <a:pt x="36" y="0"/>
                  </a:moveTo>
                  <a:cubicBezTo>
                    <a:pt x="16" y="0"/>
                    <a:pt x="0" y="16"/>
                    <a:pt x="0" y="36"/>
                  </a:cubicBezTo>
                  <a:cubicBezTo>
                    <a:pt x="0" y="55"/>
                    <a:pt x="36" y="101"/>
                    <a:pt x="36" y="101"/>
                  </a:cubicBezTo>
                  <a:cubicBezTo>
                    <a:pt x="36" y="101"/>
                    <a:pt x="71" y="55"/>
                    <a:pt x="71" y="36"/>
                  </a:cubicBezTo>
                  <a:cubicBezTo>
                    <a:pt x="71" y="16"/>
                    <a:pt x="55" y="0"/>
                    <a:pt x="36" y="0"/>
                  </a:cubicBezTo>
                  <a:close/>
                  <a:moveTo>
                    <a:pt x="36" y="41"/>
                  </a:moveTo>
                  <a:cubicBezTo>
                    <a:pt x="30" y="41"/>
                    <a:pt x="25" y="37"/>
                    <a:pt x="25" y="30"/>
                  </a:cubicBezTo>
                  <a:cubicBezTo>
                    <a:pt x="25" y="24"/>
                    <a:pt x="30" y="19"/>
                    <a:pt x="36" y="19"/>
                  </a:cubicBezTo>
                  <a:cubicBezTo>
                    <a:pt x="42" y="19"/>
                    <a:pt x="47" y="24"/>
                    <a:pt x="47" y="30"/>
                  </a:cubicBezTo>
                  <a:cubicBezTo>
                    <a:pt x="47" y="37"/>
                    <a:pt x="42" y="41"/>
                    <a:pt x="36" y="41"/>
                  </a:cubicBezTo>
                  <a:close/>
                </a:path>
              </a:pathLst>
            </a:custGeom>
            <a:solidFill>
              <a:schemeClr val="accent1"/>
            </a:solidFill>
            <a:ln>
              <a:noFill/>
            </a:ln>
          </p:spPr>
          <p:txBody>
            <a:bodyPr anchor="ctr"/>
            <a:lstStyle/>
            <a:p>
              <a:pPr algn="ctr"/>
              <a:endParaRPr sz="1350"/>
            </a:p>
          </p:txBody>
        </p:sp>
        <p:grpSp>
          <p:nvGrpSpPr>
            <p:cNvPr id="43" name="îš1ïḍè">
              <a:extLst>
                <a:ext uri="{FF2B5EF4-FFF2-40B4-BE49-F238E27FC236}">
                  <a16:creationId xmlns:a16="http://schemas.microsoft.com/office/drawing/2014/main" id="{DEA89F5E-D047-60CC-228F-B4A5E594C102}"/>
                </a:ext>
              </a:extLst>
            </p:cNvPr>
            <p:cNvGrpSpPr/>
            <p:nvPr/>
          </p:nvGrpSpPr>
          <p:grpSpPr>
            <a:xfrm>
              <a:off x="5413985" y="5015585"/>
              <a:ext cx="302242" cy="342998"/>
              <a:chOff x="5078413" y="5448300"/>
              <a:chExt cx="601663" cy="682625"/>
            </a:xfrm>
            <a:solidFill>
              <a:schemeClr val="accent1">
                <a:lumMod val="60000"/>
                <a:lumOff val="40000"/>
              </a:schemeClr>
            </a:solidFill>
          </p:grpSpPr>
          <p:sp>
            <p:nvSpPr>
              <p:cNvPr id="88" name="íṧ1ïḑé">
                <a:extLst>
                  <a:ext uri="{FF2B5EF4-FFF2-40B4-BE49-F238E27FC236}">
                    <a16:creationId xmlns:a16="http://schemas.microsoft.com/office/drawing/2014/main" id="{C3F827E5-AFDC-D19A-38A0-2112FFBDDF3A}"/>
                  </a:ext>
                </a:extLst>
              </p:cNvPr>
              <p:cNvSpPr/>
              <p:nvPr/>
            </p:nvSpPr>
            <p:spPr bwMode="auto">
              <a:xfrm>
                <a:off x="5364163" y="5635625"/>
                <a:ext cx="44450" cy="85725"/>
              </a:xfrm>
              <a:custGeom>
                <a:avLst/>
                <a:gdLst>
                  <a:gd name="T0" fmla="*/ 6 w 12"/>
                  <a:gd name="T1" fmla="*/ 18 h 23"/>
                  <a:gd name="T2" fmla="*/ 1 w 12"/>
                  <a:gd name="T3" fmla="*/ 10 h 23"/>
                  <a:gd name="T4" fmla="*/ 1 w 12"/>
                  <a:gd name="T5" fmla="*/ 16 h 23"/>
                  <a:gd name="T6" fmla="*/ 2 w 12"/>
                  <a:gd name="T7" fmla="*/ 23 h 23"/>
                  <a:gd name="T8" fmla="*/ 6 w 12"/>
                  <a:gd name="T9" fmla="*/ 18 h 23"/>
                </a:gdLst>
                <a:ahLst/>
                <a:cxnLst>
                  <a:cxn ang="0">
                    <a:pos x="T0" y="T1"/>
                  </a:cxn>
                  <a:cxn ang="0">
                    <a:pos x="T2" y="T3"/>
                  </a:cxn>
                  <a:cxn ang="0">
                    <a:pos x="T4" y="T5"/>
                  </a:cxn>
                  <a:cxn ang="0">
                    <a:pos x="T6" y="T7"/>
                  </a:cxn>
                  <a:cxn ang="0">
                    <a:pos x="T8" y="T9"/>
                  </a:cxn>
                </a:cxnLst>
                <a:rect l="0" t="0" r="r" b="b"/>
                <a:pathLst>
                  <a:path w="12" h="23">
                    <a:moveTo>
                      <a:pt x="6" y="18"/>
                    </a:moveTo>
                    <a:cubicBezTo>
                      <a:pt x="12" y="5"/>
                      <a:pt x="1" y="0"/>
                      <a:pt x="1" y="10"/>
                    </a:cubicBezTo>
                    <a:cubicBezTo>
                      <a:pt x="0" y="12"/>
                      <a:pt x="0" y="14"/>
                      <a:pt x="1" y="16"/>
                    </a:cubicBezTo>
                    <a:cubicBezTo>
                      <a:pt x="1" y="18"/>
                      <a:pt x="1" y="21"/>
                      <a:pt x="2" y="23"/>
                    </a:cubicBezTo>
                    <a:cubicBezTo>
                      <a:pt x="4" y="22"/>
                      <a:pt x="5" y="20"/>
                      <a:pt x="6" y="18"/>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89" name="iṧḷïde">
                <a:extLst>
                  <a:ext uri="{FF2B5EF4-FFF2-40B4-BE49-F238E27FC236}">
                    <a16:creationId xmlns:a16="http://schemas.microsoft.com/office/drawing/2014/main" id="{25F58157-9BAE-E67F-EB93-1679AB03645A}"/>
                  </a:ext>
                </a:extLst>
              </p:cNvPr>
              <p:cNvSpPr/>
              <p:nvPr/>
            </p:nvSpPr>
            <p:spPr bwMode="auto">
              <a:xfrm>
                <a:off x="5262563" y="5691188"/>
                <a:ext cx="30163" cy="38100"/>
              </a:xfrm>
              <a:custGeom>
                <a:avLst/>
                <a:gdLst>
                  <a:gd name="T0" fmla="*/ 4 w 8"/>
                  <a:gd name="T1" fmla="*/ 8 h 10"/>
                  <a:gd name="T2" fmla="*/ 8 w 8"/>
                  <a:gd name="T3" fmla="*/ 10 h 10"/>
                  <a:gd name="T4" fmla="*/ 1 w 8"/>
                  <a:gd name="T5" fmla="*/ 0 h 10"/>
                  <a:gd name="T6" fmla="*/ 4 w 8"/>
                  <a:gd name="T7" fmla="*/ 8 h 10"/>
                </a:gdLst>
                <a:ahLst/>
                <a:cxnLst>
                  <a:cxn ang="0">
                    <a:pos x="T0" y="T1"/>
                  </a:cxn>
                  <a:cxn ang="0">
                    <a:pos x="T2" y="T3"/>
                  </a:cxn>
                  <a:cxn ang="0">
                    <a:pos x="T4" y="T5"/>
                  </a:cxn>
                  <a:cxn ang="0">
                    <a:pos x="T6" y="T7"/>
                  </a:cxn>
                </a:cxnLst>
                <a:rect l="0" t="0" r="r" b="b"/>
                <a:pathLst>
                  <a:path w="8" h="10">
                    <a:moveTo>
                      <a:pt x="4" y="8"/>
                    </a:moveTo>
                    <a:cubicBezTo>
                      <a:pt x="5" y="9"/>
                      <a:pt x="6" y="9"/>
                      <a:pt x="8" y="10"/>
                    </a:cubicBezTo>
                    <a:cubicBezTo>
                      <a:pt x="6" y="6"/>
                      <a:pt x="4" y="2"/>
                      <a:pt x="1" y="0"/>
                    </a:cubicBezTo>
                    <a:cubicBezTo>
                      <a:pt x="0" y="4"/>
                      <a:pt x="1" y="6"/>
                      <a:pt x="4" y="8"/>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90" name="îṧḻïḋé">
                <a:extLst>
                  <a:ext uri="{FF2B5EF4-FFF2-40B4-BE49-F238E27FC236}">
                    <a16:creationId xmlns:a16="http://schemas.microsoft.com/office/drawing/2014/main" id="{1C01ED61-9A4B-3AA1-7749-CB1EE4653DCF}"/>
                  </a:ext>
                </a:extLst>
              </p:cNvPr>
              <p:cNvSpPr/>
              <p:nvPr/>
            </p:nvSpPr>
            <p:spPr bwMode="auto">
              <a:xfrm>
                <a:off x="5432426" y="5740400"/>
                <a:ext cx="71438" cy="52387"/>
              </a:xfrm>
              <a:custGeom>
                <a:avLst/>
                <a:gdLst>
                  <a:gd name="T0" fmla="*/ 6 w 19"/>
                  <a:gd name="T1" fmla="*/ 14 h 14"/>
                  <a:gd name="T2" fmla="*/ 12 w 19"/>
                  <a:gd name="T3" fmla="*/ 12 h 14"/>
                  <a:gd name="T4" fmla="*/ 13 w 19"/>
                  <a:gd name="T5" fmla="*/ 1 h 14"/>
                  <a:gd name="T6" fmla="*/ 0 w 19"/>
                  <a:gd name="T7" fmla="*/ 13 h 14"/>
                  <a:gd name="T8" fmla="*/ 6 w 19"/>
                  <a:gd name="T9" fmla="*/ 14 h 14"/>
                </a:gdLst>
                <a:ahLst/>
                <a:cxnLst>
                  <a:cxn ang="0">
                    <a:pos x="T0" y="T1"/>
                  </a:cxn>
                  <a:cxn ang="0">
                    <a:pos x="T2" y="T3"/>
                  </a:cxn>
                  <a:cxn ang="0">
                    <a:pos x="T4" y="T5"/>
                  </a:cxn>
                  <a:cxn ang="0">
                    <a:pos x="T6" y="T7"/>
                  </a:cxn>
                  <a:cxn ang="0">
                    <a:pos x="T8" y="T9"/>
                  </a:cxn>
                </a:cxnLst>
                <a:rect l="0" t="0" r="r" b="b"/>
                <a:pathLst>
                  <a:path w="19" h="14">
                    <a:moveTo>
                      <a:pt x="6" y="14"/>
                    </a:moveTo>
                    <a:cubicBezTo>
                      <a:pt x="8" y="14"/>
                      <a:pt x="10" y="13"/>
                      <a:pt x="12" y="12"/>
                    </a:cubicBezTo>
                    <a:cubicBezTo>
                      <a:pt x="19" y="8"/>
                      <a:pt x="19" y="4"/>
                      <a:pt x="13" y="1"/>
                    </a:cubicBezTo>
                    <a:cubicBezTo>
                      <a:pt x="8" y="0"/>
                      <a:pt x="3" y="6"/>
                      <a:pt x="0" y="13"/>
                    </a:cubicBezTo>
                    <a:cubicBezTo>
                      <a:pt x="2" y="14"/>
                      <a:pt x="4" y="14"/>
                      <a:pt x="6" y="14"/>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91" name="ïṡḻïḑé">
                <a:extLst>
                  <a:ext uri="{FF2B5EF4-FFF2-40B4-BE49-F238E27FC236}">
                    <a16:creationId xmlns:a16="http://schemas.microsoft.com/office/drawing/2014/main" id="{F75B6DDE-0A44-3BEA-193F-05D184686D06}"/>
                  </a:ext>
                </a:extLst>
              </p:cNvPr>
              <p:cNvSpPr/>
              <p:nvPr/>
            </p:nvSpPr>
            <p:spPr bwMode="auto">
              <a:xfrm>
                <a:off x="5326063" y="5751513"/>
                <a:ext cx="87313" cy="214312"/>
              </a:xfrm>
              <a:custGeom>
                <a:avLst/>
                <a:gdLst>
                  <a:gd name="T0" fmla="*/ 23 w 23"/>
                  <a:gd name="T1" fmla="*/ 13 h 57"/>
                  <a:gd name="T2" fmla="*/ 13 w 23"/>
                  <a:gd name="T3" fmla="*/ 7 h 57"/>
                  <a:gd name="T4" fmla="*/ 9 w 23"/>
                  <a:gd name="T5" fmla="*/ 0 h 57"/>
                  <a:gd name="T6" fmla="*/ 0 w 23"/>
                  <a:gd name="T7" fmla="*/ 2 h 57"/>
                  <a:gd name="T8" fmla="*/ 8 w 23"/>
                  <a:gd name="T9" fmla="*/ 55 h 57"/>
                  <a:gd name="T10" fmla="*/ 7 w 23"/>
                  <a:gd name="T11" fmla="*/ 57 h 57"/>
                  <a:gd name="T12" fmla="*/ 14 w 23"/>
                  <a:gd name="T13" fmla="*/ 57 h 57"/>
                  <a:gd name="T14" fmla="*/ 23 w 23"/>
                  <a:gd name="T15" fmla="*/ 57 h 57"/>
                  <a:gd name="T16" fmla="*/ 23 w 23"/>
                  <a:gd name="T1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57">
                    <a:moveTo>
                      <a:pt x="23" y="13"/>
                    </a:moveTo>
                    <a:cubicBezTo>
                      <a:pt x="19" y="12"/>
                      <a:pt x="15" y="9"/>
                      <a:pt x="13" y="7"/>
                    </a:cubicBezTo>
                    <a:cubicBezTo>
                      <a:pt x="12" y="5"/>
                      <a:pt x="10" y="3"/>
                      <a:pt x="9" y="0"/>
                    </a:cubicBezTo>
                    <a:cubicBezTo>
                      <a:pt x="6" y="1"/>
                      <a:pt x="3" y="2"/>
                      <a:pt x="0" y="2"/>
                    </a:cubicBezTo>
                    <a:cubicBezTo>
                      <a:pt x="5" y="19"/>
                      <a:pt x="6" y="37"/>
                      <a:pt x="8" y="55"/>
                    </a:cubicBezTo>
                    <a:cubicBezTo>
                      <a:pt x="8" y="55"/>
                      <a:pt x="7" y="56"/>
                      <a:pt x="7" y="57"/>
                    </a:cubicBezTo>
                    <a:cubicBezTo>
                      <a:pt x="14" y="57"/>
                      <a:pt x="14" y="57"/>
                      <a:pt x="14" y="57"/>
                    </a:cubicBezTo>
                    <a:cubicBezTo>
                      <a:pt x="23" y="57"/>
                      <a:pt x="23" y="57"/>
                      <a:pt x="23" y="57"/>
                    </a:cubicBezTo>
                    <a:cubicBezTo>
                      <a:pt x="18" y="42"/>
                      <a:pt x="18" y="27"/>
                      <a:pt x="23" y="13"/>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92" name="íşļiďè">
                <a:extLst>
                  <a:ext uri="{FF2B5EF4-FFF2-40B4-BE49-F238E27FC236}">
                    <a16:creationId xmlns:a16="http://schemas.microsoft.com/office/drawing/2014/main" id="{CFAADAED-4C00-6DD9-DBDB-C5520C0F1C45}"/>
                  </a:ext>
                </a:extLst>
              </p:cNvPr>
              <p:cNvSpPr/>
              <p:nvPr/>
            </p:nvSpPr>
            <p:spPr bwMode="auto">
              <a:xfrm>
                <a:off x="5078413" y="5448300"/>
                <a:ext cx="601663" cy="522287"/>
              </a:xfrm>
              <a:custGeom>
                <a:avLst/>
                <a:gdLst>
                  <a:gd name="T0" fmla="*/ 121 w 160"/>
                  <a:gd name="T1" fmla="*/ 15 h 139"/>
                  <a:gd name="T2" fmla="*/ 80 w 160"/>
                  <a:gd name="T3" fmla="*/ 0 h 139"/>
                  <a:gd name="T4" fmla="*/ 39 w 160"/>
                  <a:gd name="T5" fmla="*/ 15 h 139"/>
                  <a:gd name="T6" fmla="*/ 32 w 160"/>
                  <a:gd name="T7" fmla="*/ 99 h 139"/>
                  <a:gd name="T8" fmla="*/ 43 w 160"/>
                  <a:gd name="T9" fmla="*/ 128 h 139"/>
                  <a:gd name="T10" fmla="*/ 48 w 160"/>
                  <a:gd name="T11" fmla="*/ 138 h 139"/>
                  <a:gd name="T12" fmla="*/ 68 w 160"/>
                  <a:gd name="T13" fmla="*/ 138 h 139"/>
                  <a:gd name="T14" fmla="*/ 60 w 160"/>
                  <a:gd name="T15" fmla="*/ 84 h 139"/>
                  <a:gd name="T16" fmla="*/ 59 w 160"/>
                  <a:gd name="T17" fmla="*/ 83 h 139"/>
                  <a:gd name="T18" fmla="*/ 51 w 160"/>
                  <a:gd name="T19" fmla="*/ 80 h 139"/>
                  <a:gd name="T20" fmla="*/ 42 w 160"/>
                  <a:gd name="T21" fmla="*/ 66 h 139"/>
                  <a:gd name="T22" fmla="*/ 63 w 160"/>
                  <a:gd name="T23" fmla="*/ 74 h 139"/>
                  <a:gd name="T24" fmla="*/ 64 w 160"/>
                  <a:gd name="T25" fmla="*/ 77 h 139"/>
                  <a:gd name="T26" fmla="*/ 73 w 160"/>
                  <a:gd name="T27" fmla="*/ 76 h 139"/>
                  <a:gd name="T28" fmla="*/ 78 w 160"/>
                  <a:gd name="T29" fmla="*/ 48 h 139"/>
                  <a:gd name="T30" fmla="*/ 89 w 160"/>
                  <a:gd name="T31" fmla="*/ 59 h 139"/>
                  <a:gd name="T32" fmla="*/ 80 w 160"/>
                  <a:gd name="T33" fmla="*/ 77 h 139"/>
                  <a:gd name="T34" fmla="*/ 82 w 160"/>
                  <a:gd name="T35" fmla="*/ 80 h 139"/>
                  <a:gd name="T36" fmla="*/ 91 w 160"/>
                  <a:gd name="T37" fmla="*/ 89 h 139"/>
                  <a:gd name="T38" fmla="*/ 94 w 160"/>
                  <a:gd name="T39" fmla="*/ 83 h 139"/>
                  <a:gd name="T40" fmla="*/ 109 w 160"/>
                  <a:gd name="T41" fmla="*/ 73 h 139"/>
                  <a:gd name="T42" fmla="*/ 117 w 160"/>
                  <a:gd name="T43" fmla="*/ 85 h 139"/>
                  <a:gd name="T44" fmla="*/ 93 w 160"/>
                  <a:gd name="T45" fmla="*/ 96 h 139"/>
                  <a:gd name="T46" fmla="*/ 91 w 160"/>
                  <a:gd name="T47" fmla="*/ 101 h 139"/>
                  <a:gd name="T48" fmla="*/ 95 w 160"/>
                  <a:gd name="T49" fmla="*/ 136 h 139"/>
                  <a:gd name="T50" fmla="*/ 95 w 160"/>
                  <a:gd name="T51" fmla="*/ 138 h 139"/>
                  <a:gd name="T52" fmla="*/ 112 w 160"/>
                  <a:gd name="T53" fmla="*/ 138 h 139"/>
                  <a:gd name="T54" fmla="*/ 117 w 160"/>
                  <a:gd name="T55" fmla="*/ 128 h 139"/>
                  <a:gd name="T56" fmla="*/ 128 w 160"/>
                  <a:gd name="T57" fmla="*/ 99 h 139"/>
                  <a:gd name="T58" fmla="*/ 121 w 160"/>
                  <a:gd name="T59" fmla="*/ 1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39">
                    <a:moveTo>
                      <a:pt x="121" y="15"/>
                    </a:moveTo>
                    <a:cubicBezTo>
                      <a:pt x="113" y="8"/>
                      <a:pt x="103" y="0"/>
                      <a:pt x="80" y="0"/>
                    </a:cubicBezTo>
                    <a:cubicBezTo>
                      <a:pt x="57" y="0"/>
                      <a:pt x="47" y="8"/>
                      <a:pt x="39" y="15"/>
                    </a:cubicBezTo>
                    <a:cubicBezTo>
                      <a:pt x="0" y="54"/>
                      <a:pt x="30" y="94"/>
                      <a:pt x="32" y="99"/>
                    </a:cubicBezTo>
                    <a:cubicBezTo>
                      <a:pt x="35" y="103"/>
                      <a:pt x="42" y="118"/>
                      <a:pt x="43" y="128"/>
                    </a:cubicBezTo>
                    <a:cubicBezTo>
                      <a:pt x="44" y="139"/>
                      <a:pt x="48" y="138"/>
                      <a:pt x="48" y="138"/>
                    </a:cubicBezTo>
                    <a:cubicBezTo>
                      <a:pt x="68" y="138"/>
                      <a:pt x="68" y="138"/>
                      <a:pt x="68" y="138"/>
                    </a:cubicBezTo>
                    <a:cubicBezTo>
                      <a:pt x="67" y="120"/>
                      <a:pt x="66" y="101"/>
                      <a:pt x="60" y="84"/>
                    </a:cubicBezTo>
                    <a:cubicBezTo>
                      <a:pt x="60" y="84"/>
                      <a:pt x="60" y="83"/>
                      <a:pt x="59" y="83"/>
                    </a:cubicBezTo>
                    <a:cubicBezTo>
                      <a:pt x="57" y="82"/>
                      <a:pt x="54" y="81"/>
                      <a:pt x="51" y="80"/>
                    </a:cubicBezTo>
                    <a:cubicBezTo>
                      <a:pt x="47" y="77"/>
                      <a:pt x="40" y="72"/>
                      <a:pt x="42" y="66"/>
                    </a:cubicBezTo>
                    <a:cubicBezTo>
                      <a:pt x="48" y="48"/>
                      <a:pt x="59" y="65"/>
                      <a:pt x="63" y="74"/>
                    </a:cubicBezTo>
                    <a:cubicBezTo>
                      <a:pt x="63" y="75"/>
                      <a:pt x="63" y="76"/>
                      <a:pt x="64" y="77"/>
                    </a:cubicBezTo>
                    <a:cubicBezTo>
                      <a:pt x="67" y="78"/>
                      <a:pt x="70" y="77"/>
                      <a:pt x="73" y="76"/>
                    </a:cubicBezTo>
                    <a:cubicBezTo>
                      <a:pt x="70" y="66"/>
                      <a:pt x="68" y="52"/>
                      <a:pt x="78" y="48"/>
                    </a:cubicBezTo>
                    <a:cubicBezTo>
                      <a:pt x="84" y="46"/>
                      <a:pt x="89" y="54"/>
                      <a:pt x="89" y="59"/>
                    </a:cubicBezTo>
                    <a:cubicBezTo>
                      <a:pt x="89" y="66"/>
                      <a:pt x="85" y="73"/>
                      <a:pt x="80" y="77"/>
                    </a:cubicBezTo>
                    <a:cubicBezTo>
                      <a:pt x="80" y="78"/>
                      <a:pt x="81" y="79"/>
                      <a:pt x="82" y="80"/>
                    </a:cubicBezTo>
                    <a:cubicBezTo>
                      <a:pt x="84" y="84"/>
                      <a:pt x="87" y="87"/>
                      <a:pt x="91" y="89"/>
                    </a:cubicBezTo>
                    <a:cubicBezTo>
                      <a:pt x="92" y="87"/>
                      <a:pt x="93" y="85"/>
                      <a:pt x="94" y="83"/>
                    </a:cubicBezTo>
                    <a:cubicBezTo>
                      <a:pt x="97" y="79"/>
                      <a:pt x="103" y="72"/>
                      <a:pt x="109" y="73"/>
                    </a:cubicBezTo>
                    <a:cubicBezTo>
                      <a:pt x="114" y="74"/>
                      <a:pt x="119" y="80"/>
                      <a:pt x="117" y="85"/>
                    </a:cubicBezTo>
                    <a:cubicBezTo>
                      <a:pt x="114" y="97"/>
                      <a:pt x="103" y="99"/>
                      <a:pt x="93" y="96"/>
                    </a:cubicBezTo>
                    <a:cubicBezTo>
                      <a:pt x="92" y="98"/>
                      <a:pt x="91" y="100"/>
                      <a:pt x="91" y="101"/>
                    </a:cubicBezTo>
                    <a:cubicBezTo>
                      <a:pt x="90" y="113"/>
                      <a:pt x="91" y="125"/>
                      <a:pt x="95" y="136"/>
                    </a:cubicBezTo>
                    <a:cubicBezTo>
                      <a:pt x="95" y="136"/>
                      <a:pt x="95" y="137"/>
                      <a:pt x="95" y="138"/>
                    </a:cubicBezTo>
                    <a:cubicBezTo>
                      <a:pt x="112" y="138"/>
                      <a:pt x="112" y="138"/>
                      <a:pt x="112" y="138"/>
                    </a:cubicBezTo>
                    <a:cubicBezTo>
                      <a:pt x="112" y="138"/>
                      <a:pt x="116" y="139"/>
                      <a:pt x="117" y="128"/>
                    </a:cubicBezTo>
                    <a:cubicBezTo>
                      <a:pt x="118" y="118"/>
                      <a:pt x="125" y="103"/>
                      <a:pt x="128" y="99"/>
                    </a:cubicBezTo>
                    <a:cubicBezTo>
                      <a:pt x="130" y="94"/>
                      <a:pt x="160" y="54"/>
                      <a:pt x="121" y="15"/>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93" name="ïśliḓê">
                <a:extLst>
                  <a:ext uri="{FF2B5EF4-FFF2-40B4-BE49-F238E27FC236}">
                    <a16:creationId xmlns:a16="http://schemas.microsoft.com/office/drawing/2014/main" id="{6D30AD91-F301-D81B-3A7C-951745D1C5C1}"/>
                  </a:ext>
                </a:extLst>
              </p:cNvPr>
              <p:cNvSpPr/>
              <p:nvPr/>
            </p:nvSpPr>
            <p:spPr bwMode="auto">
              <a:xfrm>
                <a:off x="5251451" y="5988050"/>
                <a:ext cx="263525" cy="46037"/>
              </a:xfrm>
              <a:custGeom>
                <a:avLst/>
                <a:gdLst>
                  <a:gd name="T0" fmla="*/ 64 w 70"/>
                  <a:gd name="T1" fmla="*/ 0 h 12"/>
                  <a:gd name="T2" fmla="*/ 6 w 70"/>
                  <a:gd name="T3" fmla="*/ 0 h 12"/>
                  <a:gd name="T4" fmla="*/ 0 w 70"/>
                  <a:gd name="T5" fmla="*/ 6 h 12"/>
                  <a:gd name="T6" fmla="*/ 6 w 70"/>
                  <a:gd name="T7" fmla="*/ 12 h 12"/>
                  <a:gd name="T8" fmla="*/ 64 w 70"/>
                  <a:gd name="T9" fmla="*/ 12 h 12"/>
                  <a:gd name="T10" fmla="*/ 70 w 70"/>
                  <a:gd name="T11" fmla="*/ 6 h 12"/>
                  <a:gd name="T12" fmla="*/ 64 w 7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0" h="12">
                    <a:moveTo>
                      <a:pt x="64" y="0"/>
                    </a:moveTo>
                    <a:cubicBezTo>
                      <a:pt x="6" y="0"/>
                      <a:pt x="6" y="0"/>
                      <a:pt x="6" y="0"/>
                    </a:cubicBezTo>
                    <a:cubicBezTo>
                      <a:pt x="3" y="0"/>
                      <a:pt x="0" y="3"/>
                      <a:pt x="0" y="6"/>
                    </a:cubicBezTo>
                    <a:cubicBezTo>
                      <a:pt x="0" y="10"/>
                      <a:pt x="3" y="12"/>
                      <a:pt x="6" y="12"/>
                    </a:cubicBezTo>
                    <a:cubicBezTo>
                      <a:pt x="64" y="12"/>
                      <a:pt x="64" y="12"/>
                      <a:pt x="64" y="12"/>
                    </a:cubicBezTo>
                    <a:cubicBezTo>
                      <a:pt x="67" y="12"/>
                      <a:pt x="70" y="10"/>
                      <a:pt x="70" y="6"/>
                    </a:cubicBezTo>
                    <a:cubicBezTo>
                      <a:pt x="70" y="3"/>
                      <a:pt x="67" y="0"/>
                      <a:pt x="64" y="0"/>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94" name="íṩľîdé">
                <a:extLst>
                  <a:ext uri="{FF2B5EF4-FFF2-40B4-BE49-F238E27FC236}">
                    <a16:creationId xmlns:a16="http://schemas.microsoft.com/office/drawing/2014/main" id="{50151D5F-5F70-E223-D32C-864797CDD09A}"/>
                  </a:ext>
                </a:extLst>
              </p:cNvPr>
              <p:cNvSpPr/>
              <p:nvPr/>
            </p:nvSpPr>
            <p:spPr bwMode="auto">
              <a:xfrm>
                <a:off x="5259388" y="6045200"/>
                <a:ext cx="247650" cy="41275"/>
              </a:xfrm>
              <a:custGeom>
                <a:avLst/>
                <a:gdLst>
                  <a:gd name="T0" fmla="*/ 61 w 66"/>
                  <a:gd name="T1" fmla="*/ 0 h 11"/>
                  <a:gd name="T2" fmla="*/ 6 w 66"/>
                  <a:gd name="T3" fmla="*/ 0 h 11"/>
                  <a:gd name="T4" fmla="*/ 0 w 66"/>
                  <a:gd name="T5" fmla="*/ 6 h 11"/>
                  <a:gd name="T6" fmla="*/ 6 w 66"/>
                  <a:gd name="T7" fmla="*/ 11 h 11"/>
                  <a:gd name="T8" fmla="*/ 61 w 66"/>
                  <a:gd name="T9" fmla="*/ 11 h 11"/>
                  <a:gd name="T10" fmla="*/ 66 w 66"/>
                  <a:gd name="T11" fmla="*/ 6 h 11"/>
                  <a:gd name="T12" fmla="*/ 61 w 6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6" h="11">
                    <a:moveTo>
                      <a:pt x="61" y="0"/>
                    </a:moveTo>
                    <a:cubicBezTo>
                      <a:pt x="6" y="0"/>
                      <a:pt x="6" y="0"/>
                      <a:pt x="6" y="0"/>
                    </a:cubicBezTo>
                    <a:cubicBezTo>
                      <a:pt x="3" y="0"/>
                      <a:pt x="0" y="3"/>
                      <a:pt x="0" y="6"/>
                    </a:cubicBezTo>
                    <a:cubicBezTo>
                      <a:pt x="0" y="9"/>
                      <a:pt x="3" y="11"/>
                      <a:pt x="6" y="11"/>
                    </a:cubicBezTo>
                    <a:cubicBezTo>
                      <a:pt x="61" y="11"/>
                      <a:pt x="61" y="11"/>
                      <a:pt x="61" y="11"/>
                    </a:cubicBezTo>
                    <a:cubicBezTo>
                      <a:pt x="64" y="11"/>
                      <a:pt x="66" y="9"/>
                      <a:pt x="66" y="6"/>
                    </a:cubicBezTo>
                    <a:cubicBezTo>
                      <a:pt x="66" y="3"/>
                      <a:pt x="64" y="0"/>
                      <a:pt x="61" y="0"/>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95" name="íṩļiḓe">
                <a:extLst>
                  <a:ext uri="{FF2B5EF4-FFF2-40B4-BE49-F238E27FC236}">
                    <a16:creationId xmlns:a16="http://schemas.microsoft.com/office/drawing/2014/main" id="{741AE76D-20A9-E7D7-8DA0-0358A8BF8BDA}"/>
                  </a:ext>
                </a:extLst>
              </p:cNvPr>
              <p:cNvSpPr/>
              <p:nvPr/>
            </p:nvSpPr>
            <p:spPr bwMode="auto">
              <a:xfrm>
                <a:off x="5314951" y="6097588"/>
                <a:ext cx="136525" cy="33337"/>
              </a:xfrm>
              <a:custGeom>
                <a:avLst/>
                <a:gdLst>
                  <a:gd name="T0" fmla="*/ 32 w 36"/>
                  <a:gd name="T1" fmla="*/ 0 h 9"/>
                  <a:gd name="T2" fmla="*/ 4 w 36"/>
                  <a:gd name="T3" fmla="*/ 0 h 9"/>
                  <a:gd name="T4" fmla="*/ 0 w 36"/>
                  <a:gd name="T5" fmla="*/ 4 h 9"/>
                  <a:gd name="T6" fmla="*/ 4 w 36"/>
                  <a:gd name="T7" fmla="*/ 9 h 9"/>
                  <a:gd name="T8" fmla="*/ 32 w 36"/>
                  <a:gd name="T9" fmla="*/ 9 h 9"/>
                  <a:gd name="T10" fmla="*/ 36 w 36"/>
                  <a:gd name="T11" fmla="*/ 4 h 9"/>
                  <a:gd name="T12" fmla="*/ 32 w 3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6" h="9">
                    <a:moveTo>
                      <a:pt x="32" y="0"/>
                    </a:moveTo>
                    <a:cubicBezTo>
                      <a:pt x="4" y="0"/>
                      <a:pt x="4" y="0"/>
                      <a:pt x="4" y="0"/>
                    </a:cubicBezTo>
                    <a:cubicBezTo>
                      <a:pt x="2" y="0"/>
                      <a:pt x="0" y="2"/>
                      <a:pt x="0" y="4"/>
                    </a:cubicBezTo>
                    <a:cubicBezTo>
                      <a:pt x="0" y="7"/>
                      <a:pt x="2" y="9"/>
                      <a:pt x="4" y="9"/>
                    </a:cubicBezTo>
                    <a:cubicBezTo>
                      <a:pt x="32" y="9"/>
                      <a:pt x="32" y="9"/>
                      <a:pt x="32" y="9"/>
                    </a:cubicBezTo>
                    <a:cubicBezTo>
                      <a:pt x="34" y="9"/>
                      <a:pt x="36" y="7"/>
                      <a:pt x="36" y="4"/>
                    </a:cubicBezTo>
                    <a:cubicBezTo>
                      <a:pt x="36" y="2"/>
                      <a:pt x="34" y="0"/>
                      <a:pt x="32" y="0"/>
                    </a:cubicBez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44" name="ïş1ïďé">
              <a:extLst>
                <a:ext uri="{FF2B5EF4-FFF2-40B4-BE49-F238E27FC236}">
                  <a16:creationId xmlns:a16="http://schemas.microsoft.com/office/drawing/2014/main" id="{E71F6E93-BE79-1261-A02D-D9FCFEFAD34E}"/>
                </a:ext>
              </a:extLst>
            </p:cNvPr>
            <p:cNvSpPr/>
            <p:nvPr/>
          </p:nvSpPr>
          <p:spPr bwMode="auto">
            <a:xfrm>
              <a:off x="5506413" y="2879422"/>
              <a:ext cx="205742" cy="268013"/>
            </a:xfrm>
            <a:custGeom>
              <a:avLst/>
              <a:gdLst>
                <a:gd name="T0" fmla="*/ 253 w 258"/>
                <a:gd name="T1" fmla="*/ 303 h 336"/>
                <a:gd name="T2" fmla="*/ 142 w 258"/>
                <a:gd name="T3" fmla="*/ 254 h 336"/>
                <a:gd name="T4" fmla="*/ 232 w 258"/>
                <a:gd name="T5" fmla="*/ 43 h 336"/>
                <a:gd name="T6" fmla="*/ 97 w 258"/>
                <a:gd name="T7" fmla="*/ 235 h 336"/>
                <a:gd name="T8" fmla="*/ 0 w 258"/>
                <a:gd name="T9" fmla="*/ 190 h 336"/>
                <a:gd name="T10" fmla="*/ 258 w 258"/>
                <a:gd name="T11" fmla="*/ 0 h 336"/>
                <a:gd name="T12" fmla="*/ 253 w 258"/>
                <a:gd name="T13" fmla="*/ 303 h 336"/>
                <a:gd name="T14" fmla="*/ 109 w 258"/>
                <a:gd name="T15" fmla="*/ 336 h 336"/>
                <a:gd name="T16" fmla="*/ 92 w 258"/>
                <a:gd name="T17" fmla="*/ 263 h 336"/>
                <a:gd name="T18" fmla="*/ 154 w 258"/>
                <a:gd name="T19" fmla="*/ 287 h 336"/>
                <a:gd name="T20" fmla="*/ 109 w 258"/>
                <a:gd name="T2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336">
                  <a:moveTo>
                    <a:pt x="253" y="303"/>
                  </a:moveTo>
                  <a:lnTo>
                    <a:pt x="142" y="254"/>
                  </a:lnTo>
                  <a:lnTo>
                    <a:pt x="232" y="43"/>
                  </a:lnTo>
                  <a:lnTo>
                    <a:pt x="97" y="235"/>
                  </a:lnTo>
                  <a:lnTo>
                    <a:pt x="0" y="190"/>
                  </a:lnTo>
                  <a:lnTo>
                    <a:pt x="258" y="0"/>
                  </a:lnTo>
                  <a:lnTo>
                    <a:pt x="253" y="303"/>
                  </a:lnTo>
                  <a:close/>
                  <a:moveTo>
                    <a:pt x="109" y="336"/>
                  </a:moveTo>
                  <a:lnTo>
                    <a:pt x="92" y="263"/>
                  </a:lnTo>
                  <a:lnTo>
                    <a:pt x="154" y="287"/>
                  </a:lnTo>
                  <a:lnTo>
                    <a:pt x="109" y="336"/>
                  </a:lnTo>
                  <a:close/>
                </a:path>
              </a:pathLst>
            </a:custGeom>
            <a:solidFill>
              <a:schemeClr val="accent1">
                <a:lumMod val="60000"/>
                <a:lumOff val="40000"/>
              </a:schemeClr>
            </a:solidFill>
            <a:ln>
              <a:noFill/>
            </a:ln>
          </p:spPr>
          <p:txBody>
            <a:bodyPr anchor="ctr"/>
            <a:lstStyle/>
            <a:p>
              <a:pPr algn="ctr"/>
              <a:endParaRPr sz="1350"/>
            </a:p>
          </p:txBody>
        </p:sp>
        <p:grpSp>
          <p:nvGrpSpPr>
            <p:cNvPr id="45" name="íşḻîḑè">
              <a:extLst>
                <a:ext uri="{FF2B5EF4-FFF2-40B4-BE49-F238E27FC236}">
                  <a16:creationId xmlns:a16="http://schemas.microsoft.com/office/drawing/2014/main" id="{3590E37F-1461-5F4D-1B63-A1A87744CDC5}"/>
                </a:ext>
              </a:extLst>
            </p:cNvPr>
            <p:cNvGrpSpPr/>
            <p:nvPr/>
          </p:nvGrpSpPr>
          <p:grpSpPr>
            <a:xfrm>
              <a:off x="6593336" y="2699952"/>
              <a:ext cx="274323" cy="279978"/>
              <a:chOff x="7426326" y="839788"/>
              <a:chExt cx="546100" cy="557212"/>
            </a:xfrm>
            <a:solidFill>
              <a:schemeClr val="accent2"/>
            </a:solidFill>
          </p:grpSpPr>
          <p:sp>
            <p:nvSpPr>
              <p:cNvPr id="86" name="iṥ1îḍé">
                <a:extLst>
                  <a:ext uri="{FF2B5EF4-FFF2-40B4-BE49-F238E27FC236}">
                    <a16:creationId xmlns:a16="http://schemas.microsoft.com/office/drawing/2014/main" id="{CC656C97-5447-EA38-7018-BD74F6CB3E05}"/>
                  </a:ext>
                </a:extLst>
              </p:cNvPr>
              <p:cNvSpPr/>
              <p:nvPr/>
            </p:nvSpPr>
            <p:spPr bwMode="auto">
              <a:xfrm>
                <a:off x="7426326" y="1017588"/>
                <a:ext cx="381000" cy="379412"/>
              </a:xfrm>
              <a:custGeom>
                <a:avLst/>
                <a:gdLst>
                  <a:gd name="T0" fmla="*/ 15 w 101"/>
                  <a:gd name="T1" fmla="*/ 76 h 101"/>
                  <a:gd name="T2" fmla="*/ 9 w 101"/>
                  <a:gd name="T3" fmla="*/ 81 h 101"/>
                  <a:gd name="T4" fmla="*/ 21 w 101"/>
                  <a:gd name="T5" fmla="*/ 92 h 101"/>
                  <a:gd name="T6" fmla="*/ 26 w 101"/>
                  <a:gd name="T7" fmla="*/ 87 h 101"/>
                  <a:gd name="T8" fmla="*/ 43 w 101"/>
                  <a:gd name="T9" fmla="*/ 93 h 101"/>
                  <a:gd name="T10" fmla="*/ 43 w 101"/>
                  <a:gd name="T11" fmla="*/ 101 h 101"/>
                  <a:gd name="T12" fmla="*/ 59 w 101"/>
                  <a:gd name="T13" fmla="*/ 101 h 101"/>
                  <a:gd name="T14" fmla="*/ 59 w 101"/>
                  <a:gd name="T15" fmla="*/ 93 h 101"/>
                  <a:gd name="T16" fmla="*/ 75 w 101"/>
                  <a:gd name="T17" fmla="*/ 86 h 101"/>
                  <a:gd name="T18" fmla="*/ 81 w 101"/>
                  <a:gd name="T19" fmla="*/ 91 h 101"/>
                  <a:gd name="T20" fmla="*/ 92 w 101"/>
                  <a:gd name="T21" fmla="*/ 80 h 101"/>
                  <a:gd name="T22" fmla="*/ 87 w 101"/>
                  <a:gd name="T23" fmla="*/ 75 h 101"/>
                  <a:gd name="T24" fmla="*/ 93 w 101"/>
                  <a:gd name="T25" fmla="*/ 58 h 101"/>
                  <a:gd name="T26" fmla="*/ 101 w 101"/>
                  <a:gd name="T27" fmla="*/ 58 h 101"/>
                  <a:gd name="T28" fmla="*/ 101 w 101"/>
                  <a:gd name="T29" fmla="*/ 42 h 101"/>
                  <a:gd name="T30" fmla="*/ 93 w 101"/>
                  <a:gd name="T31" fmla="*/ 42 h 101"/>
                  <a:gd name="T32" fmla="*/ 86 w 101"/>
                  <a:gd name="T33" fmla="*/ 25 h 101"/>
                  <a:gd name="T34" fmla="*/ 91 w 101"/>
                  <a:gd name="T35" fmla="*/ 20 h 101"/>
                  <a:gd name="T36" fmla="*/ 80 w 101"/>
                  <a:gd name="T37" fmla="*/ 9 h 101"/>
                  <a:gd name="T38" fmla="*/ 74 w 101"/>
                  <a:gd name="T39" fmla="*/ 14 h 101"/>
                  <a:gd name="T40" fmla="*/ 58 w 101"/>
                  <a:gd name="T41" fmla="*/ 7 h 101"/>
                  <a:gd name="T42" fmla="*/ 57 w 101"/>
                  <a:gd name="T43" fmla="*/ 0 h 101"/>
                  <a:gd name="T44" fmla="*/ 41 w 101"/>
                  <a:gd name="T45" fmla="*/ 0 h 101"/>
                  <a:gd name="T46" fmla="*/ 42 w 101"/>
                  <a:gd name="T47" fmla="*/ 8 h 101"/>
                  <a:gd name="T48" fmla="*/ 25 w 101"/>
                  <a:gd name="T49" fmla="*/ 15 h 101"/>
                  <a:gd name="T50" fmla="*/ 20 w 101"/>
                  <a:gd name="T51" fmla="*/ 10 h 101"/>
                  <a:gd name="T52" fmla="*/ 8 w 101"/>
                  <a:gd name="T53" fmla="*/ 21 h 101"/>
                  <a:gd name="T54" fmla="*/ 14 w 101"/>
                  <a:gd name="T55" fmla="*/ 26 h 101"/>
                  <a:gd name="T56" fmla="*/ 7 w 101"/>
                  <a:gd name="T57" fmla="*/ 43 h 101"/>
                  <a:gd name="T58" fmla="*/ 0 w 101"/>
                  <a:gd name="T59" fmla="*/ 43 h 101"/>
                  <a:gd name="T60" fmla="*/ 0 w 101"/>
                  <a:gd name="T61" fmla="*/ 59 h 101"/>
                  <a:gd name="T62" fmla="*/ 7 w 101"/>
                  <a:gd name="T63" fmla="*/ 59 h 101"/>
                  <a:gd name="T64" fmla="*/ 15 w 101"/>
                  <a:gd name="T65" fmla="*/ 76 h 101"/>
                  <a:gd name="T66" fmla="*/ 50 w 101"/>
                  <a:gd name="T67" fmla="*/ 18 h 101"/>
                  <a:gd name="T68" fmla="*/ 82 w 101"/>
                  <a:gd name="T69" fmla="*/ 50 h 101"/>
                  <a:gd name="T70" fmla="*/ 51 w 101"/>
                  <a:gd name="T71" fmla="*/ 83 h 101"/>
                  <a:gd name="T72" fmla="*/ 18 w 101"/>
                  <a:gd name="T73" fmla="*/ 51 h 101"/>
                  <a:gd name="T74" fmla="*/ 50 w 101"/>
                  <a:gd name="T75"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5" y="76"/>
                    </a:moveTo>
                    <a:cubicBezTo>
                      <a:pt x="9" y="81"/>
                      <a:pt x="9" y="81"/>
                      <a:pt x="9" y="81"/>
                    </a:cubicBezTo>
                    <a:cubicBezTo>
                      <a:pt x="21" y="92"/>
                      <a:pt x="21" y="92"/>
                      <a:pt x="21" y="92"/>
                    </a:cubicBezTo>
                    <a:cubicBezTo>
                      <a:pt x="26" y="87"/>
                      <a:pt x="26" y="87"/>
                      <a:pt x="26" y="87"/>
                    </a:cubicBezTo>
                    <a:cubicBezTo>
                      <a:pt x="31" y="90"/>
                      <a:pt x="37" y="92"/>
                      <a:pt x="43" y="93"/>
                    </a:cubicBezTo>
                    <a:cubicBezTo>
                      <a:pt x="43" y="101"/>
                      <a:pt x="43" y="101"/>
                      <a:pt x="43" y="101"/>
                    </a:cubicBezTo>
                    <a:cubicBezTo>
                      <a:pt x="59" y="101"/>
                      <a:pt x="59" y="101"/>
                      <a:pt x="59" y="101"/>
                    </a:cubicBezTo>
                    <a:cubicBezTo>
                      <a:pt x="59" y="93"/>
                      <a:pt x="59" y="93"/>
                      <a:pt x="59" y="93"/>
                    </a:cubicBezTo>
                    <a:cubicBezTo>
                      <a:pt x="65" y="92"/>
                      <a:pt x="71" y="90"/>
                      <a:pt x="75" y="86"/>
                    </a:cubicBezTo>
                    <a:cubicBezTo>
                      <a:pt x="81" y="91"/>
                      <a:pt x="81" y="91"/>
                      <a:pt x="81" y="91"/>
                    </a:cubicBezTo>
                    <a:cubicBezTo>
                      <a:pt x="92" y="80"/>
                      <a:pt x="92" y="80"/>
                      <a:pt x="92" y="80"/>
                    </a:cubicBezTo>
                    <a:cubicBezTo>
                      <a:pt x="87" y="75"/>
                      <a:pt x="87" y="75"/>
                      <a:pt x="87" y="75"/>
                    </a:cubicBezTo>
                    <a:cubicBezTo>
                      <a:pt x="90" y="70"/>
                      <a:pt x="92" y="64"/>
                      <a:pt x="93" y="58"/>
                    </a:cubicBezTo>
                    <a:cubicBezTo>
                      <a:pt x="101" y="58"/>
                      <a:pt x="101" y="58"/>
                      <a:pt x="101" y="58"/>
                    </a:cubicBezTo>
                    <a:cubicBezTo>
                      <a:pt x="101" y="42"/>
                      <a:pt x="101" y="42"/>
                      <a:pt x="101" y="42"/>
                    </a:cubicBezTo>
                    <a:cubicBezTo>
                      <a:pt x="93" y="42"/>
                      <a:pt x="93" y="42"/>
                      <a:pt x="93" y="42"/>
                    </a:cubicBezTo>
                    <a:cubicBezTo>
                      <a:pt x="92" y="36"/>
                      <a:pt x="89" y="30"/>
                      <a:pt x="86" y="25"/>
                    </a:cubicBezTo>
                    <a:cubicBezTo>
                      <a:pt x="91" y="20"/>
                      <a:pt x="91" y="20"/>
                      <a:pt x="91" y="20"/>
                    </a:cubicBezTo>
                    <a:cubicBezTo>
                      <a:pt x="80" y="9"/>
                      <a:pt x="80" y="9"/>
                      <a:pt x="80" y="9"/>
                    </a:cubicBezTo>
                    <a:cubicBezTo>
                      <a:pt x="74" y="14"/>
                      <a:pt x="74" y="14"/>
                      <a:pt x="74" y="14"/>
                    </a:cubicBezTo>
                    <a:cubicBezTo>
                      <a:pt x="69" y="11"/>
                      <a:pt x="64" y="8"/>
                      <a:pt x="58" y="7"/>
                    </a:cubicBezTo>
                    <a:cubicBezTo>
                      <a:pt x="57" y="0"/>
                      <a:pt x="57" y="0"/>
                      <a:pt x="57" y="0"/>
                    </a:cubicBezTo>
                    <a:cubicBezTo>
                      <a:pt x="41" y="0"/>
                      <a:pt x="41" y="0"/>
                      <a:pt x="41" y="0"/>
                    </a:cubicBezTo>
                    <a:cubicBezTo>
                      <a:pt x="42" y="8"/>
                      <a:pt x="42" y="8"/>
                      <a:pt x="42" y="8"/>
                    </a:cubicBezTo>
                    <a:cubicBezTo>
                      <a:pt x="35" y="9"/>
                      <a:pt x="30" y="11"/>
                      <a:pt x="25" y="15"/>
                    </a:cubicBezTo>
                    <a:cubicBezTo>
                      <a:pt x="20" y="10"/>
                      <a:pt x="20" y="10"/>
                      <a:pt x="20" y="10"/>
                    </a:cubicBezTo>
                    <a:cubicBezTo>
                      <a:pt x="8" y="21"/>
                      <a:pt x="8" y="21"/>
                      <a:pt x="8" y="21"/>
                    </a:cubicBezTo>
                    <a:cubicBezTo>
                      <a:pt x="14" y="26"/>
                      <a:pt x="14" y="26"/>
                      <a:pt x="14" y="26"/>
                    </a:cubicBezTo>
                    <a:cubicBezTo>
                      <a:pt x="10" y="31"/>
                      <a:pt x="8" y="37"/>
                      <a:pt x="7" y="43"/>
                    </a:cubicBezTo>
                    <a:cubicBezTo>
                      <a:pt x="0" y="43"/>
                      <a:pt x="0" y="43"/>
                      <a:pt x="0" y="43"/>
                    </a:cubicBezTo>
                    <a:cubicBezTo>
                      <a:pt x="0" y="59"/>
                      <a:pt x="0" y="59"/>
                      <a:pt x="0" y="59"/>
                    </a:cubicBezTo>
                    <a:cubicBezTo>
                      <a:pt x="7" y="59"/>
                      <a:pt x="7" y="59"/>
                      <a:pt x="7" y="59"/>
                    </a:cubicBezTo>
                    <a:cubicBezTo>
                      <a:pt x="9" y="65"/>
                      <a:pt x="11" y="71"/>
                      <a:pt x="15" y="76"/>
                    </a:cubicBezTo>
                    <a:moveTo>
                      <a:pt x="50" y="18"/>
                    </a:moveTo>
                    <a:cubicBezTo>
                      <a:pt x="68" y="18"/>
                      <a:pt x="82" y="32"/>
                      <a:pt x="82" y="50"/>
                    </a:cubicBezTo>
                    <a:cubicBezTo>
                      <a:pt x="83" y="68"/>
                      <a:pt x="68" y="82"/>
                      <a:pt x="51" y="83"/>
                    </a:cubicBezTo>
                    <a:cubicBezTo>
                      <a:pt x="33" y="83"/>
                      <a:pt x="18" y="69"/>
                      <a:pt x="18" y="51"/>
                    </a:cubicBezTo>
                    <a:cubicBezTo>
                      <a:pt x="18" y="33"/>
                      <a:pt x="32" y="18"/>
                      <a:pt x="50" y="18"/>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87" name="isḻidé">
                <a:extLst>
                  <a:ext uri="{FF2B5EF4-FFF2-40B4-BE49-F238E27FC236}">
                    <a16:creationId xmlns:a16="http://schemas.microsoft.com/office/drawing/2014/main" id="{7BC31D0A-7A0B-E3CE-B9E4-AA7E008DBF14}"/>
                  </a:ext>
                </a:extLst>
              </p:cNvPr>
              <p:cNvSpPr/>
              <p:nvPr/>
            </p:nvSpPr>
            <p:spPr bwMode="auto">
              <a:xfrm>
                <a:off x="7712076" y="839788"/>
                <a:ext cx="260350" cy="260350"/>
              </a:xfrm>
              <a:custGeom>
                <a:avLst/>
                <a:gdLst>
                  <a:gd name="T0" fmla="*/ 64 w 69"/>
                  <a:gd name="T1" fmla="*/ 29 h 69"/>
                  <a:gd name="T2" fmla="*/ 69 w 69"/>
                  <a:gd name="T3" fmla="*/ 26 h 69"/>
                  <a:gd name="T4" fmla="*/ 63 w 69"/>
                  <a:gd name="T5" fmla="*/ 15 h 69"/>
                  <a:gd name="T6" fmla="*/ 59 w 69"/>
                  <a:gd name="T7" fmla="*/ 17 h 69"/>
                  <a:gd name="T8" fmla="*/ 51 w 69"/>
                  <a:gd name="T9" fmla="*/ 10 h 69"/>
                  <a:gd name="T10" fmla="*/ 53 w 69"/>
                  <a:gd name="T11" fmla="*/ 5 h 69"/>
                  <a:gd name="T12" fmla="*/ 41 w 69"/>
                  <a:gd name="T13" fmla="*/ 0 h 69"/>
                  <a:gd name="T14" fmla="*/ 39 w 69"/>
                  <a:gd name="T15" fmla="*/ 5 h 69"/>
                  <a:gd name="T16" fmla="*/ 29 w 69"/>
                  <a:gd name="T17" fmla="*/ 5 h 69"/>
                  <a:gd name="T18" fmla="*/ 27 w 69"/>
                  <a:gd name="T19" fmla="*/ 1 h 69"/>
                  <a:gd name="T20" fmla="*/ 15 w 69"/>
                  <a:gd name="T21" fmla="*/ 6 h 69"/>
                  <a:gd name="T22" fmla="*/ 17 w 69"/>
                  <a:gd name="T23" fmla="*/ 10 h 69"/>
                  <a:gd name="T24" fmla="*/ 10 w 69"/>
                  <a:gd name="T25" fmla="*/ 18 h 69"/>
                  <a:gd name="T26" fmla="*/ 5 w 69"/>
                  <a:gd name="T27" fmla="*/ 16 h 69"/>
                  <a:gd name="T28" fmla="*/ 0 w 69"/>
                  <a:gd name="T29" fmla="*/ 28 h 69"/>
                  <a:gd name="T30" fmla="*/ 5 w 69"/>
                  <a:gd name="T31" fmla="*/ 30 h 69"/>
                  <a:gd name="T32" fmla="*/ 5 w 69"/>
                  <a:gd name="T33" fmla="*/ 40 h 69"/>
                  <a:gd name="T34" fmla="*/ 1 w 69"/>
                  <a:gd name="T35" fmla="*/ 43 h 69"/>
                  <a:gd name="T36" fmla="*/ 6 w 69"/>
                  <a:gd name="T37" fmla="*/ 54 h 69"/>
                  <a:gd name="T38" fmla="*/ 11 w 69"/>
                  <a:gd name="T39" fmla="*/ 52 h 69"/>
                  <a:gd name="T40" fmla="*/ 18 w 69"/>
                  <a:gd name="T41" fmla="*/ 59 h 69"/>
                  <a:gd name="T42" fmla="*/ 16 w 69"/>
                  <a:gd name="T43" fmla="*/ 64 h 69"/>
                  <a:gd name="T44" fmla="*/ 28 w 69"/>
                  <a:gd name="T45" fmla="*/ 69 h 69"/>
                  <a:gd name="T46" fmla="*/ 30 w 69"/>
                  <a:gd name="T47" fmla="*/ 64 h 69"/>
                  <a:gd name="T48" fmla="*/ 41 w 69"/>
                  <a:gd name="T49" fmla="*/ 64 h 69"/>
                  <a:gd name="T50" fmla="*/ 43 w 69"/>
                  <a:gd name="T51" fmla="*/ 68 h 69"/>
                  <a:gd name="T52" fmla="*/ 54 w 69"/>
                  <a:gd name="T53" fmla="*/ 63 h 69"/>
                  <a:gd name="T54" fmla="*/ 52 w 69"/>
                  <a:gd name="T55" fmla="*/ 58 h 69"/>
                  <a:gd name="T56" fmla="*/ 59 w 69"/>
                  <a:gd name="T57" fmla="*/ 51 h 69"/>
                  <a:gd name="T58" fmla="*/ 64 w 69"/>
                  <a:gd name="T59" fmla="*/ 53 h 69"/>
                  <a:gd name="T60" fmla="*/ 69 w 69"/>
                  <a:gd name="T61" fmla="*/ 41 h 69"/>
                  <a:gd name="T62" fmla="*/ 64 w 69"/>
                  <a:gd name="T63" fmla="*/ 39 h 69"/>
                  <a:gd name="T64" fmla="*/ 64 w 69"/>
                  <a:gd name="T65" fmla="*/ 29 h 69"/>
                  <a:gd name="T66" fmla="*/ 43 w 69"/>
                  <a:gd name="T67" fmla="*/ 53 h 69"/>
                  <a:gd name="T68" fmla="*/ 35 w 69"/>
                  <a:gd name="T69" fmla="*/ 54 h 69"/>
                  <a:gd name="T70" fmla="*/ 16 w 69"/>
                  <a:gd name="T71" fmla="*/ 43 h 69"/>
                  <a:gd name="T72" fmla="*/ 26 w 69"/>
                  <a:gd name="T73" fmla="*/ 16 h 69"/>
                  <a:gd name="T74" fmla="*/ 34 w 69"/>
                  <a:gd name="T75" fmla="*/ 14 h 69"/>
                  <a:gd name="T76" fmla="*/ 53 w 69"/>
                  <a:gd name="T77" fmla="*/ 26 h 69"/>
                  <a:gd name="T78" fmla="*/ 43 w 69"/>
                  <a:gd name="T79"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69">
                    <a:moveTo>
                      <a:pt x="64" y="29"/>
                    </a:moveTo>
                    <a:cubicBezTo>
                      <a:pt x="69" y="26"/>
                      <a:pt x="69" y="26"/>
                      <a:pt x="69" y="26"/>
                    </a:cubicBezTo>
                    <a:cubicBezTo>
                      <a:pt x="63" y="15"/>
                      <a:pt x="63" y="15"/>
                      <a:pt x="63" y="15"/>
                    </a:cubicBezTo>
                    <a:cubicBezTo>
                      <a:pt x="59" y="17"/>
                      <a:pt x="59" y="17"/>
                      <a:pt x="59" y="17"/>
                    </a:cubicBezTo>
                    <a:cubicBezTo>
                      <a:pt x="57" y="14"/>
                      <a:pt x="54" y="12"/>
                      <a:pt x="51" y="10"/>
                    </a:cubicBezTo>
                    <a:cubicBezTo>
                      <a:pt x="53" y="5"/>
                      <a:pt x="53" y="5"/>
                      <a:pt x="53" y="5"/>
                    </a:cubicBezTo>
                    <a:cubicBezTo>
                      <a:pt x="41" y="0"/>
                      <a:pt x="41" y="0"/>
                      <a:pt x="41" y="0"/>
                    </a:cubicBezTo>
                    <a:cubicBezTo>
                      <a:pt x="39" y="5"/>
                      <a:pt x="39" y="5"/>
                      <a:pt x="39" y="5"/>
                    </a:cubicBezTo>
                    <a:cubicBezTo>
                      <a:pt x="36" y="4"/>
                      <a:pt x="32" y="5"/>
                      <a:pt x="29" y="5"/>
                    </a:cubicBezTo>
                    <a:cubicBezTo>
                      <a:pt x="27" y="1"/>
                      <a:pt x="27" y="1"/>
                      <a:pt x="27" y="1"/>
                    </a:cubicBezTo>
                    <a:cubicBezTo>
                      <a:pt x="15" y="6"/>
                      <a:pt x="15" y="6"/>
                      <a:pt x="15" y="6"/>
                    </a:cubicBezTo>
                    <a:cubicBezTo>
                      <a:pt x="17" y="10"/>
                      <a:pt x="17" y="10"/>
                      <a:pt x="17" y="10"/>
                    </a:cubicBezTo>
                    <a:cubicBezTo>
                      <a:pt x="14" y="13"/>
                      <a:pt x="12" y="15"/>
                      <a:pt x="10" y="18"/>
                    </a:cubicBezTo>
                    <a:cubicBezTo>
                      <a:pt x="5" y="16"/>
                      <a:pt x="5" y="16"/>
                      <a:pt x="5" y="16"/>
                    </a:cubicBezTo>
                    <a:cubicBezTo>
                      <a:pt x="0" y="28"/>
                      <a:pt x="0" y="28"/>
                      <a:pt x="0" y="28"/>
                    </a:cubicBezTo>
                    <a:cubicBezTo>
                      <a:pt x="5" y="30"/>
                      <a:pt x="5" y="30"/>
                      <a:pt x="5" y="30"/>
                    </a:cubicBezTo>
                    <a:cubicBezTo>
                      <a:pt x="5" y="33"/>
                      <a:pt x="5" y="37"/>
                      <a:pt x="5" y="40"/>
                    </a:cubicBezTo>
                    <a:cubicBezTo>
                      <a:pt x="1" y="43"/>
                      <a:pt x="1" y="43"/>
                      <a:pt x="1" y="43"/>
                    </a:cubicBezTo>
                    <a:cubicBezTo>
                      <a:pt x="6" y="54"/>
                      <a:pt x="6" y="54"/>
                      <a:pt x="6" y="54"/>
                    </a:cubicBezTo>
                    <a:cubicBezTo>
                      <a:pt x="11" y="52"/>
                      <a:pt x="11" y="52"/>
                      <a:pt x="11" y="52"/>
                    </a:cubicBezTo>
                    <a:cubicBezTo>
                      <a:pt x="13" y="55"/>
                      <a:pt x="15" y="57"/>
                      <a:pt x="18" y="59"/>
                    </a:cubicBezTo>
                    <a:cubicBezTo>
                      <a:pt x="16" y="64"/>
                      <a:pt x="16" y="64"/>
                      <a:pt x="16" y="64"/>
                    </a:cubicBezTo>
                    <a:cubicBezTo>
                      <a:pt x="28" y="69"/>
                      <a:pt x="28" y="69"/>
                      <a:pt x="28" y="69"/>
                    </a:cubicBezTo>
                    <a:cubicBezTo>
                      <a:pt x="30" y="64"/>
                      <a:pt x="30" y="64"/>
                      <a:pt x="30" y="64"/>
                    </a:cubicBezTo>
                    <a:cubicBezTo>
                      <a:pt x="34" y="64"/>
                      <a:pt x="37" y="64"/>
                      <a:pt x="41" y="64"/>
                    </a:cubicBezTo>
                    <a:cubicBezTo>
                      <a:pt x="43" y="68"/>
                      <a:pt x="43" y="68"/>
                      <a:pt x="43" y="68"/>
                    </a:cubicBezTo>
                    <a:cubicBezTo>
                      <a:pt x="54" y="63"/>
                      <a:pt x="54" y="63"/>
                      <a:pt x="54" y="63"/>
                    </a:cubicBezTo>
                    <a:cubicBezTo>
                      <a:pt x="52" y="58"/>
                      <a:pt x="52" y="58"/>
                      <a:pt x="52" y="58"/>
                    </a:cubicBezTo>
                    <a:cubicBezTo>
                      <a:pt x="55" y="56"/>
                      <a:pt x="58" y="54"/>
                      <a:pt x="59" y="51"/>
                    </a:cubicBezTo>
                    <a:cubicBezTo>
                      <a:pt x="64" y="53"/>
                      <a:pt x="64" y="53"/>
                      <a:pt x="64" y="53"/>
                    </a:cubicBezTo>
                    <a:cubicBezTo>
                      <a:pt x="69" y="41"/>
                      <a:pt x="69" y="41"/>
                      <a:pt x="69" y="41"/>
                    </a:cubicBezTo>
                    <a:cubicBezTo>
                      <a:pt x="64" y="39"/>
                      <a:pt x="64" y="39"/>
                      <a:pt x="64" y="39"/>
                    </a:cubicBezTo>
                    <a:cubicBezTo>
                      <a:pt x="65" y="35"/>
                      <a:pt x="64" y="32"/>
                      <a:pt x="64" y="29"/>
                    </a:cubicBezTo>
                    <a:moveTo>
                      <a:pt x="43" y="53"/>
                    </a:moveTo>
                    <a:cubicBezTo>
                      <a:pt x="40" y="54"/>
                      <a:pt x="38" y="54"/>
                      <a:pt x="35" y="54"/>
                    </a:cubicBezTo>
                    <a:cubicBezTo>
                      <a:pt x="27" y="55"/>
                      <a:pt x="20" y="50"/>
                      <a:pt x="16" y="43"/>
                    </a:cubicBezTo>
                    <a:cubicBezTo>
                      <a:pt x="12" y="33"/>
                      <a:pt x="16" y="21"/>
                      <a:pt x="26" y="16"/>
                    </a:cubicBezTo>
                    <a:cubicBezTo>
                      <a:pt x="29" y="15"/>
                      <a:pt x="32" y="15"/>
                      <a:pt x="34" y="14"/>
                    </a:cubicBezTo>
                    <a:cubicBezTo>
                      <a:pt x="42" y="14"/>
                      <a:pt x="50" y="19"/>
                      <a:pt x="53" y="26"/>
                    </a:cubicBezTo>
                    <a:cubicBezTo>
                      <a:pt x="57" y="36"/>
                      <a:pt x="53" y="48"/>
                      <a:pt x="43" y="53"/>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46" name="ïṣḻiḍê">
              <a:extLst>
                <a:ext uri="{FF2B5EF4-FFF2-40B4-BE49-F238E27FC236}">
                  <a16:creationId xmlns:a16="http://schemas.microsoft.com/office/drawing/2014/main" id="{D82653D0-D52C-BDB8-2687-4F36889B298B}"/>
                </a:ext>
              </a:extLst>
            </p:cNvPr>
            <p:cNvSpPr/>
            <p:nvPr/>
          </p:nvSpPr>
          <p:spPr bwMode="auto">
            <a:xfrm>
              <a:off x="6488071" y="5026712"/>
              <a:ext cx="207337" cy="244880"/>
            </a:xfrm>
            <a:custGeom>
              <a:avLst/>
              <a:gdLst>
                <a:gd name="T0" fmla="*/ 71 w 110"/>
                <a:gd name="T1" fmla="*/ 112 h 130"/>
                <a:gd name="T2" fmla="*/ 102 w 110"/>
                <a:gd name="T3" fmla="*/ 55 h 130"/>
                <a:gd name="T4" fmla="*/ 91 w 110"/>
                <a:gd name="T5" fmla="*/ 13 h 130"/>
                <a:gd name="T6" fmla="*/ 80 w 110"/>
                <a:gd name="T7" fmla="*/ 7 h 130"/>
                <a:gd name="T8" fmla="*/ 41 w 110"/>
                <a:gd name="T9" fmla="*/ 22 h 130"/>
                <a:gd name="T10" fmla="*/ 7 w 110"/>
                <a:gd name="T11" fmla="*/ 87 h 130"/>
                <a:gd name="T12" fmla="*/ 17 w 110"/>
                <a:gd name="T13" fmla="*/ 123 h 130"/>
                <a:gd name="T14" fmla="*/ 18 w 110"/>
                <a:gd name="T15" fmla="*/ 123 h 130"/>
                <a:gd name="T16" fmla="*/ 54 w 110"/>
                <a:gd name="T17" fmla="*/ 113 h 130"/>
                <a:gd name="T18" fmla="*/ 78 w 110"/>
                <a:gd name="T19" fmla="*/ 68 h 130"/>
                <a:gd name="T20" fmla="*/ 70 w 110"/>
                <a:gd name="T21" fmla="*/ 42 h 130"/>
                <a:gd name="T22" fmla="*/ 69 w 110"/>
                <a:gd name="T23" fmla="*/ 41 h 130"/>
                <a:gd name="T24" fmla="*/ 44 w 110"/>
                <a:gd name="T25" fmla="*/ 50 h 130"/>
                <a:gd name="T26" fmla="*/ 24 w 110"/>
                <a:gd name="T27" fmla="*/ 87 h 130"/>
                <a:gd name="T28" fmla="*/ 33 w 110"/>
                <a:gd name="T29" fmla="*/ 92 h 130"/>
                <a:gd name="T30" fmla="*/ 53 w 110"/>
                <a:gd name="T31" fmla="*/ 54 h 130"/>
                <a:gd name="T32" fmla="*/ 64 w 110"/>
                <a:gd name="T33" fmla="*/ 50 h 130"/>
                <a:gd name="T34" fmla="*/ 66 w 110"/>
                <a:gd name="T35" fmla="*/ 51 h 130"/>
                <a:gd name="T36" fmla="*/ 69 w 110"/>
                <a:gd name="T37" fmla="*/ 63 h 130"/>
                <a:gd name="T38" fmla="*/ 45 w 110"/>
                <a:gd name="T39" fmla="*/ 107 h 130"/>
                <a:gd name="T40" fmla="*/ 23 w 110"/>
                <a:gd name="T41" fmla="*/ 114 h 130"/>
                <a:gd name="T42" fmla="*/ 14 w 110"/>
                <a:gd name="T43" fmla="*/ 103 h 130"/>
                <a:gd name="T44" fmla="*/ 18 w 110"/>
                <a:gd name="T45" fmla="*/ 87 h 130"/>
                <a:gd name="T46" fmla="*/ 50 w 110"/>
                <a:gd name="T47" fmla="*/ 27 h 130"/>
                <a:gd name="T48" fmla="*/ 75 w 110"/>
                <a:gd name="T49" fmla="*/ 16 h 130"/>
                <a:gd name="T50" fmla="*/ 87 w 110"/>
                <a:gd name="T51" fmla="*/ 22 h 130"/>
                <a:gd name="T52" fmla="*/ 93 w 110"/>
                <a:gd name="T53" fmla="*/ 50 h 130"/>
                <a:gd name="T54" fmla="*/ 62 w 110"/>
                <a:gd name="T55" fmla="*/ 108 h 130"/>
                <a:gd name="T56" fmla="*/ 71 w 110"/>
                <a:gd name="T57" fmla="*/ 1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130">
                  <a:moveTo>
                    <a:pt x="71" y="112"/>
                  </a:moveTo>
                  <a:cubicBezTo>
                    <a:pt x="102" y="55"/>
                    <a:pt x="102" y="55"/>
                    <a:pt x="102" y="55"/>
                  </a:cubicBezTo>
                  <a:cubicBezTo>
                    <a:pt x="110" y="38"/>
                    <a:pt x="106" y="21"/>
                    <a:pt x="91" y="13"/>
                  </a:cubicBezTo>
                  <a:cubicBezTo>
                    <a:pt x="80" y="7"/>
                    <a:pt x="80" y="7"/>
                    <a:pt x="80" y="7"/>
                  </a:cubicBezTo>
                  <a:cubicBezTo>
                    <a:pt x="66" y="0"/>
                    <a:pt x="50" y="6"/>
                    <a:pt x="41" y="22"/>
                  </a:cubicBezTo>
                  <a:cubicBezTo>
                    <a:pt x="7" y="87"/>
                    <a:pt x="7" y="87"/>
                    <a:pt x="7" y="87"/>
                  </a:cubicBezTo>
                  <a:cubicBezTo>
                    <a:pt x="0" y="100"/>
                    <a:pt x="5" y="116"/>
                    <a:pt x="17" y="123"/>
                  </a:cubicBezTo>
                  <a:cubicBezTo>
                    <a:pt x="18" y="123"/>
                    <a:pt x="18" y="123"/>
                    <a:pt x="18" y="123"/>
                  </a:cubicBezTo>
                  <a:cubicBezTo>
                    <a:pt x="31" y="130"/>
                    <a:pt x="47" y="125"/>
                    <a:pt x="54" y="113"/>
                  </a:cubicBezTo>
                  <a:cubicBezTo>
                    <a:pt x="78" y="68"/>
                    <a:pt x="78" y="68"/>
                    <a:pt x="78" y="68"/>
                  </a:cubicBezTo>
                  <a:cubicBezTo>
                    <a:pt x="83" y="58"/>
                    <a:pt x="79" y="47"/>
                    <a:pt x="70" y="42"/>
                  </a:cubicBezTo>
                  <a:cubicBezTo>
                    <a:pt x="69" y="41"/>
                    <a:pt x="69" y="41"/>
                    <a:pt x="69" y="41"/>
                  </a:cubicBezTo>
                  <a:cubicBezTo>
                    <a:pt x="60" y="36"/>
                    <a:pt x="49" y="40"/>
                    <a:pt x="44" y="50"/>
                  </a:cubicBezTo>
                  <a:cubicBezTo>
                    <a:pt x="24" y="87"/>
                    <a:pt x="24" y="87"/>
                    <a:pt x="24" y="87"/>
                  </a:cubicBezTo>
                  <a:cubicBezTo>
                    <a:pt x="33" y="92"/>
                    <a:pt x="33" y="92"/>
                    <a:pt x="33" y="92"/>
                  </a:cubicBezTo>
                  <a:cubicBezTo>
                    <a:pt x="53" y="54"/>
                    <a:pt x="53" y="54"/>
                    <a:pt x="53" y="54"/>
                  </a:cubicBezTo>
                  <a:cubicBezTo>
                    <a:pt x="55" y="50"/>
                    <a:pt x="59" y="47"/>
                    <a:pt x="64" y="50"/>
                  </a:cubicBezTo>
                  <a:cubicBezTo>
                    <a:pt x="66" y="51"/>
                    <a:pt x="66" y="51"/>
                    <a:pt x="66" y="51"/>
                  </a:cubicBezTo>
                  <a:cubicBezTo>
                    <a:pt x="70" y="53"/>
                    <a:pt x="71" y="58"/>
                    <a:pt x="69" y="63"/>
                  </a:cubicBezTo>
                  <a:cubicBezTo>
                    <a:pt x="45" y="107"/>
                    <a:pt x="45" y="107"/>
                    <a:pt x="45" y="107"/>
                  </a:cubicBezTo>
                  <a:cubicBezTo>
                    <a:pt x="41" y="115"/>
                    <a:pt x="31" y="119"/>
                    <a:pt x="23" y="114"/>
                  </a:cubicBezTo>
                  <a:cubicBezTo>
                    <a:pt x="18" y="112"/>
                    <a:pt x="15" y="108"/>
                    <a:pt x="14" y="103"/>
                  </a:cubicBezTo>
                  <a:cubicBezTo>
                    <a:pt x="13" y="99"/>
                    <a:pt x="14" y="94"/>
                    <a:pt x="18" y="87"/>
                  </a:cubicBezTo>
                  <a:cubicBezTo>
                    <a:pt x="50" y="27"/>
                    <a:pt x="50" y="27"/>
                    <a:pt x="50" y="27"/>
                  </a:cubicBezTo>
                  <a:cubicBezTo>
                    <a:pt x="57" y="13"/>
                    <a:pt x="68" y="12"/>
                    <a:pt x="75" y="16"/>
                  </a:cubicBezTo>
                  <a:cubicBezTo>
                    <a:pt x="87" y="22"/>
                    <a:pt x="87" y="22"/>
                    <a:pt x="87" y="22"/>
                  </a:cubicBezTo>
                  <a:cubicBezTo>
                    <a:pt x="98" y="28"/>
                    <a:pt x="98" y="40"/>
                    <a:pt x="93" y="50"/>
                  </a:cubicBezTo>
                  <a:cubicBezTo>
                    <a:pt x="62" y="108"/>
                    <a:pt x="62" y="108"/>
                    <a:pt x="62" y="108"/>
                  </a:cubicBezTo>
                  <a:lnTo>
                    <a:pt x="71" y="112"/>
                  </a:lnTo>
                  <a:close/>
                </a:path>
              </a:pathLst>
            </a:custGeom>
            <a:solidFill>
              <a:schemeClr val="accent1"/>
            </a:solidFill>
            <a:ln>
              <a:noFill/>
            </a:ln>
          </p:spPr>
          <p:txBody>
            <a:bodyPr anchor="ctr"/>
            <a:lstStyle/>
            <a:p>
              <a:pPr algn="ctr"/>
              <a:endParaRPr sz="1350"/>
            </a:p>
          </p:txBody>
        </p:sp>
        <p:grpSp>
          <p:nvGrpSpPr>
            <p:cNvPr id="47" name="ïṥľïḍé">
              <a:extLst>
                <a:ext uri="{FF2B5EF4-FFF2-40B4-BE49-F238E27FC236}">
                  <a16:creationId xmlns:a16="http://schemas.microsoft.com/office/drawing/2014/main" id="{58BF4307-B4E3-EE60-B550-2A75C6E1D228}"/>
                </a:ext>
              </a:extLst>
            </p:cNvPr>
            <p:cNvGrpSpPr/>
            <p:nvPr/>
          </p:nvGrpSpPr>
          <p:grpSpPr>
            <a:xfrm>
              <a:off x="4806253" y="3448151"/>
              <a:ext cx="188995" cy="260036"/>
              <a:chOff x="3868738" y="2328863"/>
              <a:chExt cx="376238" cy="517525"/>
            </a:xfrm>
            <a:solidFill>
              <a:schemeClr val="accent1"/>
            </a:solidFill>
          </p:grpSpPr>
          <p:sp>
            <p:nvSpPr>
              <p:cNvPr id="84" name="íṩľíḍe">
                <a:extLst>
                  <a:ext uri="{FF2B5EF4-FFF2-40B4-BE49-F238E27FC236}">
                    <a16:creationId xmlns:a16="http://schemas.microsoft.com/office/drawing/2014/main" id="{6F420780-0F7B-05C3-AE63-02155EC1814B}"/>
                  </a:ext>
                </a:extLst>
              </p:cNvPr>
              <p:cNvSpPr/>
              <p:nvPr/>
            </p:nvSpPr>
            <p:spPr bwMode="auto">
              <a:xfrm>
                <a:off x="3868738" y="2328863"/>
                <a:ext cx="180975" cy="517525"/>
              </a:xfrm>
              <a:custGeom>
                <a:avLst/>
                <a:gdLst>
                  <a:gd name="T0" fmla="*/ 6 w 48"/>
                  <a:gd name="T1" fmla="*/ 16 h 138"/>
                  <a:gd name="T2" fmla="*/ 1 w 48"/>
                  <a:gd name="T3" fmla="*/ 34 h 138"/>
                  <a:gd name="T4" fmla="*/ 4 w 48"/>
                  <a:gd name="T5" fmla="*/ 48 h 138"/>
                  <a:gd name="T6" fmla="*/ 17 w 48"/>
                  <a:gd name="T7" fmla="*/ 63 h 138"/>
                  <a:gd name="T8" fmla="*/ 17 w 48"/>
                  <a:gd name="T9" fmla="*/ 138 h 138"/>
                  <a:gd name="T10" fmla="*/ 30 w 48"/>
                  <a:gd name="T11" fmla="*/ 138 h 138"/>
                  <a:gd name="T12" fmla="*/ 30 w 48"/>
                  <a:gd name="T13" fmla="*/ 63 h 138"/>
                  <a:gd name="T14" fmla="*/ 44 w 48"/>
                  <a:gd name="T15" fmla="*/ 48 h 138"/>
                  <a:gd name="T16" fmla="*/ 47 w 48"/>
                  <a:gd name="T17" fmla="*/ 34 h 138"/>
                  <a:gd name="T18" fmla="*/ 42 w 48"/>
                  <a:gd name="T19" fmla="*/ 16 h 138"/>
                  <a:gd name="T20" fmla="*/ 32 w 48"/>
                  <a:gd name="T21" fmla="*/ 0 h 138"/>
                  <a:gd name="T22" fmla="*/ 35 w 48"/>
                  <a:gd name="T23" fmla="*/ 33 h 138"/>
                  <a:gd name="T24" fmla="*/ 31 w 48"/>
                  <a:gd name="T25" fmla="*/ 33 h 138"/>
                  <a:gd name="T26" fmla="*/ 27 w 48"/>
                  <a:gd name="T27" fmla="*/ 0 h 138"/>
                  <a:gd name="T28" fmla="*/ 24 w 48"/>
                  <a:gd name="T29" fmla="*/ 0 h 138"/>
                  <a:gd name="T30" fmla="*/ 20 w 48"/>
                  <a:gd name="T31" fmla="*/ 0 h 138"/>
                  <a:gd name="T32" fmla="*/ 17 w 48"/>
                  <a:gd name="T33" fmla="*/ 33 h 138"/>
                  <a:gd name="T34" fmla="*/ 13 w 48"/>
                  <a:gd name="T35" fmla="*/ 33 h 138"/>
                  <a:gd name="T36" fmla="*/ 16 w 48"/>
                  <a:gd name="T37" fmla="*/ 0 h 138"/>
                  <a:gd name="T38" fmla="*/ 6 w 48"/>
                  <a:gd name="T39"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138">
                    <a:moveTo>
                      <a:pt x="6" y="16"/>
                    </a:moveTo>
                    <a:cubicBezTo>
                      <a:pt x="4" y="22"/>
                      <a:pt x="1" y="28"/>
                      <a:pt x="1" y="34"/>
                    </a:cubicBezTo>
                    <a:cubicBezTo>
                      <a:pt x="0" y="39"/>
                      <a:pt x="1" y="43"/>
                      <a:pt x="4" y="48"/>
                    </a:cubicBezTo>
                    <a:cubicBezTo>
                      <a:pt x="7" y="53"/>
                      <a:pt x="12" y="60"/>
                      <a:pt x="17" y="63"/>
                    </a:cubicBezTo>
                    <a:cubicBezTo>
                      <a:pt x="17" y="138"/>
                      <a:pt x="17" y="138"/>
                      <a:pt x="17" y="138"/>
                    </a:cubicBezTo>
                    <a:cubicBezTo>
                      <a:pt x="30" y="138"/>
                      <a:pt x="30" y="138"/>
                      <a:pt x="30" y="138"/>
                    </a:cubicBezTo>
                    <a:cubicBezTo>
                      <a:pt x="30" y="63"/>
                      <a:pt x="30" y="63"/>
                      <a:pt x="30" y="63"/>
                    </a:cubicBezTo>
                    <a:cubicBezTo>
                      <a:pt x="36" y="60"/>
                      <a:pt x="41" y="53"/>
                      <a:pt x="44" y="48"/>
                    </a:cubicBezTo>
                    <a:cubicBezTo>
                      <a:pt x="46" y="43"/>
                      <a:pt x="48" y="39"/>
                      <a:pt x="47" y="34"/>
                    </a:cubicBezTo>
                    <a:cubicBezTo>
                      <a:pt x="46" y="28"/>
                      <a:pt x="44" y="22"/>
                      <a:pt x="42" y="16"/>
                    </a:cubicBezTo>
                    <a:cubicBezTo>
                      <a:pt x="41" y="12"/>
                      <a:pt x="37" y="1"/>
                      <a:pt x="32" y="0"/>
                    </a:cubicBezTo>
                    <a:cubicBezTo>
                      <a:pt x="35" y="33"/>
                      <a:pt x="35" y="33"/>
                      <a:pt x="35" y="33"/>
                    </a:cubicBezTo>
                    <a:cubicBezTo>
                      <a:pt x="31" y="33"/>
                      <a:pt x="31" y="33"/>
                      <a:pt x="31" y="33"/>
                    </a:cubicBezTo>
                    <a:cubicBezTo>
                      <a:pt x="27" y="0"/>
                      <a:pt x="27" y="0"/>
                      <a:pt x="27" y="0"/>
                    </a:cubicBezTo>
                    <a:cubicBezTo>
                      <a:pt x="24" y="0"/>
                      <a:pt x="24" y="0"/>
                      <a:pt x="24" y="0"/>
                    </a:cubicBezTo>
                    <a:cubicBezTo>
                      <a:pt x="20" y="0"/>
                      <a:pt x="20" y="0"/>
                      <a:pt x="20" y="0"/>
                    </a:cubicBezTo>
                    <a:cubicBezTo>
                      <a:pt x="17" y="33"/>
                      <a:pt x="17" y="33"/>
                      <a:pt x="17" y="33"/>
                    </a:cubicBezTo>
                    <a:cubicBezTo>
                      <a:pt x="13" y="33"/>
                      <a:pt x="13" y="33"/>
                      <a:pt x="13" y="33"/>
                    </a:cubicBezTo>
                    <a:cubicBezTo>
                      <a:pt x="16" y="0"/>
                      <a:pt x="16" y="0"/>
                      <a:pt x="16" y="0"/>
                    </a:cubicBezTo>
                    <a:cubicBezTo>
                      <a:pt x="10" y="1"/>
                      <a:pt x="7" y="12"/>
                      <a:pt x="6" y="16"/>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85" name="ïṡ1íḋê">
                <a:extLst>
                  <a:ext uri="{FF2B5EF4-FFF2-40B4-BE49-F238E27FC236}">
                    <a16:creationId xmlns:a16="http://schemas.microsoft.com/office/drawing/2014/main" id="{D3B5A91E-CB2C-F9AC-2D1F-9DEE011A09FB}"/>
                  </a:ext>
                </a:extLst>
              </p:cNvPr>
              <p:cNvSpPr/>
              <p:nvPr/>
            </p:nvSpPr>
            <p:spPr bwMode="auto">
              <a:xfrm>
                <a:off x="4127501" y="2328863"/>
                <a:ext cx="117475" cy="517525"/>
              </a:xfrm>
              <a:custGeom>
                <a:avLst/>
                <a:gdLst>
                  <a:gd name="T0" fmla="*/ 0 w 31"/>
                  <a:gd name="T1" fmla="*/ 39 h 138"/>
                  <a:gd name="T2" fmla="*/ 18 w 31"/>
                  <a:gd name="T3" fmla="*/ 77 h 138"/>
                  <a:gd name="T4" fmla="*/ 18 w 31"/>
                  <a:gd name="T5" fmla="*/ 138 h 138"/>
                  <a:gd name="T6" fmla="*/ 31 w 31"/>
                  <a:gd name="T7" fmla="*/ 138 h 138"/>
                  <a:gd name="T8" fmla="*/ 31 w 31"/>
                  <a:gd name="T9" fmla="*/ 0 h 138"/>
                  <a:gd name="T10" fmla="*/ 18 w 31"/>
                  <a:gd name="T11" fmla="*/ 0 h 138"/>
                  <a:gd name="T12" fmla="*/ 0 w 31"/>
                  <a:gd name="T13" fmla="*/ 39 h 138"/>
                </a:gdLst>
                <a:ahLst/>
                <a:cxnLst>
                  <a:cxn ang="0">
                    <a:pos x="T0" y="T1"/>
                  </a:cxn>
                  <a:cxn ang="0">
                    <a:pos x="T2" y="T3"/>
                  </a:cxn>
                  <a:cxn ang="0">
                    <a:pos x="T4" y="T5"/>
                  </a:cxn>
                  <a:cxn ang="0">
                    <a:pos x="T6" y="T7"/>
                  </a:cxn>
                  <a:cxn ang="0">
                    <a:pos x="T8" y="T9"/>
                  </a:cxn>
                  <a:cxn ang="0">
                    <a:pos x="T10" y="T11"/>
                  </a:cxn>
                  <a:cxn ang="0">
                    <a:pos x="T12" y="T13"/>
                  </a:cxn>
                </a:cxnLst>
                <a:rect l="0" t="0" r="r" b="b"/>
                <a:pathLst>
                  <a:path w="31" h="138">
                    <a:moveTo>
                      <a:pt x="0" y="39"/>
                    </a:moveTo>
                    <a:cubicBezTo>
                      <a:pt x="0" y="73"/>
                      <a:pt x="14" y="77"/>
                      <a:pt x="18" y="77"/>
                    </a:cubicBezTo>
                    <a:cubicBezTo>
                      <a:pt x="18" y="138"/>
                      <a:pt x="18" y="138"/>
                      <a:pt x="18" y="138"/>
                    </a:cubicBezTo>
                    <a:cubicBezTo>
                      <a:pt x="31" y="138"/>
                      <a:pt x="31" y="138"/>
                      <a:pt x="31" y="138"/>
                    </a:cubicBezTo>
                    <a:cubicBezTo>
                      <a:pt x="31" y="0"/>
                      <a:pt x="31" y="0"/>
                      <a:pt x="31" y="0"/>
                    </a:cubicBezTo>
                    <a:cubicBezTo>
                      <a:pt x="18" y="0"/>
                      <a:pt x="18" y="0"/>
                      <a:pt x="18" y="0"/>
                    </a:cubicBezTo>
                    <a:cubicBezTo>
                      <a:pt x="18" y="0"/>
                      <a:pt x="0" y="0"/>
                      <a:pt x="0" y="39"/>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grpSp>
          <p:nvGrpSpPr>
            <p:cNvPr id="48" name="is1ídé">
              <a:extLst>
                <a:ext uri="{FF2B5EF4-FFF2-40B4-BE49-F238E27FC236}">
                  <a16:creationId xmlns:a16="http://schemas.microsoft.com/office/drawing/2014/main" id="{F9E97056-2314-5F45-4247-23E36C8634C4}"/>
                </a:ext>
              </a:extLst>
            </p:cNvPr>
            <p:cNvGrpSpPr/>
            <p:nvPr/>
          </p:nvGrpSpPr>
          <p:grpSpPr>
            <a:xfrm>
              <a:off x="6352505" y="2991094"/>
              <a:ext cx="244817" cy="237702"/>
              <a:chOff x="6946901" y="1419225"/>
              <a:chExt cx="487363" cy="473075"/>
            </a:xfrm>
            <a:solidFill>
              <a:schemeClr val="accent1"/>
            </a:solidFill>
          </p:grpSpPr>
          <p:sp>
            <p:nvSpPr>
              <p:cNvPr id="79" name="íşľîďè">
                <a:extLst>
                  <a:ext uri="{FF2B5EF4-FFF2-40B4-BE49-F238E27FC236}">
                    <a16:creationId xmlns:a16="http://schemas.microsoft.com/office/drawing/2014/main" id="{BFD49D61-CC99-1E98-710D-73229AE44CC1}"/>
                  </a:ext>
                </a:extLst>
              </p:cNvPr>
              <p:cNvSpPr/>
              <p:nvPr/>
            </p:nvSpPr>
            <p:spPr bwMode="auto">
              <a:xfrm>
                <a:off x="6946901" y="1419225"/>
                <a:ext cx="487363" cy="300037"/>
              </a:xfrm>
              <a:custGeom>
                <a:avLst/>
                <a:gdLst>
                  <a:gd name="T0" fmla="*/ 130 w 130"/>
                  <a:gd name="T1" fmla="*/ 66 h 80"/>
                  <a:gd name="T2" fmla="*/ 116 w 130"/>
                  <a:gd name="T3" fmla="*/ 52 h 80"/>
                  <a:gd name="T4" fmla="*/ 118 w 130"/>
                  <a:gd name="T5" fmla="*/ 40 h 80"/>
                  <a:gd name="T6" fmla="*/ 78 w 130"/>
                  <a:gd name="T7" fmla="*/ 0 h 80"/>
                  <a:gd name="T8" fmla="*/ 38 w 130"/>
                  <a:gd name="T9" fmla="*/ 39 h 80"/>
                  <a:gd name="T10" fmla="*/ 23 w 130"/>
                  <a:gd name="T11" fmla="*/ 34 h 80"/>
                  <a:gd name="T12" fmla="*/ 0 w 130"/>
                  <a:gd name="T13" fmla="*/ 57 h 80"/>
                  <a:gd name="T14" fmla="*/ 23 w 130"/>
                  <a:gd name="T15" fmla="*/ 80 h 80"/>
                  <a:gd name="T16" fmla="*/ 76 w 130"/>
                  <a:gd name="T17" fmla="*/ 80 h 80"/>
                  <a:gd name="T18" fmla="*/ 78 w 130"/>
                  <a:gd name="T19" fmla="*/ 80 h 80"/>
                  <a:gd name="T20" fmla="*/ 116 w 130"/>
                  <a:gd name="T21" fmla="*/ 80 h 80"/>
                  <a:gd name="T22" fmla="*/ 130 w 130"/>
                  <a:gd name="T23"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80">
                    <a:moveTo>
                      <a:pt x="130" y="66"/>
                    </a:moveTo>
                    <a:cubicBezTo>
                      <a:pt x="130" y="58"/>
                      <a:pt x="124" y="52"/>
                      <a:pt x="116" y="52"/>
                    </a:cubicBezTo>
                    <a:cubicBezTo>
                      <a:pt x="118" y="48"/>
                      <a:pt x="118" y="44"/>
                      <a:pt x="118" y="40"/>
                    </a:cubicBezTo>
                    <a:cubicBezTo>
                      <a:pt x="118" y="18"/>
                      <a:pt x="100" y="0"/>
                      <a:pt x="78" y="0"/>
                    </a:cubicBezTo>
                    <a:cubicBezTo>
                      <a:pt x="56" y="0"/>
                      <a:pt x="38" y="18"/>
                      <a:pt x="38" y="39"/>
                    </a:cubicBezTo>
                    <a:cubicBezTo>
                      <a:pt x="34" y="36"/>
                      <a:pt x="29" y="34"/>
                      <a:pt x="23" y="34"/>
                    </a:cubicBezTo>
                    <a:cubicBezTo>
                      <a:pt x="10" y="34"/>
                      <a:pt x="0" y="44"/>
                      <a:pt x="0" y="57"/>
                    </a:cubicBezTo>
                    <a:cubicBezTo>
                      <a:pt x="0" y="70"/>
                      <a:pt x="10" y="80"/>
                      <a:pt x="23" y="80"/>
                    </a:cubicBezTo>
                    <a:cubicBezTo>
                      <a:pt x="76" y="80"/>
                      <a:pt x="76" y="80"/>
                      <a:pt x="76" y="80"/>
                    </a:cubicBezTo>
                    <a:cubicBezTo>
                      <a:pt x="78" y="80"/>
                      <a:pt x="78" y="80"/>
                      <a:pt x="78" y="80"/>
                    </a:cubicBezTo>
                    <a:cubicBezTo>
                      <a:pt x="116" y="80"/>
                      <a:pt x="116" y="80"/>
                      <a:pt x="116" y="80"/>
                    </a:cubicBezTo>
                    <a:cubicBezTo>
                      <a:pt x="124" y="80"/>
                      <a:pt x="130" y="74"/>
                      <a:pt x="130" y="66"/>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80" name="ïŝ1îḍê">
                <a:extLst>
                  <a:ext uri="{FF2B5EF4-FFF2-40B4-BE49-F238E27FC236}">
                    <a16:creationId xmlns:a16="http://schemas.microsoft.com/office/drawing/2014/main" id="{8CD4F9E4-86E5-4D94-ED17-D10A87F0C4F6}"/>
                  </a:ext>
                </a:extLst>
              </p:cNvPr>
              <p:cNvSpPr/>
              <p:nvPr/>
            </p:nvSpPr>
            <p:spPr bwMode="auto">
              <a:xfrm>
                <a:off x="7016751" y="1749425"/>
                <a:ext cx="42863" cy="90487"/>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81" name="îsľïḋe">
                <a:extLst>
                  <a:ext uri="{FF2B5EF4-FFF2-40B4-BE49-F238E27FC236}">
                    <a16:creationId xmlns:a16="http://schemas.microsoft.com/office/drawing/2014/main" id="{2A3E5EE0-9EC0-8AC2-5F0F-8899DB00B504}"/>
                  </a:ext>
                </a:extLst>
              </p:cNvPr>
              <p:cNvSpPr/>
              <p:nvPr/>
            </p:nvSpPr>
            <p:spPr bwMode="auto">
              <a:xfrm>
                <a:off x="7118351" y="1798638"/>
                <a:ext cx="41275" cy="93662"/>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82" name="iŝľiḑé">
                <a:extLst>
                  <a:ext uri="{FF2B5EF4-FFF2-40B4-BE49-F238E27FC236}">
                    <a16:creationId xmlns:a16="http://schemas.microsoft.com/office/drawing/2014/main" id="{C4BDBF96-3FE7-35A6-5EDD-0B7801523E11}"/>
                  </a:ext>
                </a:extLst>
              </p:cNvPr>
              <p:cNvSpPr/>
              <p:nvPr/>
            </p:nvSpPr>
            <p:spPr bwMode="auto">
              <a:xfrm>
                <a:off x="7219951" y="1749425"/>
                <a:ext cx="41275" cy="90487"/>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83" name="íṧ1ïḑe">
                <a:extLst>
                  <a:ext uri="{FF2B5EF4-FFF2-40B4-BE49-F238E27FC236}">
                    <a16:creationId xmlns:a16="http://schemas.microsoft.com/office/drawing/2014/main" id="{6D9A3845-23D7-758F-0C8E-D569DD2EF2B2}"/>
                  </a:ext>
                </a:extLst>
              </p:cNvPr>
              <p:cNvSpPr/>
              <p:nvPr/>
            </p:nvSpPr>
            <p:spPr bwMode="auto">
              <a:xfrm>
                <a:off x="7321551" y="1798638"/>
                <a:ext cx="46038" cy="93662"/>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grpSp>
        <p:sp>
          <p:nvSpPr>
            <p:cNvPr id="49" name="íṥḻïďe">
              <a:extLst>
                <a:ext uri="{FF2B5EF4-FFF2-40B4-BE49-F238E27FC236}">
                  <a16:creationId xmlns:a16="http://schemas.microsoft.com/office/drawing/2014/main" id="{E2E0801D-627A-9063-7ADA-7F1F06FD85D1}"/>
                </a:ext>
              </a:extLst>
            </p:cNvPr>
            <p:cNvSpPr/>
            <p:nvPr/>
          </p:nvSpPr>
          <p:spPr bwMode="auto">
            <a:xfrm>
              <a:off x="7169093" y="3144244"/>
              <a:ext cx="194577" cy="160329"/>
            </a:xfrm>
            <a:custGeom>
              <a:avLst/>
              <a:gdLst>
                <a:gd name="T0" fmla="*/ 202 w 244"/>
                <a:gd name="T1" fmla="*/ 0 h 201"/>
                <a:gd name="T2" fmla="*/ 88 w 244"/>
                <a:gd name="T3" fmla="*/ 113 h 201"/>
                <a:gd name="T4" fmla="*/ 45 w 244"/>
                <a:gd name="T5" fmla="*/ 71 h 201"/>
                <a:gd name="T6" fmla="*/ 0 w 244"/>
                <a:gd name="T7" fmla="*/ 116 h 201"/>
                <a:gd name="T8" fmla="*/ 43 w 244"/>
                <a:gd name="T9" fmla="*/ 158 h 201"/>
                <a:gd name="T10" fmla="*/ 88 w 244"/>
                <a:gd name="T11" fmla="*/ 201 h 201"/>
                <a:gd name="T12" fmla="*/ 133 w 244"/>
                <a:gd name="T13" fmla="*/ 158 h 201"/>
                <a:gd name="T14" fmla="*/ 244 w 244"/>
                <a:gd name="T15" fmla="*/ 45 h 201"/>
                <a:gd name="T16" fmla="*/ 202 w 244"/>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01">
                  <a:moveTo>
                    <a:pt x="202" y="0"/>
                  </a:moveTo>
                  <a:lnTo>
                    <a:pt x="88" y="113"/>
                  </a:lnTo>
                  <a:lnTo>
                    <a:pt x="45" y="71"/>
                  </a:lnTo>
                  <a:lnTo>
                    <a:pt x="0" y="116"/>
                  </a:lnTo>
                  <a:lnTo>
                    <a:pt x="43" y="158"/>
                  </a:lnTo>
                  <a:lnTo>
                    <a:pt x="88" y="201"/>
                  </a:lnTo>
                  <a:lnTo>
                    <a:pt x="133" y="158"/>
                  </a:lnTo>
                  <a:lnTo>
                    <a:pt x="244" y="45"/>
                  </a:lnTo>
                  <a:lnTo>
                    <a:pt x="202" y="0"/>
                  </a:lnTo>
                  <a:close/>
                </a:path>
              </a:pathLst>
            </a:custGeom>
            <a:solidFill>
              <a:schemeClr val="accent1"/>
            </a:solidFill>
            <a:ln>
              <a:noFill/>
            </a:ln>
          </p:spPr>
          <p:txBody>
            <a:bodyPr anchor="ctr"/>
            <a:lstStyle/>
            <a:p>
              <a:pPr algn="ctr"/>
              <a:endParaRPr sz="1350"/>
            </a:p>
          </p:txBody>
        </p:sp>
        <p:grpSp>
          <p:nvGrpSpPr>
            <p:cNvPr id="50" name="îṥḷîďè">
              <a:extLst>
                <a:ext uri="{FF2B5EF4-FFF2-40B4-BE49-F238E27FC236}">
                  <a16:creationId xmlns:a16="http://schemas.microsoft.com/office/drawing/2014/main" id="{27F5AF64-7570-F9C2-C8BD-15DABC17BE35}"/>
                </a:ext>
              </a:extLst>
            </p:cNvPr>
            <p:cNvGrpSpPr/>
            <p:nvPr/>
          </p:nvGrpSpPr>
          <p:grpSpPr>
            <a:xfrm>
              <a:off x="7290305" y="4220283"/>
              <a:ext cx="173844" cy="205795"/>
              <a:chOff x="8813801" y="3865563"/>
              <a:chExt cx="346075" cy="409574"/>
            </a:xfrm>
            <a:solidFill>
              <a:schemeClr val="accent1"/>
            </a:solidFill>
          </p:grpSpPr>
          <p:sp>
            <p:nvSpPr>
              <p:cNvPr id="77" name="í$ḷîḋê">
                <a:extLst>
                  <a:ext uri="{FF2B5EF4-FFF2-40B4-BE49-F238E27FC236}">
                    <a16:creationId xmlns:a16="http://schemas.microsoft.com/office/drawing/2014/main" id="{5F57CAFB-041A-775E-C6E2-5E830F8BB320}"/>
                  </a:ext>
                </a:extLst>
              </p:cNvPr>
              <p:cNvSpPr/>
              <p:nvPr/>
            </p:nvSpPr>
            <p:spPr bwMode="auto">
              <a:xfrm>
                <a:off x="8813801" y="3940175"/>
                <a:ext cx="346075" cy="334962"/>
              </a:xfrm>
              <a:custGeom>
                <a:avLst/>
                <a:gdLst>
                  <a:gd name="T0" fmla="*/ 46 w 92"/>
                  <a:gd name="T1" fmla="*/ 89 h 89"/>
                  <a:gd name="T2" fmla="*/ 92 w 92"/>
                  <a:gd name="T3" fmla="*/ 43 h 89"/>
                  <a:gd name="T4" fmla="*/ 63 w 92"/>
                  <a:gd name="T5" fmla="*/ 0 h 89"/>
                  <a:gd name="T6" fmla="*/ 57 w 92"/>
                  <a:gd name="T7" fmla="*/ 9 h 89"/>
                  <a:gd name="T8" fmla="*/ 82 w 92"/>
                  <a:gd name="T9" fmla="*/ 43 h 89"/>
                  <a:gd name="T10" fmla="*/ 46 w 92"/>
                  <a:gd name="T11" fmla="*/ 79 h 89"/>
                  <a:gd name="T12" fmla="*/ 10 w 92"/>
                  <a:gd name="T13" fmla="*/ 43 h 89"/>
                  <a:gd name="T14" fmla="*/ 35 w 92"/>
                  <a:gd name="T15" fmla="*/ 9 h 89"/>
                  <a:gd name="T16" fmla="*/ 28 w 92"/>
                  <a:gd name="T17" fmla="*/ 0 h 89"/>
                  <a:gd name="T18" fmla="*/ 0 w 92"/>
                  <a:gd name="T19" fmla="*/ 43 h 89"/>
                  <a:gd name="T20" fmla="*/ 46 w 92"/>
                  <a:gd name="T2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89">
                    <a:moveTo>
                      <a:pt x="46" y="89"/>
                    </a:moveTo>
                    <a:cubicBezTo>
                      <a:pt x="71" y="89"/>
                      <a:pt x="92" y="68"/>
                      <a:pt x="92" y="43"/>
                    </a:cubicBezTo>
                    <a:cubicBezTo>
                      <a:pt x="92" y="24"/>
                      <a:pt x="80" y="7"/>
                      <a:pt x="63" y="0"/>
                    </a:cubicBezTo>
                    <a:cubicBezTo>
                      <a:pt x="57" y="9"/>
                      <a:pt x="57" y="9"/>
                      <a:pt x="57" y="9"/>
                    </a:cubicBezTo>
                    <a:cubicBezTo>
                      <a:pt x="71" y="13"/>
                      <a:pt x="82" y="27"/>
                      <a:pt x="82" y="43"/>
                    </a:cubicBezTo>
                    <a:cubicBezTo>
                      <a:pt x="82" y="63"/>
                      <a:pt x="66" y="79"/>
                      <a:pt x="46" y="79"/>
                    </a:cubicBezTo>
                    <a:cubicBezTo>
                      <a:pt x="26" y="79"/>
                      <a:pt x="10" y="63"/>
                      <a:pt x="10" y="43"/>
                    </a:cubicBezTo>
                    <a:cubicBezTo>
                      <a:pt x="10" y="27"/>
                      <a:pt x="20" y="13"/>
                      <a:pt x="35" y="9"/>
                    </a:cubicBezTo>
                    <a:cubicBezTo>
                      <a:pt x="28" y="0"/>
                      <a:pt x="28" y="0"/>
                      <a:pt x="28" y="0"/>
                    </a:cubicBezTo>
                    <a:cubicBezTo>
                      <a:pt x="12" y="7"/>
                      <a:pt x="0" y="24"/>
                      <a:pt x="0" y="43"/>
                    </a:cubicBezTo>
                    <a:cubicBezTo>
                      <a:pt x="0" y="68"/>
                      <a:pt x="20" y="89"/>
                      <a:pt x="46" y="89"/>
                    </a:cubicBezTo>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78" name="ïṥ1íḑè">
                <a:extLst>
                  <a:ext uri="{FF2B5EF4-FFF2-40B4-BE49-F238E27FC236}">
                    <a16:creationId xmlns:a16="http://schemas.microsoft.com/office/drawing/2014/main" id="{209E1A53-2286-1E26-BFE8-9B29F0F44AF5}"/>
                  </a:ext>
                </a:extLst>
              </p:cNvPr>
              <p:cNvSpPr/>
              <p:nvPr/>
            </p:nvSpPr>
            <p:spPr bwMode="auto">
              <a:xfrm>
                <a:off x="8904288" y="3865563"/>
                <a:ext cx="160338" cy="120650"/>
              </a:xfrm>
              <a:custGeom>
                <a:avLst/>
                <a:gdLst>
                  <a:gd name="T0" fmla="*/ 33 w 101"/>
                  <a:gd name="T1" fmla="*/ 66 h 76"/>
                  <a:gd name="T2" fmla="*/ 40 w 101"/>
                  <a:gd name="T3" fmla="*/ 76 h 76"/>
                  <a:gd name="T4" fmla="*/ 52 w 101"/>
                  <a:gd name="T5" fmla="*/ 76 h 76"/>
                  <a:gd name="T6" fmla="*/ 61 w 101"/>
                  <a:gd name="T7" fmla="*/ 76 h 76"/>
                  <a:gd name="T8" fmla="*/ 71 w 101"/>
                  <a:gd name="T9" fmla="*/ 66 h 76"/>
                  <a:gd name="T10" fmla="*/ 85 w 101"/>
                  <a:gd name="T11" fmla="*/ 45 h 76"/>
                  <a:gd name="T12" fmla="*/ 101 w 101"/>
                  <a:gd name="T13" fmla="*/ 21 h 76"/>
                  <a:gd name="T14" fmla="*/ 85 w 101"/>
                  <a:gd name="T15" fmla="*/ 0 h 76"/>
                  <a:gd name="T16" fmla="*/ 52 w 101"/>
                  <a:gd name="T17" fmla="*/ 0 h 76"/>
                  <a:gd name="T18" fmla="*/ 16 w 101"/>
                  <a:gd name="T19" fmla="*/ 0 h 76"/>
                  <a:gd name="T20" fmla="*/ 0 w 101"/>
                  <a:gd name="T21" fmla="*/ 21 h 76"/>
                  <a:gd name="T22" fmla="*/ 19 w 101"/>
                  <a:gd name="T23" fmla="*/ 45 h 76"/>
                  <a:gd name="T24" fmla="*/ 33 w 101"/>
                  <a:gd name="T25"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76">
                    <a:moveTo>
                      <a:pt x="33" y="66"/>
                    </a:moveTo>
                    <a:lnTo>
                      <a:pt x="40" y="76"/>
                    </a:lnTo>
                    <a:lnTo>
                      <a:pt x="52" y="76"/>
                    </a:lnTo>
                    <a:lnTo>
                      <a:pt x="61" y="76"/>
                    </a:lnTo>
                    <a:lnTo>
                      <a:pt x="71" y="66"/>
                    </a:lnTo>
                    <a:lnTo>
                      <a:pt x="85" y="45"/>
                    </a:lnTo>
                    <a:lnTo>
                      <a:pt x="101" y="21"/>
                    </a:lnTo>
                    <a:lnTo>
                      <a:pt x="85" y="0"/>
                    </a:lnTo>
                    <a:lnTo>
                      <a:pt x="52" y="0"/>
                    </a:lnTo>
                    <a:lnTo>
                      <a:pt x="16" y="0"/>
                    </a:lnTo>
                    <a:lnTo>
                      <a:pt x="0" y="21"/>
                    </a:lnTo>
                    <a:lnTo>
                      <a:pt x="19" y="45"/>
                    </a:lnTo>
                    <a:lnTo>
                      <a:pt x="33" y="66"/>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grpSp>
          <p:nvGrpSpPr>
            <p:cNvPr id="51" name="iṥľîdé">
              <a:extLst>
                <a:ext uri="{FF2B5EF4-FFF2-40B4-BE49-F238E27FC236}">
                  <a16:creationId xmlns:a16="http://schemas.microsoft.com/office/drawing/2014/main" id="{1810E6DC-0D5D-1657-6052-688A16495C11}"/>
                </a:ext>
              </a:extLst>
            </p:cNvPr>
            <p:cNvGrpSpPr/>
            <p:nvPr/>
          </p:nvGrpSpPr>
          <p:grpSpPr>
            <a:xfrm>
              <a:off x="4882011" y="3098778"/>
              <a:ext cx="149123" cy="247273"/>
              <a:chOff x="4019551" y="1633538"/>
              <a:chExt cx="296862" cy="492124"/>
            </a:xfrm>
            <a:solidFill>
              <a:schemeClr val="accent1"/>
            </a:solidFill>
          </p:grpSpPr>
          <p:sp>
            <p:nvSpPr>
              <p:cNvPr id="75" name="ïs1ïḍé">
                <a:extLst>
                  <a:ext uri="{FF2B5EF4-FFF2-40B4-BE49-F238E27FC236}">
                    <a16:creationId xmlns:a16="http://schemas.microsoft.com/office/drawing/2014/main" id="{7B7EA67D-5910-FA88-5724-BCDD6F2F577C}"/>
                  </a:ext>
                </a:extLst>
              </p:cNvPr>
              <p:cNvSpPr/>
              <p:nvPr/>
            </p:nvSpPr>
            <p:spPr bwMode="auto">
              <a:xfrm>
                <a:off x="4019551" y="1708150"/>
                <a:ext cx="255588" cy="417512"/>
              </a:xfrm>
              <a:custGeom>
                <a:avLst/>
                <a:gdLst>
                  <a:gd name="T0" fmla="*/ 2 w 161"/>
                  <a:gd name="T1" fmla="*/ 263 h 263"/>
                  <a:gd name="T2" fmla="*/ 45 w 161"/>
                  <a:gd name="T3" fmla="*/ 235 h 263"/>
                  <a:gd name="T4" fmla="*/ 132 w 161"/>
                  <a:gd name="T5" fmla="*/ 71 h 263"/>
                  <a:gd name="T6" fmla="*/ 161 w 161"/>
                  <a:gd name="T7" fmla="*/ 19 h 263"/>
                  <a:gd name="T8" fmla="*/ 151 w 161"/>
                  <a:gd name="T9" fmla="*/ 14 h 263"/>
                  <a:gd name="T10" fmla="*/ 144 w 161"/>
                  <a:gd name="T11" fmla="*/ 12 h 263"/>
                  <a:gd name="T12" fmla="*/ 135 w 161"/>
                  <a:gd name="T13" fmla="*/ 7 h 263"/>
                  <a:gd name="T14" fmla="*/ 116 w 161"/>
                  <a:gd name="T15" fmla="*/ 0 h 263"/>
                  <a:gd name="T16" fmla="*/ 106 w 161"/>
                  <a:gd name="T17" fmla="*/ 17 h 263"/>
                  <a:gd name="T18" fmla="*/ 102 w 161"/>
                  <a:gd name="T19" fmla="*/ 26 h 263"/>
                  <a:gd name="T20" fmla="*/ 97 w 161"/>
                  <a:gd name="T21" fmla="*/ 36 h 263"/>
                  <a:gd name="T22" fmla="*/ 64 w 161"/>
                  <a:gd name="T23" fmla="*/ 95 h 263"/>
                  <a:gd name="T24" fmla="*/ 0 w 161"/>
                  <a:gd name="T25" fmla="*/ 216 h 263"/>
                  <a:gd name="T26" fmla="*/ 2 w 161"/>
                  <a:gd name="T27"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263">
                    <a:moveTo>
                      <a:pt x="2" y="263"/>
                    </a:moveTo>
                    <a:lnTo>
                      <a:pt x="45" y="235"/>
                    </a:lnTo>
                    <a:lnTo>
                      <a:pt x="132" y="71"/>
                    </a:lnTo>
                    <a:lnTo>
                      <a:pt x="161" y="19"/>
                    </a:lnTo>
                    <a:lnTo>
                      <a:pt x="151" y="14"/>
                    </a:lnTo>
                    <a:lnTo>
                      <a:pt x="144" y="12"/>
                    </a:lnTo>
                    <a:lnTo>
                      <a:pt x="135" y="7"/>
                    </a:lnTo>
                    <a:lnTo>
                      <a:pt x="116" y="0"/>
                    </a:lnTo>
                    <a:lnTo>
                      <a:pt x="106" y="17"/>
                    </a:lnTo>
                    <a:lnTo>
                      <a:pt x="102" y="26"/>
                    </a:lnTo>
                    <a:lnTo>
                      <a:pt x="97" y="36"/>
                    </a:lnTo>
                    <a:lnTo>
                      <a:pt x="64" y="95"/>
                    </a:lnTo>
                    <a:lnTo>
                      <a:pt x="0" y="216"/>
                    </a:lnTo>
                    <a:lnTo>
                      <a:pt x="2" y="263"/>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76" name="í$lïḋe">
                <a:extLst>
                  <a:ext uri="{FF2B5EF4-FFF2-40B4-BE49-F238E27FC236}">
                    <a16:creationId xmlns:a16="http://schemas.microsoft.com/office/drawing/2014/main" id="{469A6E8E-1BDD-D7E5-C673-2882ADE74EA7}"/>
                  </a:ext>
                </a:extLst>
              </p:cNvPr>
              <p:cNvSpPr/>
              <p:nvPr/>
            </p:nvSpPr>
            <p:spPr bwMode="auto">
              <a:xfrm>
                <a:off x="4214813" y="1633538"/>
                <a:ext cx="101600" cy="82550"/>
              </a:xfrm>
              <a:custGeom>
                <a:avLst/>
                <a:gdLst>
                  <a:gd name="T0" fmla="*/ 19 w 64"/>
                  <a:gd name="T1" fmla="*/ 0 h 52"/>
                  <a:gd name="T2" fmla="*/ 0 w 64"/>
                  <a:gd name="T3" fmla="*/ 33 h 52"/>
                  <a:gd name="T4" fmla="*/ 33 w 64"/>
                  <a:gd name="T5" fmla="*/ 47 h 52"/>
                  <a:gd name="T6" fmla="*/ 42 w 64"/>
                  <a:gd name="T7" fmla="*/ 52 h 52"/>
                  <a:gd name="T8" fmla="*/ 45 w 64"/>
                  <a:gd name="T9" fmla="*/ 52 h 52"/>
                  <a:gd name="T10" fmla="*/ 47 w 64"/>
                  <a:gd name="T11" fmla="*/ 50 h 52"/>
                  <a:gd name="T12" fmla="*/ 52 w 64"/>
                  <a:gd name="T13" fmla="*/ 40 h 52"/>
                  <a:gd name="T14" fmla="*/ 64 w 64"/>
                  <a:gd name="T15" fmla="*/ 19 h 52"/>
                  <a:gd name="T16" fmla="*/ 19 w 64"/>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2">
                    <a:moveTo>
                      <a:pt x="19" y="0"/>
                    </a:moveTo>
                    <a:lnTo>
                      <a:pt x="0" y="33"/>
                    </a:lnTo>
                    <a:lnTo>
                      <a:pt x="33" y="47"/>
                    </a:lnTo>
                    <a:lnTo>
                      <a:pt x="42" y="52"/>
                    </a:lnTo>
                    <a:lnTo>
                      <a:pt x="45" y="52"/>
                    </a:lnTo>
                    <a:lnTo>
                      <a:pt x="47" y="50"/>
                    </a:lnTo>
                    <a:lnTo>
                      <a:pt x="52" y="40"/>
                    </a:lnTo>
                    <a:lnTo>
                      <a:pt x="64" y="19"/>
                    </a:lnTo>
                    <a:lnTo>
                      <a:pt x="19" y="0"/>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52" name="iš1ïḋê">
              <a:extLst>
                <a:ext uri="{FF2B5EF4-FFF2-40B4-BE49-F238E27FC236}">
                  <a16:creationId xmlns:a16="http://schemas.microsoft.com/office/drawing/2014/main" id="{7B159E24-CFFD-E378-AC5A-C722A3634B25}"/>
                </a:ext>
              </a:extLst>
            </p:cNvPr>
            <p:cNvSpPr/>
            <p:nvPr/>
          </p:nvSpPr>
          <p:spPr bwMode="auto">
            <a:xfrm>
              <a:off x="6957768" y="4816929"/>
              <a:ext cx="209729" cy="207391"/>
            </a:xfrm>
            <a:custGeom>
              <a:avLst/>
              <a:gdLst>
                <a:gd name="T0" fmla="*/ 75 w 111"/>
                <a:gd name="T1" fmla="*/ 0 h 110"/>
                <a:gd name="T2" fmla="*/ 80 w 111"/>
                <a:gd name="T3" fmla="*/ 0 h 110"/>
                <a:gd name="T4" fmla="*/ 97 w 111"/>
                <a:gd name="T5" fmla="*/ 43 h 110"/>
                <a:gd name="T6" fmla="*/ 66 w 111"/>
                <a:gd name="T7" fmla="*/ 49 h 110"/>
                <a:gd name="T8" fmla="*/ 59 w 111"/>
                <a:gd name="T9" fmla="*/ 55 h 110"/>
                <a:gd name="T10" fmla="*/ 39 w 111"/>
                <a:gd name="T11" fmla="*/ 75 h 110"/>
                <a:gd name="T12" fmla="*/ 48 w 111"/>
                <a:gd name="T13" fmla="*/ 85 h 110"/>
                <a:gd name="T14" fmla="*/ 44 w 111"/>
                <a:gd name="T15" fmla="*/ 91 h 110"/>
                <a:gd name="T16" fmla="*/ 39 w 111"/>
                <a:gd name="T17" fmla="*/ 94 h 110"/>
                <a:gd name="T18" fmla="*/ 29 w 111"/>
                <a:gd name="T19" fmla="*/ 85 h 110"/>
                <a:gd name="T20" fmla="*/ 23 w 111"/>
                <a:gd name="T21" fmla="*/ 90 h 110"/>
                <a:gd name="T22" fmla="*/ 32 w 111"/>
                <a:gd name="T23" fmla="*/ 101 h 110"/>
                <a:gd name="T24" fmla="*/ 29 w 111"/>
                <a:gd name="T25" fmla="*/ 106 h 110"/>
                <a:gd name="T26" fmla="*/ 23 w 111"/>
                <a:gd name="T27" fmla="*/ 110 h 110"/>
                <a:gd name="T28" fmla="*/ 15 w 111"/>
                <a:gd name="T29" fmla="*/ 103 h 110"/>
                <a:gd name="T30" fmla="*/ 13 w 111"/>
                <a:gd name="T31" fmla="*/ 101 h 110"/>
                <a:gd name="T32" fmla="*/ 9 w 111"/>
                <a:gd name="T33" fmla="*/ 103 h 110"/>
                <a:gd name="T34" fmla="*/ 0 w 111"/>
                <a:gd name="T35" fmla="*/ 97 h 110"/>
                <a:gd name="T36" fmla="*/ 0 w 111"/>
                <a:gd name="T37" fmla="*/ 95 h 110"/>
                <a:gd name="T38" fmla="*/ 8 w 111"/>
                <a:gd name="T39" fmla="*/ 85 h 110"/>
                <a:gd name="T40" fmla="*/ 55 w 111"/>
                <a:gd name="T41" fmla="*/ 38 h 110"/>
                <a:gd name="T42" fmla="*/ 52 w 111"/>
                <a:gd name="T43" fmla="*/ 28 h 110"/>
                <a:gd name="T44" fmla="*/ 75 w 111"/>
                <a:gd name="T45" fmla="*/ 0 h 110"/>
                <a:gd name="T46" fmla="*/ 67 w 111"/>
                <a:gd name="T47" fmla="*/ 26 h 110"/>
                <a:gd name="T48" fmla="*/ 88 w 111"/>
                <a:gd name="T49" fmla="*/ 31 h 110"/>
                <a:gd name="T50" fmla="*/ 76 w 111"/>
                <a:gd name="T51" fmla="*/ 15 h 110"/>
                <a:gd name="T52" fmla="*/ 67 w 111"/>
                <a:gd name="T53" fmla="*/ 2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10">
                  <a:moveTo>
                    <a:pt x="75" y="0"/>
                  </a:moveTo>
                  <a:cubicBezTo>
                    <a:pt x="77" y="0"/>
                    <a:pt x="79" y="0"/>
                    <a:pt x="80" y="0"/>
                  </a:cubicBezTo>
                  <a:cubicBezTo>
                    <a:pt x="100" y="1"/>
                    <a:pt x="111" y="28"/>
                    <a:pt x="97" y="43"/>
                  </a:cubicBezTo>
                  <a:cubicBezTo>
                    <a:pt x="91" y="50"/>
                    <a:pt x="77" y="55"/>
                    <a:pt x="66" y="49"/>
                  </a:cubicBezTo>
                  <a:cubicBezTo>
                    <a:pt x="63" y="50"/>
                    <a:pt x="61" y="52"/>
                    <a:pt x="59" y="55"/>
                  </a:cubicBezTo>
                  <a:cubicBezTo>
                    <a:pt x="53" y="61"/>
                    <a:pt x="46" y="68"/>
                    <a:pt x="39" y="75"/>
                  </a:cubicBezTo>
                  <a:cubicBezTo>
                    <a:pt x="40" y="78"/>
                    <a:pt x="48" y="81"/>
                    <a:pt x="48" y="85"/>
                  </a:cubicBezTo>
                  <a:cubicBezTo>
                    <a:pt x="48" y="88"/>
                    <a:pt x="44" y="91"/>
                    <a:pt x="44" y="91"/>
                  </a:cubicBezTo>
                  <a:cubicBezTo>
                    <a:pt x="44" y="91"/>
                    <a:pt x="41" y="94"/>
                    <a:pt x="39" y="94"/>
                  </a:cubicBezTo>
                  <a:cubicBezTo>
                    <a:pt x="35" y="94"/>
                    <a:pt x="32" y="87"/>
                    <a:pt x="29" y="85"/>
                  </a:cubicBezTo>
                  <a:cubicBezTo>
                    <a:pt x="27" y="87"/>
                    <a:pt x="25" y="89"/>
                    <a:pt x="23" y="90"/>
                  </a:cubicBezTo>
                  <a:cubicBezTo>
                    <a:pt x="25" y="94"/>
                    <a:pt x="32" y="96"/>
                    <a:pt x="32" y="101"/>
                  </a:cubicBezTo>
                  <a:cubicBezTo>
                    <a:pt x="32" y="103"/>
                    <a:pt x="29" y="106"/>
                    <a:pt x="29" y="106"/>
                  </a:cubicBezTo>
                  <a:cubicBezTo>
                    <a:pt x="29" y="106"/>
                    <a:pt x="26" y="110"/>
                    <a:pt x="23" y="110"/>
                  </a:cubicBezTo>
                  <a:cubicBezTo>
                    <a:pt x="20" y="110"/>
                    <a:pt x="15" y="103"/>
                    <a:pt x="15" y="103"/>
                  </a:cubicBezTo>
                  <a:cubicBezTo>
                    <a:pt x="13" y="101"/>
                    <a:pt x="13" y="101"/>
                    <a:pt x="13" y="101"/>
                  </a:cubicBezTo>
                  <a:cubicBezTo>
                    <a:pt x="13" y="101"/>
                    <a:pt x="10" y="103"/>
                    <a:pt x="9" y="103"/>
                  </a:cubicBezTo>
                  <a:cubicBezTo>
                    <a:pt x="4" y="104"/>
                    <a:pt x="1" y="100"/>
                    <a:pt x="0" y="97"/>
                  </a:cubicBezTo>
                  <a:cubicBezTo>
                    <a:pt x="0" y="96"/>
                    <a:pt x="0" y="95"/>
                    <a:pt x="0" y="95"/>
                  </a:cubicBezTo>
                  <a:cubicBezTo>
                    <a:pt x="2" y="91"/>
                    <a:pt x="5" y="88"/>
                    <a:pt x="8" y="85"/>
                  </a:cubicBezTo>
                  <a:cubicBezTo>
                    <a:pt x="24" y="69"/>
                    <a:pt x="40" y="53"/>
                    <a:pt x="55" y="38"/>
                  </a:cubicBezTo>
                  <a:cubicBezTo>
                    <a:pt x="54" y="35"/>
                    <a:pt x="53" y="32"/>
                    <a:pt x="52" y="28"/>
                  </a:cubicBezTo>
                  <a:cubicBezTo>
                    <a:pt x="51" y="12"/>
                    <a:pt x="62" y="3"/>
                    <a:pt x="75" y="0"/>
                  </a:cubicBezTo>
                  <a:close/>
                  <a:moveTo>
                    <a:pt x="67" y="26"/>
                  </a:moveTo>
                  <a:cubicBezTo>
                    <a:pt x="67" y="38"/>
                    <a:pt x="83" y="40"/>
                    <a:pt x="88" y="31"/>
                  </a:cubicBezTo>
                  <a:cubicBezTo>
                    <a:pt x="92" y="22"/>
                    <a:pt x="84" y="14"/>
                    <a:pt x="76" y="15"/>
                  </a:cubicBezTo>
                  <a:cubicBezTo>
                    <a:pt x="71" y="16"/>
                    <a:pt x="67" y="20"/>
                    <a:pt x="67" y="26"/>
                  </a:cubicBezTo>
                  <a:close/>
                </a:path>
              </a:pathLst>
            </a:custGeom>
            <a:solidFill>
              <a:schemeClr val="accent1"/>
            </a:solidFill>
            <a:ln>
              <a:noFill/>
            </a:ln>
          </p:spPr>
          <p:txBody>
            <a:bodyPr anchor="ctr"/>
            <a:lstStyle/>
            <a:p>
              <a:pPr algn="ctr"/>
              <a:endParaRPr sz="1350"/>
            </a:p>
          </p:txBody>
        </p:sp>
        <p:sp>
          <p:nvSpPr>
            <p:cNvPr id="53" name="ïṧlíḍê">
              <a:extLst>
                <a:ext uri="{FF2B5EF4-FFF2-40B4-BE49-F238E27FC236}">
                  <a16:creationId xmlns:a16="http://schemas.microsoft.com/office/drawing/2014/main" id="{EA3F8501-E3D7-AE41-6BF1-CF714BB7099C}"/>
                </a:ext>
              </a:extLst>
            </p:cNvPr>
            <p:cNvSpPr/>
            <p:nvPr/>
          </p:nvSpPr>
          <p:spPr bwMode="auto">
            <a:xfrm>
              <a:off x="4581372" y="3757642"/>
              <a:ext cx="240032" cy="190639"/>
            </a:xfrm>
            <a:custGeom>
              <a:avLst/>
              <a:gdLst>
                <a:gd name="T0" fmla="*/ 110 w 127"/>
                <a:gd name="T1" fmla="*/ 9 h 101"/>
                <a:gd name="T2" fmla="*/ 107 w 127"/>
                <a:gd name="T3" fmla="*/ 7 h 101"/>
                <a:gd name="T4" fmla="*/ 57 w 127"/>
                <a:gd name="T5" fmla="*/ 0 h 101"/>
                <a:gd name="T6" fmla="*/ 18 w 127"/>
                <a:gd name="T7" fmla="*/ 15 h 101"/>
                <a:gd name="T8" fmla="*/ 18 w 127"/>
                <a:gd name="T9" fmla="*/ 15 h 101"/>
                <a:gd name="T10" fmla="*/ 17 w 127"/>
                <a:gd name="T11" fmla="*/ 16 h 101"/>
                <a:gd name="T12" fmla="*/ 0 w 127"/>
                <a:gd name="T13" fmla="*/ 38 h 101"/>
                <a:gd name="T14" fmla="*/ 2 w 127"/>
                <a:gd name="T15" fmla="*/ 43 h 101"/>
                <a:gd name="T16" fmla="*/ 16 w 127"/>
                <a:gd name="T17" fmla="*/ 82 h 101"/>
                <a:gd name="T18" fmla="*/ 71 w 127"/>
                <a:gd name="T19" fmla="*/ 101 h 101"/>
                <a:gd name="T20" fmla="*/ 72 w 127"/>
                <a:gd name="T21" fmla="*/ 101 h 101"/>
                <a:gd name="T22" fmla="*/ 72 w 127"/>
                <a:gd name="T23" fmla="*/ 101 h 101"/>
                <a:gd name="T24" fmla="*/ 73 w 127"/>
                <a:gd name="T25" fmla="*/ 101 h 101"/>
                <a:gd name="T26" fmla="*/ 112 w 127"/>
                <a:gd name="T27" fmla="*/ 77 h 101"/>
                <a:gd name="T28" fmla="*/ 125 w 127"/>
                <a:gd name="T29" fmla="*/ 36 h 101"/>
                <a:gd name="T30" fmla="*/ 126 w 127"/>
                <a:gd name="T31" fmla="*/ 31 h 101"/>
                <a:gd name="T32" fmla="*/ 21 w 127"/>
                <a:gd name="T33" fmla="*/ 21 h 101"/>
                <a:gd name="T34" fmla="*/ 53 w 127"/>
                <a:gd name="T35" fmla="*/ 50 h 101"/>
                <a:gd name="T36" fmla="*/ 68 w 127"/>
                <a:gd name="T37" fmla="*/ 93 h 101"/>
                <a:gd name="T38" fmla="*/ 23 w 127"/>
                <a:gd name="T39" fmla="*/ 48 h 101"/>
                <a:gd name="T40" fmla="*/ 54 w 127"/>
                <a:gd name="T41" fmla="*/ 56 h 101"/>
                <a:gd name="T42" fmla="*/ 68 w 127"/>
                <a:gd name="T43" fmla="*/ 38 h 101"/>
                <a:gd name="T44" fmla="*/ 71 w 127"/>
                <a:gd name="T45" fmla="*/ 24 h 101"/>
                <a:gd name="T46" fmla="*/ 58 w 127"/>
                <a:gd name="T47" fmla="*/ 7 h 101"/>
                <a:gd name="T48" fmla="*/ 71 w 127"/>
                <a:gd name="T49" fmla="*/ 24 h 101"/>
                <a:gd name="T50" fmla="*/ 75 w 127"/>
                <a:gd name="T51" fmla="*/ 42 h 101"/>
                <a:gd name="T52" fmla="*/ 82 w 127"/>
                <a:gd name="T53" fmla="*/ 55 h 101"/>
                <a:gd name="T54" fmla="*/ 85 w 127"/>
                <a:gd name="T55" fmla="*/ 55 h 101"/>
                <a:gd name="T56" fmla="*/ 106 w 127"/>
                <a:gd name="T57" fmla="*/ 75 h 101"/>
                <a:gd name="T58" fmla="*/ 75 w 127"/>
                <a:gd name="T59" fmla="*/ 92 h 101"/>
                <a:gd name="T60" fmla="*/ 76 w 127"/>
                <a:gd name="T61" fmla="*/ 29 h 101"/>
                <a:gd name="T62" fmla="*/ 118 w 127"/>
                <a:gd name="T63"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101">
                  <a:moveTo>
                    <a:pt x="126" y="31"/>
                  </a:moveTo>
                  <a:cubicBezTo>
                    <a:pt x="110" y="9"/>
                    <a:pt x="110" y="9"/>
                    <a:pt x="110" y="9"/>
                  </a:cubicBezTo>
                  <a:cubicBezTo>
                    <a:pt x="109" y="8"/>
                    <a:pt x="108" y="7"/>
                    <a:pt x="107" y="7"/>
                  </a:cubicBezTo>
                  <a:cubicBezTo>
                    <a:pt x="107" y="7"/>
                    <a:pt x="107" y="7"/>
                    <a:pt x="107" y="7"/>
                  </a:cubicBezTo>
                  <a:cubicBezTo>
                    <a:pt x="59" y="0"/>
                    <a:pt x="59" y="0"/>
                    <a:pt x="59" y="0"/>
                  </a:cubicBezTo>
                  <a:cubicBezTo>
                    <a:pt x="58" y="0"/>
                    <a:pt x="57" y="0"/>
                    <a:pt x="57" y="0"/>
                  </a:cubicBezTo>
                  <a:cubicBezTo>
                    <a:pt x="18" y="15"/>
                    <a:pt x="18" y="15"/>
                    <a:pt x="18" y="15"/>
                  </a:cubicBezTo>
                  <a:cubicBezTo>
                    <a:pt x="18" y="15"/>
                    <a:pt x="18" y="15"/>
                    <a:pt x="18" y="15"/>
                  </a:cubicBezTo>
                  <a:cubicBezTo>
                    <a:pt x="18" y="15"/>
                    <a:pt x="18" y="15"/>
                    <a:pt x="18" y="15"/>
                  </a:cubicBezTo>
                  <a:cubicBezTo>
                    <a:pt x="18" y="15"/>
                    <a:pt x="18" y="15"/>
                    <a:pt x="18" y="15"/>
                  </a:cubicBezTo>
                  <a:cubicBezTo>
                    <a:pt x="17" y="15"/>
                    <a:pt x="17" y="15"/>
                    <a:pt x="17" y="15"/>
                  </a:cubicBezTo>
                  <a:cubicBezTo>
                    <a:pt x="17" y="15"/>
                    <a:pt x="17" y="16"/>
                    <a:pt x="17" y="16"/>
                  </a:cubicBezTo>
                  <a:cubicBezTo>
                    <a:pt x="17" y="16"/>
                    <a:pt x="17" y="16"/>
                    <a:pt x="17" y="16"/>
                  </a:cubicBezTo>
                  <a:cubicBezTo>
                    <a:pt x="0" y="38"/>
                    <a:pt x="0" y="38"/>
                    <a:pt x="0" y="38"/>
                  </a:cubicBezTo>
                  <a:cubicBezTo>
                    <a:pt x="0" y="39"/>
                    <a:pt x="0" y="40"/>
                    <a:pt x="0" y="41"/>
                  </a:cubicBezTo>
                  <a:cubicBezTo>
                    <a:pt x="0" y="42"/>
                    <a:pt x="1" y="43"/>
                    <a:pt x="2" y="43"/>
                  </a:cubicBezTo>
                  <a:cubicBezTo>
                    <a:pt x="16" y="47"/>
                    <a:pt x="16" y="47"/>
                    <a:pt x="16" y="47"/>
                  </a:cubicBezTo>
                  <a:cubicBezTo>
                    <a:pt x="16" y="82"/>
                    <a:pt x="16" y="82"/>
                    <a:pt x="16" y="82"/>
                  </a:cubicBezTo>
                  <a:cubicBezTo>
                    <a:pt x="16" y="83"/>
                    <a:pt x="17" y="85"/>
                    <a:pt x="19" y="85"/>
                  </a:cubicBezTo>
                  <a:cubicBezTo>
                    <a:pt x="71" y="101"/>
                    <a:pt x="71" y="101"/>
                    <a:pt x="71" y="101"/>
                  </a:cubicBezTo>
                  <a:cubicBezTo>
                    <a:pt x="71" y="101"/>
                    <a:pt x="71" y="101"/>
                    <a:pt x="71" y="101"/>
                  </a:cubicBezTo>
                  <a:cubicBezTo>
                    <a:pt x="71" y="101"/>
                    <a:pt x="71" y="101"/>
                    <a:pt x="72" y="101"/>
                  </a:cubicBezTo>
                  <a:cubicBezTo>
                    <a:pt x="72" y="101"/>
                    <a:pt x="72" y="101"/>
                    <a:pt x="72" y="101"/>
                  </a:cubicBezTo>
                  <a:cubicBezTo>
                    <a:pt x="72" y="101"/>
                    <a:pt x="72" y="101"/>
                    <a:pt x="72" y="101"/>
                  </a:cubicBezTo>
                  <a:cubicBezTo>
                    <a:pt x="73" y="101"/>
                    <a:pt x="73" y="101"/>
                    <a:pt x="73" y="101"/>
                  </a:cubicBezTo>
                  <a:cubicBezTo>
                    <a:pt x="73" y="101"/>
                    <a:pt x="73" y="101"/>
                    <a:pt x="73" y="101"/>
                  </a:cubicBezTo>
                  <a:cubicBezTo>
                    <a:pt x="110" y="80"/>
                    <a:pt x="110" y="80"/>
                    <a:pt x="110" y="80"/>
                  </a:cubicBezTo>
                  <a:cubicBezTo>
                    <a:pt x="111" y="79"/>
                    <a:pt x="112" y="78"/>
                    <a:pt x="112" y="77"/>
                  </a:cubicBezTo>
                  <a:cubicBezTo>
                    <a:pt x="112" y="42"/>
                    <a:pt x="112" y="42"/>
                    <a:pt x="112" y="42"/>
                  </a:cubicBezTo>
                  <a:cubicBezTo>
                    <a:pt x="125" y="36"/>
                    <a:pt x="125" y="36"/>
                    <a:pt x="125" y="36"/>
                  </a:cubicBezTo>
                  <a:cubicBezTo>
                    <a:pt x="126" y="36"/>
                    <a:pt x="126" y="35"/>
                    <a:pt x="126" y="34"/>
                  </a:cubicBezTo>
                  <a:cubicBezTo>
                    <a:pt x="127" y="33"/>
                    <a:pt x="126" y="32"/>
                    <a:pt x="126" y="31"/>
                  </a:cubicBezTo>
                  <a:close/>
                  <a:moveTo>
                    <a:pt x="8" y="38"/>
                  </a:moveTo>
                  <a:cubicBezTo>
                    <a:pt x="21" y="21"/>
                    <a:pt x="21" y="21"/>
                    <a:pt x="21" y="21"/>
                  </a:cubicBezTo>
                  <a:cubicBezTo>
                    <a:pt x="66" y="30"/>
                    <a:pt x="66" y="30"/>
                    <a:pt x="66" y="30"/>
                  </a:cubicBezTo>
                  <a:cubicBezTo>
                    <a:pt x="53" y="50"/>
                    <a:pt x="53" y="50"/>
                    <a:pt x="53" y="50"/>
                  </a:cubicBezTo>
                  <a:lnTo>
                    <a:pt x="8" y="38"/>
                  </a:lnTo>
                  <a:close/>
                  <a:moveTo>
                    <a:pt x="68" y="93"/>
                  </a:moveTo>
                  <a:cubicBezTo>
                    <a:pt x="23" y="80"/>
                    <a:pt x="23" y="80"/>
                    <a:pt x="23" y="80"/>
                  </a:cubicBezTo>
                  <a:cubicBezTo>
                    <a:pt x="23" y="48"/>
                    <a:pt x="23" y="48"/>
                    <a:pt x="23" y="48"/>
                  </a:cubicBezTo>
                  <a:cubicBezTo>
                    <a:pt x="53" y="56"/>
                    <a:pt x="53" y="56"/>
                    <a:pt x="53" y="56"/>
                  </a:cubicBezTo>
                  <a:cubicBezTo>
                    <a:pt x="54" y="56"/>
                    <a:pt x="54" y="56"/>
                    <a:pt x="54" y="56"/>
                  </a:cubicBezTo>
                  <a:cubicBezTo>
                    <a:pt x="55" y="56"/>
                    <a:pt x="56" y="56"/>
                    <a:pt x="57" y="55"/>
                  </a:cubicBezTo>
                  <a:cubicBezTo>
                    <a:pt x="68" y="38"/>
                    <a:pt x="68" y="38"/>
                    <a:pt x="68" y="38"/>
                  </a:cubicBezTo>
                  <a:lnTo>
                    <a:pt x="68" y="93"/>
                  </a:lnTo>
                  <a:close/>
                  <a:moveTo>
                    <a:pt x="71" y="24"/>
                  </a:moveTo>
                  <a:cubicBezTo>
                    <a:pt x="31" y="17"/>
                    <a:pt x="31" y="17"/>
                    <a:pt x="31" y="17"/>
                  </a:cubicBezTo>
                  <a:cubicBezTo>
                    <a:pt x="58" y="7"/>
                    <a:pt x="58" y="7"/>
                    <a:pt x="58" y="7"/>
                  </a:cubicBezTo>
                  <a:cubicBezTo>
                    <a:pt x="96" y="12"/>
                    <a:pt x="96" y="12"/>
                    <a:pt x="96" y="12"/>
                  </a:cubicBezTo>
                  <a:lnTo>
                    <a:pt x="71" y="24"/>
                  </a:lnTo>
                  <a:close/>
                  <a:moveTo>
                    <a:pt x="75" y="92"/>
                  </a:moveTo>
                  <a:cubicBezTo>
                    <a:pt x="75" y="42"/>
                    <a:pt x="75" y="42"/>
                    <a:pt x="75" y="42"/>
                  </a:cubicBezTo>
                  <a:cubicBezTo>
                    <a:pt x="80" y="54"/>
                    <a:pt x="80" y="54"/>
                    <a:pt x="80" y="54"/>
                  </a:cubicBezTo>
                  <a:cubicBezTo>
                    <a:pt x="81" y="54"/>
                    <a:pt x="81" y="55"/>
                    <a:pt x="82" y="55"/>
                  </a:cubicBezTo>
                  <a:cubicBezTo>
                    <a:pt x="83" y="55"/>
                    <a:pt x="83" y="55"/>
                    <a:pt x="83" y="55"/>
                  </a:cubicBezTo>
                  <a:cubicBezTo>
                    <a:pt x="84" y="55"/>
                    <a:pt x="84" y="55"/>
                    <a:pt x="85" y="55"/>
                  </a:cubicBezTo>
                  <a:cubicBezTo>
                    <a:pt x="106" y="45"/>
                    <a:pt x="106" y="45"/>
                    <a:pt x="106" y="45"/>
                  </a:cubicBezTo>
                  <a:cubicBezTo>
                    <a:pt x="106" y="75"/>
                    <a:pt x="106" y="75"/>
                    <a:pt x="106" y="75"/>
                  </a:cubicBezTo>
                  <a:cubicBezTo>
                    <a:pt x="106" y="75"/>
                    <a:pt x="106" y="75"/>
                    <a:pt x="106" y="75"/>
                  </a:cubicBezTo>
                  <a:lnTo>
                    <a:pt x="75" y="92"/>
                  </a:lnTo>
                  <a:close/>
                  <a:moveTo>
                    <a:pt x="85" y="48"/>
                  </a:moveTo>
                  <a:cubicBezTo>
                    <a:pt x="76" y="29"/>
                    <a:pt x="76" y="29"/>
                    <a:pt x="76" y="29"/>
                  </a:cubicBezTo>
                  <a:cubicBezTo>
                    <a:pt x="106" y="15"/>
                    <a:pt x="106" y="15"/>
                    <a:pt x="106" y="15"/>
                  </a:cubicBezTo>
                  <a:cubicBezTo>
                    <a:pt x="118" y="32"/>
                    <a:pt x="118" y="32"/>
                    <a:pt x="118" y="32"/>
                  </a:cubicBezTo>
                  <a:lnTo>
                    <a:pt x="85" y="48"/>
                  </a:lnTo>
                  <a:close/>
                </a:path>
              </a:pathLst>
            </a:custGeom>
            <a:solidFill>
              <a:schemeClr val="accent3"/>
            </a:solidFill>
            <a:ln>
              <a:noFill/>
            </a:ln>
          </p:spPr>
          <p:txBody>
            <a:bodyPr anchor="ctr"/>
            <a:lstStyle/>
            <a:p>
              <a:pPr algn="ctr"/>
              <a:endParaRPr sz="1350"/>
            </a:p>
          </p:txBody>
        </p:sp>
        <p:grpSp>
          <p:nvGrpSpPr>
            <p:cNvPr id="54" name="îṣḻiḑé">
              <a:extLst>
                <a:ext uri="{FF2B5EF4-FFF2-40B4-BE49-F238E27FC236}">
                  <a16:creationId xmlns:a16="http://schemas.microsoft.com/office/drawing/2014/main" id="{4790D2CE-EA4C-B5CA-AF3E-FBDD039B205B}"/>
                </a:ext>
              </a:extLst>
            </p:cNvPr>
            <p:cNvGrpSpPr/>
            <p:nvPr/>
          </p:nvGrpSpPr>
          <p:grpSpPr>
            <a:xfrm>
              <a:off x="5249625" y="2719094"/>
              <a:ext cx="241626" cy="243284"/>
              <a:chOff x="4751388" y="877888"/>
              <a:chExt cx="481013" cy="484187"/>
            </a:xfrm>
            <a:solidFill>
              <a:schemeClr val="accent1"/>
            </a:solidFill>
          </p:grpSpPr>
          <p:sp>
            <p:nvSpPr>
              <p:cNvPr id="58" name="îṩľîḍe">
                <a:extLst>
                  <a:ext uri="{FF2B5EF4-FFF2-40B4-BE49-F238E27FC236}">
                    <a16:creationId xmlns:a16="http://schemas.microsoft.com/office/drawing/2014/main" id="{0368094A-6E04-6063-34B2-79F96557F266}"/>
                  </a:ext>
                </a:extLst>
              </p:cNvPr>
              <p:cNvSpPr/>
              <p:nvPr/>
            </p:nvSpPr>
            <p:spPr bwMode="auto">
              <a:xfrm>
                <a:off x="4830763" y="960438"/>
                <a:ext cx="323850" cy="319087"/>
              </a:xfrm>
              <a:prstGeom prst="ellipse">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59" name="íṧ1îdè">
                <a:extLst>
                  <a:ext uri="{FF2B5EF4-FFF2-40B4-BE49-F238E27FC236}">
                    <a16:creationId xmlns:a16="http://schemas.microsoft.com/office/drawing/2014/main" id="{58681F09-6241-0D6F-73F9-30363B6D9884}"/>
                  </a:ext>
                </a:extLst>
              </p:cNvPr>
              <p:cNvSpPr/>
              <p:nvPr/>
            </p:nvSpPr>
            <p:spPr bwMode="auto">
              <a:xfrm>
                <a:off x="4973638" y="877888"/>
                <a:ext cx="41275" cy="60325"/>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60" name="ïṥlíḍé">
                <a:extLst>
                  <a:ext uri="{FF2B5EF4-FFF2-40B4-BE49-F238E27FC236}">
                    <a16:creationId xmlns:a16="http://schemas.microsoft.com/office/drawing/2014/main" id="{FD9B1687-E754-1F0D-35E8-715B3BC7E3F7}"/>
                  </a:ext>
                </a:extLst>
              </p:cNvPr>
              <p:cNvSpPr/>
              <p:nvPr/>
            </p:nvSpPr>
            <p:spPr bwMode="auto">
              <a:xfrm>
                <a:off x="5176838" y="1100138"/>
                <a:ext cx="55563" cy="41275"/>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61" name="ïṥḻîḍè">
                <a:extLst>
                  <a:ext uri="{FF2B5EF4-FFF2-40B4-BE49-F238E27FC236}">
                    <a16:creationId xmlns:a16="http://schemas.microsoft.com/office/drawing/2014/main" id="{F0A26E0C-AE6F-8380-9F7B-E9E1E4CC62DB}"/>
                  </a:ext>
                </a:extLst>
              </p:cNvPr>
              <p:cNvSpPr/>
              <p:nvPr/>
            </p:nvSpPr>
            <p:spPr bwMode="auto">
              <a:xfrm>
                <a:off x="4973638" y="1303338"/>
                <a:ext cx="41275" cy="58737"/>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62" name="îšľiḍê">
                <a:extLst>
                  <a:ext uri="{FF2B5EF4-FFF2-40B4-BE49-F238E27FC236}">
                    <a16:creationId xmlns:a16="http://schemas.microsoft.com/office/drawing/2014/main" id="{651A2BD7-458B-2B3A-1A0C-F75F1C4CBC40}"/>
                  </a:ext>
                </a:extLst>
              </p:cNvPr>
              <p:cNvSpPr/>
              <p:nvPr/>
            </p:nvSpPr>
            <p:spPr bwMode="auto">
              <a:xfrm>
                <a:off x="4751388" y="1100138"/>
                <a:ext cx="57150" cy="41275"/>
              </a:xfrm>
              <a:prstGeom prst="rect">
                <a:avLst/>
              </a:pr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nchor="ctr"/>
              <a:lstStyle/>
              <a:p>
                <a:pPr algn="ctr"/>
                <a:endParaRPr sz="1350"/>
              </a:p>
            </p:txBody>
          </p:sp>
          <p:sp>
            <p:nvSpPr>
              <p:cNvPr id="63" name="iṣḷiḍê">
                <a:extLst>
                  <a:ext uri="{FF2B5EF4-FFF2-40B4-BE49-F238E27FC236}">
                    <a16:creationId xmlns:a16="http://schemas.microsoft.com/office/drawing/2014/main" id="{92BCAD76-4A6D-C757-76D0-D9AF4CCB3283}"/>
                  </a:ext>
                </a:extLst>
              </p:cNvPr>
              <p:cNvSpPr/>
              <p:nvPr/>
            </p:nvSpPr>
            <p:spPr bwMode="auto">
              <a:xfrm>
                <a:off x="5108576" y="935038"/>
                <a:ext cx="68263" cy="71437"/>
              </a:xfrm>
              <a:custGeom>
                <a:avLst/>
                <a:gdLst>
                  <a:gd name="T0" fmla="*/ 43 w 43"/>
                  <a:gd name="T1" fmla="*/ 18 h 45"/>
                  <a:gd name="T2" fmla="*/ 19 w 43"/>
                  <a:gd name="T3" fmla="*/ 45 h 45"/>
                  <a:gd name="T4" fmla="*/ 0 w 43"/>
                  <a:gd name="T5" fmla="*/ 26 h 45"/>
                  <a:gd name="T6" fmla="*/ 26 w 43"/>
                  <a:gd name="T7" fmla="*/ 0 h 45"/>
                  <a:gd name="T8" fmla="*/ 43 w 43"/>
                  <a:gd name="T9" fmla="*/ 18 h 45"/>
                </a:gdLst>
                <a:ahLst/>
                <a:cxnLst>
                  <a:cxn ang="0">
                    <a:pos x="T0" y="T1"/>
                  </a:cxn>
                  <a:cxn ang="0">
                    <a:pos x="T2" y="T3"/>
                  </a:cxn>
                  <a:cxn ang="0">
                    <a:pos x="T4" y="T5"/>
                  </a:cxn>
                  <a:cxn ang="0">
                    <a:pos x="T6" y="T7"/>
                  </a:cxn>
                  <a:cxn ang="0">
                    <a:pos x="T8" y="T9"/>
                  </a:cxn>
                </a:cxnLst>
                <a:rect l="0" t="0" r="r" b="b"/>
                <a:pathLst>
                  <a:path w="43" h="45">
                    <a:moveTo>
                      <a:pt x="43" y="18"/>
                    </a:moveTo>
                    <a:lnTo>
                      <a:pt x="19" y="45"/>
                    </a:lnTo>
                    <a:lnTo>
                      <a:pt x="0" y="26"/>
                    </a:lnTo>
                    <a:lnTo>
                      <a:pt x="26" y="0"/>
                    </a:lnTo>
                    <a:lnTo>
                      <a:pt x="43" y="18"/>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64" name="iṧḻiḍé">
                <a:extLst>
                  <a:ext uri="{FF2B5EF4-FFF2-40B4-BE49-F238E27FC236}">
                    <a16:creationId xmlns:a16="http://schemas.microsoft.com/office/drawing/2014/main" id="{FC062FE0-C8F6-36D5-4250-15D4D809EB9F}"/>
                  </a:ext>
                </a:extLst>
              </p:cNvPr>
              <p:cNvSpPr/>
              <p:nvPr/>
            </p:nvSpPr>
            <p:spPr bwMode="auto">
              <a:xfrm>
                <a:off x="5108576" y="1235075"/>
                <a:ext cx="68263" cy="71437"/>
              </a:xfrm>
              <a:custGeom>
                <a:avLst/>
                <a:gdLst>
                  <a:gd name="T0" fmla="*/ 19 w 43"/>
                  <a:gd name="T1" fmla="*/ 0 h 45"/>
                  <a:gd name="T2" fmla="*/ 43 w 43"/>
                  <a:gd name="T3" fmla="*/ 26 h 45"/>
                  <a:gd name="T4" fmla="*/ 26 w 43"/>
                  <a:gd name="T5" fmla="*/ 45 h 45"/>
                  <a:gd name="T6" fmla="*/ 0 w 43"/>
                  <a:gd name="T7" fmla="*/ 19 h 45"/>
                  <a:gd name="T8" fmla="*/ 19 w 43"/>
                  <a:gd name="T9" fmla="*/ 0 h 45"/>
                </a:gdLst>
                <a:ahLst/>
                <a:cxnLst>
                  <a:cxn ang="0">
                    <a:pos x="T0" y="T1"/>
                  </a:cxn>
                  <a:cxn ang="0">
                    <a:pos x="T2" y="T3"/>
                  </a:cxn>
                  <a:cxn ang="0">
                    <a:pos x="T4" y="T5"/>
                  </a:cxn>
                  <a:cxn ang="0">
                    <a:pos x="T6" y="T7"/>
                  </a:cxn>
                  <a:cxn ang="0">
                    <a:pos x="T8" y="T9"/>
                  </a:cxn>
                </a:cxnLst>
                <a:rect l="0" t="0" r="r" b="b"/>
                <a:pathLst>
                  <a:path w="43" h="45">
                    <a:moveTo>
                      <a:pt x="19" y="0"/>
                    </a:moveTo>
                    <a:lnTo>
                      <a:pt x="43" y="26"/>
                    </a:lnTo>
                    <a:lnTo>
                      <a:pt x="26" y="45"/>
                    </a:lnTo>
                    <a:lnTo>
                      <a:pt x="0" y="19"/>
                    </a:lnTo>
                    <a:lnTo>
                      <a:pt x="19" y="0"/>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65" name="ïṩḷîdé">
                <a:extLst>
                  <a:ext uri="{FF2B5EF4-FFF2-40B4-BE49-F238E27FC236}">
                    <a16:creationId xmlns:a16="http://schemas.microsoft.com/office/drawing/2014/main" id="{62F1B117-A27E-4BFD-C5C1-46A7C3A0B1B2}"/>
                  </a:ext>
                </a:extLst>
              </p:cNvPr>
              <p:cNvSpPr/>
              <p:nvPr/>
            </p:nvSpPr>
            <p:spPr bwMode="auto">
              <a:xfrm>
                <a:off x="4808538" y="1235075"/>
                <a:ext cx="66675" cy="71437"/>
              </a:xfrm>
              <a:custGeom>
                <a:avLst/>
                <a:gdLst>
                  <a:gd name="T0" fmla="*/ 26 w 42"/>
                  <a:gd name="T1" fmla="*/ 0 h 45"/>
                  <a:gd name="T2" fmla="*/ 42 w 42"/>
                  <a:gd name="T3" fmla="*/ 19 h 45"/>
                  <a:gd name="T4" fmla="*/ 19 w 42"/>
                  <a:gd name="T5" fmla="*/ 45 h 45"/>
                  <a:gd name="T6" fmla="*/ 0 w 42"/>
                  <a:gd name="T7" fmla="*/ 26 h 45"/>
                  <a:gd name="T8" fmla="*/ 26 w 42"/>
                  <a:gd name="T9" fmla="*/ 0 h 45"/>
                </a:gdLst>
                <a:ahLst/>
                <a:cxnLst>
                  <a:cxn ang="0">
                    <a:pos x="T0" y="T1"/>
                  </a:cxn>
                  <a:cxn ang="0">
                    <a:pos x="T2" y="T3"/>
                  </a:cxn>
                  <a:cxn ang="0">
                    <a:pos x="T4" y="T5"/>
                  </a:cxn>
                  <a:cxn ang="0">
                    <a:pos x="T6" y="T7"/>
                  </a:cxn>
                  <a:cxn ang="0">
                    <a:pos x="T8" y="T9"/>
                  </a:cxn>
                </a:cxnLst>
                <a:rect l="0" t="0" r="r" b="b"/>
                <a:pathLst>
                  <a:path w="42" h="45">
                    <a:moveTo>
                      <a:pt x="26" y="0"/>
                    </a:moveTo>
                    <a:lnTo>
                      <a:pt x="42" y="19"/>
                    </a:lnTo>
                    <a:lnTo>
                      <a:pt x="19" y="45"/>
                    </a:lnTo>
                    <a:lnTo>
                      <a:pt x="0" y="26"/>
                    </a:lnTo>
                    <a:lnTo>
                      <a:pt x="26" y="0"/>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66" name="îŝľîḍê">
                <a:extLst>
                  <a:ext uri="{FF2B5EF4-FFF2-40B4-BE49-F238E27FC236}">
                    <a16:creationId xmlns:a16="http://schemas.microsoft.com/office/drawing/2014/main" id="{B216A0C8-04F7-73C9-4CE5-A3EEAEF93A93}"/>
                  </a:ext>
                </a:extLst>
              </p:cNvPr>
              <p:cNvSpPr/>
              <p:nvPr/>
            </p:nvSpPr>
            <p:spPr bwMode="auto">
              <a:xfrm>
                <a:off x="4808538" y="935038"/>
                <a:ext cx="66675" cy="71437"/>
              </a:xfrm>
              <a:custGeom>
                <a:avLst/>
                <a:gdLst>
                  <a:gd name="T0" fmla="*/ 42 w 42"/>
                  <a:gd name="T1" fmla="*/ 26 h 45"/>
                  <a:gd name="T2" fmla="*/ 26 w 42"/>
                  <a:gd name="T3" fmla="*/ 45 h 45"/>
                  <a:gd name="T4" fmla="*/ 0 w 42"/>
                  <a:gd name="T5" fmla="*/ 18 h 45"/>
                  <a:gd name="T6" fmla="*/ 19 w 42"/>
                  <a:gd name="T7" fmla="*/ 0 h 45"/>
                  <a:gd name="T8" fmla="*/ 42 w 42"/>
                  <a:gd name="T9" fmla="*/ 26 h 45"/>
                </a:gdLst>
                <a:ahLst/>
                <a:cxnLst>
                  <a:cxn ang="0">
                    <a:pos x="T0" y="T1"/>
                  </a:cxn>
                  <a:cxn ang="0">
                    <a:pos x="T2" y="T3"/>
                  </a:cxn>
                  <a:cxn ang="0">
                    <a:pos x="T4" y="T5"/>
                  </a:cxn>
                  <a:cxn ang="0">
                    <a:pos x="T6" y="T7"/>
                  </a:cxn>
                  <a:cxn ang="0">
                    <a:pos x="T8" y="T9"/>
                  </a:cxn>
                </a:cxnLst>
                <a:rect l="0" t="0" r="r" b="b"/>
                <a:pathLst>
                  <a:path w="42" h="45">
                    <a:moveTo>
                      <a:pt x="42" y="26"/>
                    </a:moveTo>
                    <a:lnTo>
                      <a:pt x="26" y="45"/>
                    </a:lnTo>
                    <a:lnTo>
                      <a:pt x="0" y="18"/>
                    </a:lnTo>
                    <a:lnTo>
                      <a:pt x="19" y="0"/>
                    </a:lnTo>
                    <a:lnTo>
                      <a:pt x="42" y="26"/>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67" name="išḻiďè">
                <a:extLst>
                  <a:ext uri="{FF2B5EF4-FFF2-40B4-BE49-F238E27FC236}">
                    <a16:creationId xmlns:a16="http://schemas.microsoft.com/office/drawing/2014/main" id="{6D24A982-8056-12BE-3CF9-CE73E0DB72B2}"/>
                  </a:ext>
                </a:extLst>
              </p:cNvPr>
              <p:cNvSpPr/>
              <p:nvPr/>
            </p:nvSpPr>
            <p:spPr bwMode="auto">
              <a:xfrm>
                <a:off x="5045076" y="889000"/>
                <a:ext cx="60325" cy="68262"/>
              </a:xfrm>
              <a:custGeom>
                <a:avLst/>
                <a:gdLst>
                  <a:gd name="T0" fmla="*/ 38 w 38"/>
                  <a:gd name="T1" fmla="*/ 10 h 43"/>
                  <a:gd name="T2" fmla="*/ 24 w 38"/>
                  <a:gd name="T3" fmla="*/ 43 h 43"/>
                  <a:gd name="T4" fmla="*/ 0 w 38"/>
                  <a:gd name="T5" fmla="*/ 33 h 43"/>
                  <a:gd name="T6" fmla="*/ 12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4" y="43"/>
                    </a:lnTo>
                    <a:lnTo>
                      <a:pt x="0" y="33"/>
                    </a:lnTo>
                    <a:lnTo>
                      <a:pt x="12" y="0"/>
                    </a:lnTo>
                    <a:lnTo>
                      <a:pt x="38" y="10"/>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68" name="îṡlíḓè">
                <a:extLst>
                  <a:ext uri="{FF2B5EF4-FFF2-40B4-BE49-F238E27FC236}">
                    <a16:creationId xmlns:a16="http://schemas.microsoft.com/office/drawing/2014/main" id="{7E94791E-45B2-6AB3-8AEA-DA69B808A819}"/>
                  </a:ext>
                </a:extLst>
              </p:cNvPr>
              <p:cNvSpPr/>
              <p:nvPr/>
            </p:nvSpPr>
            <p:spPr bwMode="auto">
              <a:xfrm>
                <a:off x="5154613" y="1171575"/>
                <a:ext cx="71438" cy="60325"/>
              </a:xfrm>
              <a:custGeom>
                <a:avLst/>
                <a:gdLst>
                  <a:gd name="T0" fmla="*/ 9 w 45"/>
                  <a:gd name="T1" fmla="*/ 0 h 38"/>
                  <a:gd name="T2" fmla="*/ 45 w 45"/>
                  <a:gd name="T3" fmla="*/ 14 h 38"/>
                  <a:gd name="T4" fmla="*/ 33 w 45"/>
                  <a:gd name="T5" fmla="*/ 38 h 38"/>
                  <a:gd name="T6" fmla="*/ 0 w 45"/>
                  <a:gd name="T7" fmla="*/ 23 h 38"/>
                  <a:gd name="T8" fmla="*/ 9 w 45"/>
                  <a:gd name="T9" fmla="*/ 0 h 38"/>
                </a:gdLst>
                <a:ahLst/>
                <a:cxnLst>
                  <a:cxn ang="0">
                    <a:pos x="T0" y="T1"/>
                  </a:cxn>
                  <a:cxn ang="0">
                    <a:pos x="T2" y="T3"/>
                  </a:cxn>
                  <a:cxn ang="0">
                    <a:pos x="T4" y="T5"/>
                  </a:cxn>
                  <a:cxn ang="0">
                    <a:pos x="T6" y="T7"/>
                  </a:cxn>
                  <a:cxn ang="0">
                    <a:pos x="T8" y="T9"/>
                  </a:cxn>
                </a:cxnLst>
                <a:rect l="0" t="0" r="r" b="b"/>
                <a:pathLst>
                  <a:path w="45" h="38">
                    <a:moveTo>
                      <a:pt x="9" y="0"/>
                    </a:moveTo>
                    <a:lnTo>
                      <a:pt x="45" y="14"/>
                    </a:lnTo>
                    <a:lnTo>
                      <a:pt x="33" y="38"/>
                    </a:lnTo>
                    <a:lnTo>
                      <a:pt x="0" y="23"/>
                    </a:lnTo>
                    <a:lnTo>
                      <a:pt x="9" y="0"/>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69" name="ïŝ1íḋé">
                <a:extLst>
                  <a:ext uri="{FF2B5EF4-FFF2-40B4-BE49-F238E27FC236}">
                    <a16:creationId xmlns:a16="http://schemas.microsoft.com/office/drawing/2014/main" id="{57CC7EF9-169F-A88F-8157-EE4410F2585D}"/>
                  </a:ext>
                </a:extLst>
              </p:cNvPr>
              <p:cNvSpPr/>
              <p:nvPr/>
            </p:nvSpPr>
            <p:spPr bwMode="auto">
              <a:xfrm>
                <a:off x="4883151" y="1284288"/>
                <a:ext cx="60325" cy="66675"/>
              </a:xfrm>
              <a:custGeom>
                <a:avLst/>
                <a:gdLst>
                  <a:gd name="T0" fmla="*/ 38 w 38"/>
                  <a:gd name="T1" fmla="*/ 9 h 42"/>
                  <a:gd name="T2" fmla="*/ 24 w 38"/>
                  <a:gd name="T3" fmla="*/ 42 h 42"/>
                  <a:gd name="T4" fmla="*/ 0 w 38"/>
                  <a:gd name="T5" fmla="*/ 33 h 42"/>
                  <a:gd name="T6" fmla="*/ 14 w 38"/>
                  <a:gd name="T7" fmla="*/ 0 h 42"/>
                  <a:gd name="T8" fmla="*/ 38 w 38"/>
                  <a:gd name="T9" fmla="*/ 9 h 42"/>
                </a:gdLst>
                <a:ahLst/>
                <a:cxnLst>
                  <a:cxn ang="0">
                    <a:pos x="T0" y="T1"/>
                  </a:cxn>
                  <a:cxn ang="0">
                    <a:pos x="T2" y="T3"/>
                  </a:cxn>
                  <a:cxn ang="0">
                    <a:pos x="T4" y="T5"/>
                  </a:cxn>
                  <a:cxn ang="0">
                    <a:pos x="T6" y="T7"/>
                  </a:cxn>
                  <a:cxn ang="0">
                    <a:pos x="T8" y="T9"/>
                  </a:cxn>
                </a:cxnLst>
                <a:rect l="0" t="0" r="r" b="b"/>
                <a:pathLst>
                  <a:path w="38" h="42">
                    <a:moveTo>
                      <a:pt x="38" y="9"/>
                    </a:moveTo>
                    <a:lnTo>
                      <a:pt x="24" y="42"/>
                    </a:lnTo>
                    <a:lnTo>
                      <a:pt x="0" y="33"/>
                    </a:lnTo>
                    <a:lnTo>
                      <a:pt x="14" y="0"/>
                    </a:lnTo>
                    <a:lnTo>
                      <a:pt x="38" y="9"/>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70" name="îŝlíḑe">
                <a:extLst>
                  <a:ext uri="{FF2B5EF4-FFF2-40B4-BE49-F238E27FC236}">
                    <a16:creationId xmlns:a16="http://schemas.microsoft.com/office/drawing/2014/main" id="{17977957-B6D1-9E04-4F53-84431DA12A9F}"/>
                  </a:ext>
                </a:extLst>
              </p:cNvPr>
              <p:cNvSpPr/>
              <p:nvPr/>
            </p:nvSpPr>
            <p:spPr bwMode="auto">
              <a:xfrm>
                <a:off x="4762501" y="1009650"/>
                <a:ext cx="68263" cy="60325"/>
              </a:xfrm>
              <a:custGeom>
                <a:avLst/>
                <a:gdLst>
                  <a:gd name="T0" fmla="*/ 34 w 43"/>
                  <a:gd name="T1" fmla="*/ 38 h 38"/>
                  <a:gd name="T2" fmla="*/ 0 w 43"/>
                  <a:gd name="T3" fmla="*/ 24 h 38"/>
                  <a:gd name="T4" fmla="*/ 10 w 43"/>
                  <a:gd name="T5" fmla="*/ 0 h 38"/>
                  <a:gd name="T6" fmla="*/ 43 w 43"/>
                  <a:gd name="T7" fmla="*/ 14 h 38"/>
                  <a:gd name="T8" fmla="*/ 34 w 43"/>
                  <a:gd name="T9" fmla="*/ 38 h 38"/>
                </a:gdLst>
                <a:ahLst/>
                <a:cxnLst>
                  <a:cxn ang="0">
                    <a:pos x="T0" y="T1"/>
                  </a:cxn>
                  <a:cxn ang="0">
                    <a:pos x="T2" y="T3"/>
                  </a:cxn>
                  <a:cxn ang="0">
                    <a:pos x="T4" y="T5"/>
                  </a:cxn>
                  <a:cxn ang="0">
                    <a:pos x="T6" y="T7"/>
                  </a:cxn>
                  <a:cxn ang="0">
                    <a:pos x="T8" y="T9"/>
                  </a:cxn>
                </a:cxnLst>
                <a:rect l="0" t="0" r="r" b="b"/>
                <a:pathLst>
                  <a:path w="43" h="38">
                    <a:moveTo>
                      <a:pt x="34" y="38"/>
                    </a:moveTo>
                    <a:lnTo>
                      <a:pt x="0" y="24"/>
                    </a:lnTo>
                    <a:lnTo>
                      <a:pt x="10" y="0"/>
                    </a:lnTo>
                    <a:lnTo>
                      <a:pt x="43" y="14"/>
                    </a:lnTo>
                    <a:lnTo>
                      <a:pt x="34" y="38"/>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71" name="îsḻîḍê">
                <a:extLst>
                  <a:ext uri="{FF2B5EF4-FFF2-40B4-BE49-F238E27FC236}">
                    <a16:creationId xmlns:a16="http://schemas.microsoft.com/office/drawing/2014/main" id="{AD90FA11-C959-7146-4C1E-7822EEDE6D47}"/>
                  </a:ext>
                </a:extLst>
              </p:cNvPr>
              <p:cNvSpPr/>
              <p:nvPr/>
            </p:nvSpPr>
            <p:spPr bwMode="auto">
              <a:xfrm>
                <a:off x="5154613" y="1009650"/>
                <a:ext cx="66675" cy="60325"/>
              </a:xfrm>
              <a:custGeom>
                <a:avLst/>
                <a:gdLst>
                  <a:gd name="T0" fmla="*/ 0 w 42"/>
                  <a:gd name="T1" fmla="*/ 14 h 38"/>
                  <a:gd name="T2" fmla="*/ 33 w 42"/>
                  <a:gd name="T3" fmla="*/ 0 h 38"/>
                  <a:gd name="T4" fmla="*/ 42 w 42"/>
                  <a:gd name="T5" fmla="*/ 24 h 38"/>
                  <a:gd name="T6" fmla="*/ 9 w 42"/>
                  <a:gd name="T7" fmla="*/ 38 h 38"/>
                  <a:gd name="T8" fmla="*/ 0 w 42"/>
                  <a:gd name="T9" fmla="*/ 14 h 38"/>
                </a:gdLst>
                <a:ahLst/>
                <a:cxnLst>
                  <a:cxn ang="0">
                    <a:pos x="T0" y="T1"/>
                  </a:cxn>
                  <a:cxn ang="0">
                    <a:pos x="T2" y="T3"/>
                  </a:cxn>
                  <a:cxn ang="0">
                    <a:pos x="T4" y="T5"/>
                  </a:cxn>
                  <a:cxn ang="0">
                    <a:pos x="T6" y="T7"/>
                  </a:cxn>
                  <a:cxn ang="0">
                    <a:pos x="T8" y="T9"/>
                  </a:cxn>
                </a:cxnLst>
                <a:rect l="0" t="0" r="r" b="b"/>
                <a:pathLst>
                  <a:path w="42" h="38">
                    <a:moveTo>
                      <a:pt x="0" y="14"/>
                    </a:moveTo>
                    <a:lnTo>
                      <a:pt x="33" y="0"/>
                    </a:lnTo>
                    <a:lnTo>
                      <a:pt x="42" y="24"/>
                    </a:lnTo>
                    <a:lnTo>
                      <a:pt x="9" y="38"/>
                    </a:lnTo>
                    <a:lnTo>
                      <a:pt x="0" y="14"/>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72" name="íṡlîdé">
                <a:extLst>
                  <a:ext uri="{FF2B5EF4-FFF2-40B4-BE49-F238E27FC236}">
                    <a16:creationId xmlns:a16="http://schemas.microsoft.com/office/drawing/2014/main" id="{9E56DE48-BE72-BF94-9550-5070736E763A}"/>
                  </a:ext>
                </a:extLst>
              </p:cNvPr>
              <p:cNvSpPr/>
              <p:nvPr/>
            </p:nvSpPr>
            <p:spPr bwMode="auto">
              <a:xfrm>
                <a:off x="5045076" y="1279525"/>
                <a:ext cx="60325" cy="71437"/>
              </a:xfrm>
              <a:custGeom>
                <a:avLst/>
                <a:gdLst>
                  <a:gd name="T0" fmla="*/ 38 w 38"/>
                  <a:gd name="T1" fmla="*/ 33 h 45"/>
                  <a:gd name="T2" fmla="*/ 14 w 38"/>
                  <a:gd name="T3" fmla="*/ 45 h 45"/>
                  <a:gd name="T4" fmla="*/ 0 w 38"/>
                  <a:gd name="T5" fmla="*/ 12 h 45"/>
                  <a:gd name="T6" fmla="*/ 24 w 38"/>
                  <a:gd name="T7" fmla="*/ 0 h 45"/>
                  <a:gd name="T8" fmla="*/ 38 w 38"/>
                  <a:gd name="T9" fmla="*/ 33 h 45"/>
                </a:gdLst>
                <a:ahLst/>
                <a:cxnLst>
                  <a:cxn ang="0">
                    <a:pos x="T0" y="T1"/>
                  </a:cxn>
                  <a:cxn ang="0">
                    <a:pos x="T2" y="T3"/>
                  </a:cxn>
                  <a:cxn ang="0">
                    <a:pos x="T4" y="T5"/>
                  </a:cxn>
                  <a:cxn ang="0">
                    <a:pos x="T6" y="T7"/>
                  </a:cxn>
                  <a:cxn ang="0">
                    <a:pos x="T8" y="T9"/>
                  </a:cxn>
                </a:cxnLst>
                <a:rect l="0" t="0" r="r" b="b"/>
                <a:pathLst>
                  <a:path w="38" h="45">
                    <a:moveTo>
                      <a:pt x="38" y="33"/>
                    </a:moveTo>
                    <a:lnTo>
                      <a:pt x="14" y="45"/>
                    </a:lnTo>
                    <a:lnTo>
                      <a:pt x="0" y="12"/>
                    </a:lnTo>
                    <a:lnTo>
                      <a:pt x="24" y="0"/>
                    </a:lnTo>
                    <a:lnTo>
                      <a:pt x="38" y="33"/>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73" name="ïsḷíḍê">
                <a:extLst>
                  <a:ext uri="{FF2B5EF4-FFF2-40B4-BE49-F238E27FC236}">
                    <a16:creationId xmlns:a16="http://schemas.microsoft.com/office/drawing/2014/main" id="{9314E42F-C757-FF9D-89CE-02D20A59042B}"/>
                  </a:ext>
                </a:extLst>
              </p:cNvPr>
              <p:cNvSpPr/>
              <p:nvPr/>
            </p:nvSpPr>
            <p:spPr bwMode="auto">
              <a:xfrm>
                <a:off x="4762501" y="1171575"/>
                <a:ext cx="68263" cy="60325"/>
              </a:xfrm>
              <a:custGeom>
                <a:avLst/>
                <a:gdLst>
                  <a:gd name="T0" fmla="*/ 43 w 43"/>
                  <a:gd name="T1" fmla="*/ 23 h 38"/>
                  <a:gd name="T2" fmla="*/ 10 w 43"/>
                  <a:gd name="T3" fmla="*/ 38 h 38"/>
                  <a:gd name="T4" fmla="*/ 0 w 43"/>
                  <a:gd name="T5" fmla="*/ 14 h 38"/>
                  <a:gd name="T6" fmla="*/ 34 w 43"/>
                  <a:gd name="T7" fmla="*/ 0 h 38"/>
                  <a:gd name="T8" fmla="*/ 43 w 43"/>
                  <a:gd name="T9" fmla="*/ 23 h 38"/>
                </a:gdLst>
                <a:ahLst/>
                <a:cxnLst>
                  <a:cxn ang="0">
                    <a:pos x="T0" y="T1"/>
                  </a:cxn>
                  <a:cxn ang="0">
                    <a:pos x="T2" y="T3"/>
                  </a:cxn>
                  <a:cxn ang="0">
                    <a:pos x="T4" y="T5"/>
                  </a:cxn>
                  <a:cxn ang="0">
                    <a:pos x="T6" y="T7"/>
                  </a:cxn>
                  <a:cxn ang="0">
                    <a:pos x="T8" y="T9"/>
                  </a:cxn>
                </a:cxnLst>
                <a:rect l="0" t="0" r="r" b="b"/>
                <a:pathLst>
                  <a:path w="43" h="38">
                    <a:moveTo>
                      <a:pt x="43" y="23"/>
                    </a:moveTo>
                    <a:lnTo>
                      <a:pt x="10" y="38"/>
                    </a:lnTo>
                    <a:lnTo>
                      <a:pt x="0" y="14"/>
                    </a:lnTo>
                    <a:lnTo>
                      <a:pt x="34" y="0"/>
                    </a:lnTo>
                    <a:lnTo>
                      <a:pt x="43" y="23"/>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sp>
            <p:nvSpPr>
              <p:cNvPr id="74" name="iŝḷíḓè">
                <a:extLst>
                  <a:ext uri="{FF2B5EF4-FFF2-40B4-BE49-F238E27FC236}">
                    <a16:creationId xmlns:a16="http://schemas.microsoft.com/office/drawing/2014/main" id="{C5A45B77-D629-398B-8608-C5E7086EC121}"/>
                  </a:ext>
                </a:extLst>
              </p:cNvPr>
              <p:cNvSpPr/>
              <p:nvPr/>
            </p:nvSpPr>
            <p:spPr bwMode="auto">
              <a:xfrm>
                <a:off x="4879976" y="889000"/>
                <a:ext cx="60325" cy="68262"/>
              </a:xfrm>
              <a:custGeom>
                <a:avLst/>
                <a:gdLst>
                  <a:gd name="T0" fmla="*/ 38 w 38"/>
                  <a:gd name="T1" fmla="*/ 33 h 43"/>
                  <a:gd name="T2" fmla="*/ 14 w 38"/>
                  <a:gd name="T3" fmla="*/ 43 h 43"/>
                  <a:gd name="T4" fmla="*/ 0 w 38"/>
                  <a:gd name="T5" fmla="*/ 10 h 43"/>
                  <a:gd name="T6" fmla="*/ 23 w 38"/>
                  <a:gd name="T7" fmla="*/ 0 h 43"/>
                  <a:gd name="T8" fmla="*/ 38 w 38"/>
                  <a:gd name="T9" fmla="*/ 33 h 43"/>
                </a:gdLst>
                <a:ahLst/>
                <a:cxnLst>
                  <a:cxn ang="0">
                    <a:pos x="T0" y="T1"/>
                  </a:cxn>
                  <a:cxn ang="0">
                    <a:pos x="T2" y="T3"/>
                  </a:cxn>
                  <a:cxn ang="0">
                    <a:pos x="T4" y="T5"/>
                  </a:cxn>
                  <a:cxn ang="0">
                    <a:pos x="T6" y="T7"/>
                  </a:cxn>
                  <a:cxn ang="0">
                    <a:pos x="T8" y="T9"/>
                  </a:cxn>
                </a:cxnLst>
                <a:rect l="0" t="0" r="r" b="b"/>
                <a:pathLst>
                  <a:path w="38" h="43">
                    <a:moveTo>
                      <a:pt x="38" y="33"/>
                    </a:moveTo>
                    <a:lnTo>
                      <a:pt x="14" y="43"/>
                    </a:lnTo>
                    <a:lnTo>
                      <a:pt x="0" y="10"/>
                    </a:lnTo>
                    <a:lnTo>
                      <a:pt x="23" y="0"/>
                    </a:lnTo>
                    <a:lnTo>
                      <a:pt x="38" y="33"/>
                    </a:lnTo>
                    <a:close/>
                  </a:path>
                </a:pathLst>
              </a:custGeom>
              <a:grpFill/>
              <a:ln>
                <a:noFill/>
              </a:ln>
              <a:extLs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nchor="ctr"/>
              <a:lstStyle/>
              <a:p>
                <a:pPr algn="ctr"/>
                <a:endParaRPr sz="1350"/>
              </a:p>
            </p:txBody>
          </p:sp>
        </p:grpSp>
        <p:sp>
          <p:nvSpPr>
            <p:cNvPr id="55" name="îśļïďé">
              <a:extLst>
                <a:ext uri="{FF2B5EF4-FFF2-40B4-BE49-F238E27FC236}">
                  <a16:creationId xmlns:a16="http://schemas.microsoft.com/office/drawing/2014/main" id="{5013FE9B-D522-EB86-6DDF-2776909A67CE}"/>
                </a:ext>
              </a:extLst>
            </p:cNvPr>
            <p:cNvSpPr/>
            <p:nvPr/>
          </p:nvSpPr>
          <p:spPr bwMode="auto">
            <a:xfrm>
              <a:off x="7428264" y="3684257"/>
              <a:ext cx="56620" cy="58229"/>
            </a:xfrm>
            <a:custGeom>
              <a:avLst/>
              <a:gdLst>
                <a:gd name="T0" fmla="*/ 27 w 30"/>
                <a:gd name="T1" fmla="*/ 25 h 31"/>
                <a:gd name="T2" fmla="*/ 7 w 30"/>
                <a:gd name="T3" fmla="*/ 1 h 31"/>
                <a:gd name="T4" fmla="*/ 7 w 30"/>
                <a:gd name="T5" fmla="*/ 12 h 31"/>
                <a:gd name="T6" fmla="*/ 17 w 30"/>
                <a:gd name="T7" fmla="*/ 22 h 31"/>
                <a:gd name="T8" fmla="*/ 27 w 30"/>
                <a:gd name="T9" fmla="*/ 25 h 31"/>
              </a:gdLst>
              <a:ahLst/>
              <a:cxnLst>
                <a:cxn ang="0">
                  <a:pos x="T0" y="T1"/>
                </a:cxn>
                <a:cxn ang="0">
                  <a:pos x="T2" y="T3"/>
                </a:cxn>
                <a:cxn ang="0">
                  <a:pos x="T4" y="T5"/>
                </a:cxn>
                <a:cxn ang="0">
                  <a:pos x="T6" y="T7"/>
                </a:cxn>
                <a:cxn ang="0">
                  <a:pos x="T8" y="T9"/>
                </a:cxn>
              </a:cxnLst>
              <a:rect l="0" t="0" r="r" b="b"/>
              <a:pathLst>
                <a:path w="30" h="31">
                  <a:moveTo>
                    <a:pt x="27" y="25"/>
                  </a:moveTo>
                  <a:cubicBezTo>
                    <a:pt x="30" y="12"/>
                    <a:pt x="20" y="0"/>
                    <a:pt x="7" y="1"/>
                  </a:cubicBezTo>
                  <a:cubicBezTo>
                    <a:pt x="0" y="2"/>
                    <a:pt x="0" y="12"/>
                    <a:pt x="7" y="12"/>
                  </a:cubicBezTo>
                  <a:cubicBezTo>
                    <a:pt x="13" y="11"/>
                    <a:pt x="18" y="15"/>
                    <a:pt x="17" y="22"/>
                  </a:cubicBezTo>
                  <a:cubicBezTo>
                    <a:pt x="16" y="29"/>
                    <a:pt x="26" y="31"/>
                    <a:pt x="27" y="25"/>
                  </a:cubicBezTo>
                </a:path>
              </a:pathLst>
            </a:custGeom>
            <a:solidFill>
              <a:schemeClr val="accent4"/>
            </a:solidFill>
            <a:ln>
              <a:noFill/>
            </a:ln>
          </p:spPr>
          <p:txBody>
            <a:bodyPr anchor="ctr"/>
            <a:lstStyle/>
            <a:p>
              <a:pPr algn="ctr"/>
              <a:endParaRPr sz="1350"/>
            </a:p>
          </p:txBody>
        </p:sp>
        <p:sp>
          <p:nvSpPr>
            <p:cNvPr id="56" name="îŝlïḍê">
              <a:extLst>
                <a:ext uri="{FF2B5EF4-FFF2-40B4-BE49-F238E27FC236}">
                  <a16:creationId xmlns:a16="http://schemas.microsoft.com/office/drawing/2014/main" id="{27F5B4C9-51C9-33C6-DE1B-A7D6D716E38E}"/>
                </a:ext>
              </a:extLst>
            </p:cNvPr>
            <p:cNvSpPr/>
            <p:nvPr/>
          </p:nvSpPr>
          <p:spPr bwMode="auto">
            <a:xfrm>
              <a:off x="7377226" y="3738499"/>
              <a:ext cx="203350" cy="164316"/>
            </a:xfrm>
            <a:custGeom>
              <a:avLst/>
              <a:gdLst>
                <a:gd name="T0" fmla="*/ 3 w 108"/>
                <a:gd name="T1" fmla="*/ 15 h 87"/>
                <a:gd name="T2" fmla="*/ 2 w 108"/>
                <a:gd name="T3" fmla="*/ 41 h 87"/>
                <a:gd name="T4" fmla="*/ 31 w 108"/>
                <a:gd name="T5" fmla="*/ 87 h 87"/>
                <a:gd name="T6" fmla="*/ 35 w 108"/>
                <a:gd name="T7" fmla="*/ 87 h 87"/>
                <a:gd name="T8" fmla="*/ 50 w 108"/>
                <a:gd name="T9" fmla="*/ 82 h 87"/>
                <a:gd name="T10" fmla="*/ 64 w 108"/>
                <a:gd name="T11" fmla="*/ 87 h 87"/>
                <a:gd name="T12" fmla="*/ 94 w 108"/>
                <a:gd name="T13" fmla="*/ 10 h 87"/>
                <a:gd name="T14" fmla="*/ 91 w 108"/>
                <a:gd name="T15" fmla="*/ 7 h 87"/>
                <a:gd name="T16" fmla="*/ 70 w 108"/>
                <a:gd name="T17" fmla="*/ 0 h 87"/>
                <a:gd name="T18" fmla="*/ 50 w 108"/>
                <a:gd name="T19" fmla="*/ 4 h 87"/>
                <a:gd name="T20" fmla="*/ 50 w 108"/>
                <a:gd name="T21" fmla="*/ 4 h 87"/>
                <a:gd name="T22" fmla="*/ 45 w 108"/>
                <a:gd name="T23" fmla="*/ 2 h 87"/>
                <a:gd name="T24" fmla="*/ 31 w 108"/>
                <a:gd name="T25" fmla="*/ 0 h 87"/>
                <a:gd name="T26" fmla="*/ 30 w 108"/>
                <a:gd name="T27" fmla="*/ 0 h 87"/>
                <a:gd name="T28" fmla="*/ 3 w 108"/>
                <a:gd name="T29"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87">
                  <a:moveTo>
                    <a:pt x="3" y="15"/>
                  </a:moveTo>
                  <a:cubicBezTo>
                    <a:pt x="0" y="23"/>
                    <a:pt x="1" y="33"/>
                    <a:pt x="2" y="41"/>
                  </a:cubicBezTo>
                  <a:cubicBezTo>
                    <a:pt x="5" y="57"/>
                    <a:pt x="13" y="82"/>
                    <a:pt x="31" y="87"/>
                  </a:cubicBezTo>
                  <a:cubicBezTo>
                    <a:pt x="32" y="87"/>
                    <a:pt x="34" y="87"/>
                    <a:pt x="35" y="87"/>
                  </a:cubicBezTo>
                  <a:cubicBezTo>
                    <a:pt x="40" y="87"/>
                    <a:pt x="45" y="85"/>
                    <a:pt x="50" y="82"/>
                  </a:cubicBezTo>
                  <a:cubicBezTo>
                    <a:pt x="54" y="86"/>
                    <a:pt x="59" y="87"/>
                    <a:pt x="64" y="87"/>
                  </a:cubicBezTo>
                  <a:cubicBezTo>
                    <a:pt x="90" y="87"/>
                    <a:pt x="108" y="29"/>
                    <a:pt x="94" y="10"/>
                  </a:cubicBezTo>
                  <a:cubicBezTo>
                    <a:pt x="93" y="9"/>
                    <a:pt x="92" y="8"/>
                    <a:pt x="91" y="7"/>
                  </a:cubicBezTo>
                  <a:cubicBezTo>
                    <a:pt x="86" y="2"/>
                    <a:pt x="78" y="0"/>
                    <a:pt x="70" y="0"/>
                  </a:cubicBezTo>
                  <a:cubicBezTo>
                    <a:pt x="63" y="0"/>
                    <a:pt x="55" y="2"/>
                    <a:pt x="50" y="4"/>
                  </a:cubicBezTo>
                  <a:cubicBezTo>
                    <a:pt x="50" y="4"/>
                    <a:pt x="50" y="4"/>
                    <a:pt x="50" y="4"/>
                  </a:cubicBezTo>
                  <a:cubicBezTo>
                    <a:pt x="49" y="4"/>
                    <a:pt x="45" y="3"/>
                    <a:pt x="45" y="2"/>
                  </a:cubicBezTo>
                  <a:cubicBezTo>
                    <a:pt x="40" y="1"/>
                    <a:pt x="36" y="0"/>
                    <a:pt x="31" y="0"/>
                  </a:cubicBezTo>
                  <a:cubicBezTo>
                    <a:pt x="31" y="0"/>
                    <a:pt x="30" y="0"/>
                    <a:pt x="30" y="0"/>
                  </a:cubicBezTo>
                  <a:cubicBezTo>
                    <a:pt x="19" y="0"/>
                    <a:pt x="7" y="4"/>
                    <a:pt x="3" y="15"/>
                  </a:cubicBezTo>
                </a:path>
              </a:pathLst>
            </a:custGeom>
            <a:solidFill>
              <a:schemeClr val="accent4"/>
            </a:solidFill>
            <a:ln>
              <a:noFill/>
            </a:ln>
          </p:spPr>
          <p:txBody>
            <a:bodyPr anchor="ctr"/>
            <a:lstStyle/>
            <a:p>
              <a:pPr algn="ctr"/>
              <a:endParaRPr sz="1350"/>
            </a:p>
          </p:txBody>
        </p:sp>
        <p:sp>
          <p:nvSpPr>
            <p:cNvPr id="57" name="îSḻîḓè">
              <a:extLst>
                <a:ext uri="{FF2B5EF4-FFF2-40B4-BE49-F238E27FC236}">
                  <a16:creationId xmlns:a16="http://schemas.microsoft.com/office/drawing/2014/main" id="{78F07515-B8FA-674D-315A-620D8DE85805}"/>
                </a:ext>
              </a:extLst>
            </p:cNvPr>
            <p:cNvSpPr/>
            <p:nvPr/>
          </p:nvSpPr>
          <p:spPr bwMode="auto">
            <a:xfrm>
              <a:off x="5433108" y="4742728"/>
              <a:ext cx="1321770" cy="1409011"/>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accent2"/>
            </a:solidFill>
            <a:ln>
              <a:noFill/>
            </a:ln>
          </p:spPr>
          <p:txBody>
            <a:bodyPr anchor="ctr"/>
            <a:lstStyle/>
            <a:p>
              <a:pPr algn="ctr"/>
              <a:endParaRPr sz="1350"/>
            </a:p>
          </p:txBody>
        </p:sp>
      </p:grpSp>
    </p:spTree>
    <p:extLst>
      <p:ext uri="{BB962C8B-B14F-4D97-AF65-F5344CB8AC3E}">
        <p14:creationId xmlns:p14="http://schemas.microsoft.com/office/powerpoint/2010/main" val="2759496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6CBC5-1A5D-A88C-8E02-D8171F75A3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09001E-074A-4A47-6D01-1423E39471C0}"/>
              </a:ext>
            </a:extLst>
          </p:cNvPr>
          <p:cNvSpPr txBox="1"/>
          <p:nvPr/>
        </p:nvSpPr>
        <p:spPr>
          <a:xfrm>
            <a:off x="2913360" y="2040838"/>
            <a:ext cx="2741200" cy="1015663"/>
          </a:xfrm>
          <a:prstGeom prst="rect">
            <a:avLst/>
          </a:prstGeom>
          <a:noFill/>
        </p:spPr>
        <p:txBody>
          <a:bodyPr wrap="none" rtlCol="0">
            <a:spAutoFit/>
          </a:bodyPr>
          <a:lstStyle/>
          <a:p>
            <a:r>
              <a:rPr lang="en-US" altLang="zh-CN" sz="3000" dirty="0"/>
              <a:t>Paper</a:t>
            </a:r>
            <a:r>
              <a:rPr lang="zh-CN" altLang="en-US" sz="3000" dirty="0"/>
              <a:t> </a:t>
            </a:r>
            <a:r>
              <a:rPr lang="en-US" altLang="zh-CN" sz="3000" dirty="0"/>
              <a:t>Sharing</a:t>
            </a:r>
            <a:r>
              <a:rPr lang="zh-CN" altLang="en-US" sz="3000" dirty="0"/>
              <a:t> </a:t>
            </a:r>
            <a:r>
              <a:rPr lang="en-US" altLang="zh-CN" sz="3000" dirty="0"/>
              <a:t>-3</a:t>
            </a:r>
          </a:p>
          <a:p>
            <a:endParaRPr lang="en-US" sz="3000" dirty="0"/>
          </a:p>
        </p:txBody>
      </p:sp>
      <p:sp>
        <p:nvSpPr>
          <p:cNvPr id="3" name="TextBox 2">
            <a:extLst>
              <a:ext uri="{FF2B5EF4-FFF2-40B4-BE49-F238E27FC236}">
                <a16:creationId xmlns:a16="http://schemas.microsoft.com/office/drawing/2014/main" id="{3E2F4A4D-B381-7CAD-2E4F-D3BA096CFC35}"/>
              </a:ext>
            </a:extLst>
          </p:cNvPr>
          <p:cNvSpPr txBox="1"/>
          <p:nvPr/>
        </p:nvSpPr>
        <p:spPr>
          <a:xfrm>
            <a:off x="6550592" y="44853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417184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D379C-E934-0E80-3146-42598E9C5F1E}"/>
              </a:ext>
            </a:extLst>
          </p:cNvPr>
          <p:cNvSpPr>
            <a:spLocks noGrp="1"/>
          </p:cNvSpPr>
          <p:nvPr>
            <p:ph type="ctrTitle"/>
          </p:nvPr>
        </p:nvSpPr>
        <p:spPr>
          <a:xfrm>
            <a:off x="750470" y="819277"/>
            <a:ext cx="7643060" cy="901863"/>
          </a:xfrm>
        </p:spPr>
        <p:txBody>
          <a:bodyPr>
            <a:normAutofit fontScale="90000"/>
          </a:bodyPr>
          <a:lstStyle/>
          <a:p>
            <a:r>
              <a:rPr lang="en-US" altLang="zh-CN" sz="3300" b="1" dirty="0">
                <a:latin typeface="Times New Roman" panose="02020603050405020304" pitchFamily="18" charset="0"/>
                <a:cs typeface="Times New Roman" panose="02020603050405020304" pitchFamily="18" charset="0"/>
              </a:rPr>
              <a:t>Title</a:t>
            </a:r>
            <a:r>
              <a:rPr lang="en-US" altLang="zh-CN" sz="3300" dirty="0">
                <a:latin typeface="Times New Roman" panose="02020603050405020304" pitchFamily="18" charset="0"/>
                <a:cs typeface="Times New Roman" panose="02020603050405020304" pitchFamily="18" charset="0"/>
              </a:rPr>
              <a:t>: Personality Modeling for Persuasion of Misinformation using AI Agent</a:t>
            </a:r>
            <a:endParaRPr lang="zh-CN" altLang="en-US" sz="33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BD972F5F-EA56-3691-883A-5D739DC70AC7}"/>
              </a:ext>
            </a:extLst>
          </p:cNvPr>
          <p:cNvSpPr>
            <a:spLocks noGrp="1"/>
          </p:cNvSpPr>
          <p:nvPr>
            <p:ph type="subTitle" idx="1"/>
          </p:nvPr>
        </p:nvSpPr>
        <p:spPr>
          <a:xfrm>
            <a:off x="1143000" y="2056701"/>
            <a:ext cx="6858000" cy="2267522"/>
          </a:xfrm>
        </p:spPr>
        <p:txBody>
          <a:bodyPr>
            <a:normAutofit/>
          </a:bodyPr>
          <a:lstStyle/>
          <a:p>
            <a:r>
              <a:rPr lang="en-US" altLang="zh-CN" dirty="0">
                <a:latin typeface="Times New Roman" panose="02020603050405020304" pitchFamily="18" charset="0"/>
                <a:cs typeface="Times New Roman" panose="02020603050405020304" pitchFamily="18" charset="0"/>
              </a:rPr>
              <a:t> ——An Agent-Based Approach with Extraversion, Agreeableness, and Neuroticism</a:t>
            </a:r>
            <a:br>
              <a:rPr lang="en-US" altLang="zh-CN" dirty="0">
                <a:latin typeface="Times New Roman" panose="02020603050405020304" pitchFamily="18" charset="0"/>
                <a:cs typeface="Times New Roman" panose="02020603050405020304" pitchFamily="18" charset="0"/>
              </a:rPr>
            </a:br>
            <a:br>
              <a:rPr lang="en-US" altLang="zh-CN" dirty="0">
                <a:latin typeface="Times New Roman" panose="02020603050405020304" pitchFamily="18" charset="0"/>
                <a:cs typeface="Times New Roman" panose="02020603050405020304" pitchFamily="18" charset="0"/>
              </a:rPr>
            </a:br>
            <a:br>
              <a:rPr lang="en-US" altLang="zh-CN" dirty="0">
                <a:latin typeface="Times New Roman" panose="02020603050405020304" pitchFamily="18" charset="0"/>
                <a:cs typeface="Times New Roman" panose="02020603050405020304" pitchFamily="18" charset="0"/>
              </a:rPr>
            </a:b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Presenter</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LU Yichun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881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F0ED8-E545-5322-B8B1-35844E7E7F52}"/>
              </a:ext>
            </a:extLst>
          </p:cNvPr>
          <p:cNvSpPr>
            <a:spLocks noGrp="1"/>
          </p:cNvSpPr>
          <p:nvPr>
            <p:ph type="title"/>
          </p:nvPr>
        </p:nvSpPr>
        <p:spPr>
          <a:xfrm>
            <a:off x="628650" y="177188"/>
            <a:ext cx="7886700" cy="994172"/>
          </a:xfrm>
        </p:spPr>
        <p:txBody>
          <a:bodyPr/>
          <a:lstStyle/>
          <a:p>
            <a:r>
              <a:rPr lang="en-US" altLang="zh-CN" b="1" dirty="0">
                <a:latin typeface="Times New Roman" panose="02020603050405020304" pitchFamily="18" charset="0"/>
                <a:cs typeface="Times New Roman" panose="02020603050405020304" pitchFamily="18" charset="0"/>
              </a:rPr>
              <a:t>Overview</a:t>
            </a:r>
            <a:endParaRPr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D01FD1D-7E57-E4D6-3706-B0E22AE936E9}"/>
              </a:ext>
            </a:extLst>
          </p:cNvPr>
          <p:cNvSpPr>
            <a:spLocks noGrp="1"/>
          </p:cNvSpPr>
          <p:nvPr>
            <p:ph idx="1"/>
          </p:nvPr>
        </p:nvSpPr>
        <p:spPr>
          <a:xfrm>
            <a:off x="628650" y="1063220"/>
            <a:ext cx="7886700" cy="3569502"/>
          </a:xfrm>
        </p:spPr>
        <p:txBody>
          <a:bodyPr>
            <a:normAutofit fontScale="77500" lnSpcReduction="20000"/>
          </a:bodyPr>
          <a:lstStyle/>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Context</a:t>
            </a:r>
            <a:endParaRPr lang="en-US" altLang="zh-CN" dirty="0">
              <a:latin typeface="Times New Roman" panose="02020603050405020304" pitchFamily="18" charset="0"/>
              <a:cs typeface="Times New Roman" panose="02020603050405020304" pitchFamily="18" charset="0"/>
            </a:endParaRPr>
          </a:p>
          <a:p>
            <a:pPr marL="557213" lvl="1" indent="-214313"/>
            <a:r>
              <a:rPr lang="en-US" altLang="zh-CN" dirty="0">
                <a:latin typeface="Times New Roman" panose="02020603050405020304" pitchFamily="18" charset="0"/>
                <a:cs typeface="Times New Roman" panose="02020603050405020304" pitchFamily="18" charset="0"/>
              </a:rPr>
              <a:t>Rapid misinformation spread on social media</a:t>
            </a:r>
          </a:p>
          <a:p>
            <a:pPr marL="557213" lvl="1" indent="-214313"/>
            <a:r>
              <a:rPr lang="en-US" altLang="zh-CN" dirty="0">
                <a:latin typeface="Times New Roman" panose="02020603050405020304" pitchFamily="18" charset="0"/>
                <a:cs typeface="Times New Roman" panose="02020603050405020304" pitchFamily="18" charset="0"/>
              </a:rPr>
              <a:t>Need for deeper understanding of personality’s role</a:t>
            </a:r>
          </a:p>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Key Objectives</a:t>
            </a:r>
            <a:endParaRPr lang="en-US" altLang="zh-CN" dirty="0">
              <a:latin typeface="Times New Roman" panose="02020603050405020304" pitchFamily="18" charset="0"/>
              <a:cs typeface="Times New Roman" panose="02020603050405020304" pitchFamily="18" charset="0"/>
            </a:endParaRPr>
          </a:p>
          <a:p>
            <a:pPr marL="557213" lvl="1" indent="-214313"/>
            <a:r>
              <a:rPr lang="en-US" altLang="zh-CN" dirty="0">
                <a:latin typeface="Times New Roman" panose="02020603050405020304" pitchFamily="18" charset="0"/>
                <a:cs typeface="Times New Roman" panose="02020603050405020304" pitchFamily="18" charset="0"/>
              </a:rPr>
              <a:t>Model Big Five traits (Extraversion, Agreeableness, Neuroticism) in AI agents</a:t>
            </a:r>
          </a:p>
          <a:p>
            <a:pPr marL="557213" lvl="1" indent="-214313"/>
            <a:r>
              <a:rPr lang="en-US" altLang="zh-CN" dirty="0">
                <a:latin typeface="Times New Roman" panose="02020603050405020304" pitchFamily="18" charset="0"/>
                <a:cs typeface="Times New Roman" panose="02020603050405020304" pitchFamily="18" charset="0"/>
              </a:rPr>
              <a:t>Examine how personality combinations shape persuasion vs. resistance</a:t>
            </a:r>
          </a:p>
          <a:p>
            <a:pPr marL="557213" lvl="1" indent="-214313"/>
            <a:r>
              <a:rPr lang="en-US" altLang="zh-CN" dirty="0">
                <a:latin typeface="Times New Roman" panose="02020603050405020304" pitchFamily="18" charset="0"/>
                <a:cs typeface="Times New Roman" panose="02020603050405020304" pitchFamily="18" charset="0"/>
              </a:rPr>
              <a:t>Assess non-aggressive vs. critical persuasion styles</a:t>
            </a:r>
          </a:p>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Structure</a:t>
            </a:r>
            <a:endParaRPr lang="en-US" altLang="zh-CN" dirty="0">
              <a:latin typeface="Times New Roman" panose="02020603050405020304" pitchFamily="18" charset="0"/>
              <a:cs typeface="Times New Roman" panose="02020603050405020304" pitchFamily="18" charset="0"/>
            </a:endParaRPr>
          </a:p>
          <a:p>
            <a:pPr marL="557213" lvl="1" indent="-214313"/>
            <a:r>
              <a:rPr lang="en-US" altLang="zh-CN" dirty="0">
                <a:latin typeface="Times New Roman" panose="02020603050405020304" pitchFamily="18" charset="0"/>
                <a:cs typeface="Times New Roman" panose="02020603050405020304" pitchFamily="18" charset="0"/>
              </a:rPr>
              <a:t>Introduction &amp; Motivation</a:t>
            </a:r>
          </a:p>
          <a:p>
            <a:pPr marL="557213" lvl="1" indent="-214313"/>
            <a:r>
              <a:rPr lang="en-US" altLang="zh-CN" dirty="0">
                <a:latin typeface="Times New Roman" panose="02020603050405020304" pitchFamily="18" charset="0"/>
                <a:cs typeface="Times New Roman" panose="02020603050405020304" pitchFamily="18" charset="0"/>
              </a:rPr>
              <a:t>Related Work</a:t>
            </a:r>
          </a:p>
          <a:p>
            <a:pPr marL="557213" lvl="1" indent="-214313"/>
            <a:r>
              <a:rPr lang="en-US" altLang="zh-CN" dirty="0">
                <a:latin typeface="Times New Roman" panose="02020603050405020304" pitchFamily="18" charset="0"/>
                <a:cs typeface="Times New Roman" panose="02020603050405020304" pitchFamily="18" charset="0"/>
              </a:rPr>
              <a:t>Methodology (Parts 1–2)</a:t>
            </a:r>
          </a:p>
          <a:p>
            <a:pPr marL="557213" lvl="1" indent="-214313"/>
            <a:r>
              <a:rPr lang="en-US" altLang="zh-CN" dirty="0">
                <a:latin typeface="Times New Roman" panose="02020603050405020304" pitchFamily="18" charset="0"/>
                <a:cs typeface="Times New Roman" panose="02020603050405020304" pitchFamily="18" charset="0"/>
              </a:rPr>
              <a:t>Results (Parts 1–3)</a:t>
            </a:r>
          </a:p>
          <a:p>
            <a:pPr marL="557213" lvl="1" indent="-214313"/>
            <a:r>
              <a:rPr lang="en-US" altLang="zh-CN" dirty="0">
                <a:latin typeface="Times New Roman" panose="02020603050405020304" pitchFamily="18" charset="0"/>
                <a:cs typeface="Times New Roman" panose="02020603050405020304" pitchFamily="18" charset="0"/>
              </a:rPr>
              <a:t>Discussion</a:t>
            </a:r>
          </a:p>
          <a:p>
            <a:pPr marL="557213" lvl="1" indent="-214313"/>
            <a:r>
              <a:rPr lang="en-US" altLang="zh-CN" dirty="0">
                <a:latin typeface="Times New Roman" panose="02020603050405020304" pitchFamily="18" charset="0"/>
                <a:cs typeface="Times New Roman" panose="02020603050405020304" pitchFamily="18" charset="0"/>
              </a:rPr>
              <a:t>Limitations &amp; Future Work</a:t>
            </a:r>
          </a:p>
          <a:p>
            <a:pPr marL="557213" lvl="1" indent="-214313"/>
            <a:r>
              <a:rPr lang="en-US" altLang="zh-CN" dirty="0">
                <a:latin typeface="Times New Roman" panose="02020603050405020304" pitchFamily="18" charset="0"/>
                <a:cs typeface="Times New Roman" panose="02020603050405020304" pitchFamily="18" charset="0"/>
              </a:rPr>
              <a:t>Conclusion</a:t>
            </a:r>
          </a:p>
          <a:p>
            <a:pPr marL="557213" lvl="1" indent="-214313"/>
            <a:r>
              <a:rPr lang="en-US" altLang="zh-CN" dirty="0">
                <a:latin typeface="Times New Roman" panose="02020603050405020304" pitchFamily="18" charset="0"/>
                <a:cs typeface="Times New Roman" panose="02020603050405020304" pitchFamily="18" charset="0"/>
              </a:rPr>
              <a:t>Q&amp;A</a:t>
            </a:r>
          </a:p>
          <a:p>
            <a:endParaRPr lang="zh-CN" altLang="en-US" dirty="0"/>
          </a:p>
        </p:txBody>
      </p:sp>
    </p:spTree>
    <p:extLst>
      <p:ext uri="{BB962C8B-B14F-4D97-AF65-F5344CB8AC3E}">
        <p14:creationId xmlns:p14="http://schemas.microsoft.com/office/powerpoint/2010/main" val="979729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CC62B-D5FF-B663-857F-F2310B116FA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Introduction &amp; Motivation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P1</a:t>
            </a:r>
            <a:r>
              <a:rPr lang="zh-CN" altLang="en-US" dirty="0">
                <a:latin typeface="Times New Roman" panose="02020603050405020304" pitchFamily="18" charset="0"/>
                <a:cs typeface="Times New Roman" panose="02020603050405020304" pitchFamily="18" charset="0"/>
              </a:rPr>
              <a:t>）</a:t>
            </a:r>
          </a:p>
        </p:txBody>
      </p:sp>
      <p:sp>
        <p:nvSpPr>
          <p:cNvPr id="3" name="内容占位符 2">
            <a:extLst>
              <a:ext uri="{FF2B5EF4-FFF2-40B4-BE49-F238E27FC236}">
                <a16:creationId xmlns:a16="http://schemas.microsoft.com/office/drawing/2014/main" id="{99D9CB76-8662-4DD2-815D-319255EA490E}"/>
              </a:ext>
            </a:extLst>
          </p:cNvPr>
          <p:cNvSpPr>
            <a:spLocks noGrp="1"/>
          </p:cNvSpPr>
          <p:nvPr>
            <p:ph idx="1"/>
          </p:nvPr>
        </p:nvSpPr>
        <p:spPr>
          <a:xfrm>
            <a:off x="628650" y="1146069"/>
            <a:ext cx="7886700" cy="3385451"/>
          </a:xfrm>
        </p:spPr>
        <p:txBody>
          <a:bodyPr>
            <a:normAutofit fontScale="25000" lnSpcReduction="20000"/>
          </a:bodyPr>
          <a:lstStyle/>
          <a:p>
            <a:r>
              <a:rPr lang="en-US" altLang="zh-CN" sz="6600" b="1" dirty="0">
                <a:latin typeface="Times New Roman" panose="02020603050405020304" pitchFamily="18" charset="0"/>
                <a:cs typeface="Times New Roman" panose="02020603050405020304" pitchFamily="18" charset="0"/>
              </a:rPr>
              <a:t>AI Agents and Machine Behavior:</a:t>
            </a:r>
            <a:endParaRPr lang="en-US" altLang="zh-CN" sz="6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6600" dirty="0">
                <a:latin typeface="Times New Roman" panose="02020603050405020304" pitchFamily="18" charset="0"/>
                <a:cs typeface="Times New Roman" panose="02020603050405020304" pitchFamily="18" charset="0"/>
              </a:rPr>
              <a:t>Artificial Intelligence (AI) has advanced rapidly, leading to an emerging field known as “machine behavior,” which examines how machines influence human decision-making and behavior (</a:t>
            </a:r>
            <a:r>
              <a:rPr lang="en-US" altLang="zh-CN" sz="6600" dirty="0" err="1">
                <a:latin typeface="Times New Roman" panose="02020603050405020304" pitchFamily="18" charset="0"/>
                <a:cs typeface="Times New Roman" panose="02020603050405020304" pitchFamily="18" charset="0"/>
              </a:rPr>
              <a:t>Rahwan</a:t>
            </a:r>
            <a:r>
              <a:rPr lang="en-US" altLang="zh-CN" sz="6600" dirty="0">
                <a:latin typeface="Times New Roman" panose="02020603050405020304" pitchFamily="18" charset="0"/>
                <a:cs typeface="Times New Roman" panose="02020603050405020304" pitchFamily="18" charset="0"/>
              </a:rPr>
              <a:t> et al., 2019).</a:t>
            </a:r>
          </a:p>
          <a:p>
            <a:pPr>
              <a:buFont typeface="Arial" panose="020B0604020202020204" pitchFamily="34" charset="0"/>
              <a:buChar char="•"/>
            </a:pPr>
            <a:r>
              <a:rPr lang="en-US" altLang="zh-CN" sz="6600" dirty="0">
                <a:latin typeface="Times New Roman" panose="02020603050405020304" pitchFamily="18" charset="0"/>
                <a:cs typeface="Times New Roman" panose="02020603050405020304" pitchFamily="18" charset="0"/>
              </a:rPr>
              <a:t>When large language models (LLMs) are embedded in “AI Agents,” these agents can not only process language but also interact autonomously in virtual environments—carrying out conversations, making suggestions, or even trying to persuade us (Len-Domínguez et al., 2024).</a:t>
            </a:r>
          </a:p>
          <a:p>
            <a:r>
              <a:rPr lang="en-US" altLang="zh-CN" sz="6600" b="1" dirty="0">
                <a:latin typeface="Times New Roman" panose="02020603050405020304" pitchFamily="18" charset="0"/>
                <a:cs typeface="Times New Roman" panose="02020603050405020304" pitchFamily="18" charset="0"/>
              </a:rPr>
              <a:t>Why Focus on Misinformation?</a:t>
            </a:r>
            <a:endParaRPr lang="en-US" altLang="zh-CN" sz="6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6600" dirty="0">
                <a:latin typeface="Times New Roman" panose="02020603050405020304" pitchFamily="18" charset="0"/>
                <a:cs typeface="Times New Roman" panose="02020603050405020304" pitchFamily="18" charset="0"/>
              </a:rPr>
              <a:t>Social media platforms are filled with misleading or false content (misinformation, disinformation, or “fake news”).</a:t>
            </a:r>
          </a:p>
          <a:p>
            <a:pPr>
              <a:buFont typeface="Arial" panose="020B0604020202020204" pitchFamily="34" charset="0"/>
              <a:buChar char="•"/>
            </a:pPr>
            <a:r>
              <a:rPr lang="en-US" altLang="zh-CN" sz="6600" dirty="0">
                <a:latin typeface="Times New Roman" panose="02020603050405020304" pitchFamily="18" charset="0"/>
                <a:cs typeface="Times New Roman" panose="02020603050405020304" pitchFamily="18" charset="0"/>
              </a:rPr>
              <a:t>When such content spreads widely, it can adversely impact areas like public health and political discourse (Allcott et al., 2018).</a:t>
            </a:r>
          </a:p>
          <a:p>
            <a:pPr>
              <a:buFont typeface="Arial" panose="020B0604020202020204" pitchFamily="34" charset="0"/>
              <a:buChar char="•"/>
            </a:pPr>
            <a:r>
              <a:rPr lang="en-US" altLang="zh-CN" sz="6600" dirty="0">
                <a:latin typeface="Times New Roman" panose="02020603050405020304" pitchFamily="18" charset="0"/>
                <a:cs typeface="Times New Roman" panose="02020603050405020304" pitchFamily="18" charset="0"/>
              </a:rPr>
              <a:t>Different individuals respond differently to the same false information. Personality traits play an essential role in determining how they react—whether they accept, question, or share that information.</a:t>
            </a:r>
          </a:p>
          <a:p>
            <a:endParaRPr lang="zh-CN" altLang="en-US" dirty="0"/>
          </a:p>
        </p:txBody>
      </p:sp>
    </p:spTree>
    <p:extLst>
      <p:ext uri="{BB962C8B-B14F-4D97-AF65-F5344CB8AC3E}">
        <p14:creationId xmlns:p14="http://schemas.microsoft.com/office/powerpoint/2010/main" val="1890594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70D9E-FB70-475B-9399-52A8C7B95632}"/>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Introduction &amp; Motivation</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P2</a:t>
            </a:r>
            <a:r>
              <a:rPr lang="zh-CN" altLang="en-US" b="1" dirty="0">
                <a:latin typeface="Times New Roman" panose="02020603050405020304" pitchFamily="18" charset="0"/>
                <a:cs typeface="Times New Roman" panose="02020603050405020304" pitchFamily="18" charset="0"/>
              </a:rPr>
              <a:t>）</a:t>
            </a:r>
            <a:endParaRPr lang="zh-CN" altLang="en-US" b="1" dirty="0"/>
          </a:p>
        </p:txBody>
      </p:sp>
      <p:sp>
        <p:nvSpPr>
          <p:cNvPr id="3" name="内容占位符 2">
            <a:extLst>
              <a:ext uri="{FF2B5EF4-FFF2-40B4-BE49-F238E27FC236}">
                <a16:creationId xmlns:a16="http://schemas.microsoft.com/office/drawing/2014/main" id="{C3B51F4F-2EE1-DCDC-2E63-15D4B3B6E816}"/>
              </a:ext>
            </a:extLst>
          </p:cNvPr>
          <p:cNvSpPr>
            <a:spLocks noGrp="1"/>
          </p:cNvSpPr>
          <p:nvPr>
            <p:ph idx="1"/>
          </p:nvPr>
        </p:nvSpPr>
        <p:spPr/>
        <p:txBody>
          <a:bodyPr>
            <a:normAutofit fontScale="77500" lnSpcReduction="20000"/>
          </a:bodyPr>
          <a:lstStyle/>
          <a:p>
            <a:r>
              <a:rPr lang="en-US" altLang="zh-CN" b="1" dirty="0">
                <a:latin typeface="Times New Roman" panose="02020603050405020304" pitchFamily="18" charset="0"/>
                <a:cs typeface="Times New Roman" panose="02020603050405020304" pitchFamily="18" charset="0"/>
              </a:rPr>
              <a:t>Big Five Personality Model:</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Big Five model consists of five key personality dimensions: Extraversion, Agreeableness, Neuroticism, Conscientiousness, and Openness.</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this study, we particularly focus on three dimensions—Extraversion (e.g., bold/energetic vs. shy/bashful), Agreeableness (sympathetic/cooperative vs. cold/harsh), and Neuroticism (moody/nervous vs. relaxed/calm).</a:t>
            </a:r>
          </a:p>
          <a:p>
            <a:r>
              <a:rPr lang="en-US" altLang="zh-CN" b="1" dirty="0">
                <a:latin typeface="Times New Roman" panose="02020603050405020304" pitchFamily="18" charset="0"/>
                <a:cs typeface="Times New Roman" panose="02020603050405020304" pitchFamily="18" charset="0"/>
              </a:rPr>
              <a:t>Research Gap and Motivation:</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dirty="0">
                <a:latin typeface="Times New Roman" panose="02020603050405020304" pitchFamily="18" charset="0"/>
                <a:cs typeface="Times New Roman" panose="02020603050405020304" pitchFamily="18" charset="0"/>
              </a:rPr>
              <a:t>Previous studies often targeted a single trait in isolation, rather than how multiple personality traits combine to affect susceptibility to or resilience against misinformation.</a:t>
            </a:r>
          </a:p>
          <a:p>
            <a:pPr>
              <a:buFont typeface="+mj-lt"/>
              <a:buAutoNum type="arabicPeriod"/>
            </a:pPr>
            <a:r>
              <a:rPr lang="en-US" altLang="zh-CN" dirty="0">
                <a:latin typeface="Times New Roman" panose="02020603050405020304" pitchFamily="18" charset="0"/>
                <a:cs typeface="Times New Roman" panose="02020603050405020304" pitchFamily="18" charset="0"/>
              </a:rPr>
              <a:t>While some works have deployed AI Agents to simulate misinformation spread or fact-checking, few have integrated personality modeling in depth.</a:t>
            </a:r>
          </a:p>
          <a:p>
            <a:pPr>
              <a:buFont typeface="+mj-lt"/>
              <a:buAutoNum type="arabicPeriod"/>
            </a:pPr>
            <a:r>
              <a:rPr lang="en-US" altLang="zh-CN" dirty="0">
                <a:latin typeface="Times New Roman" panose="02020603050405020304" pitchFamily="18" charset="0"/>
                <a:cs typeface="Times New Roman" panose="02020603050405020304" pitchFamily="18" charset="0"/>
              </a:rPr>
              <a:t>This project aims to fill those gaps by investigating “AI Agents + personality modeling” to understand how people are persuaded or resist fake news. Ultimately, we hope to develop better, more personalized strategies for combating misinformation.</a:t>
            </a:r>
          </a:p>
          <a:p>
            <a:endParaRPr lang="zh-CN" altLang="en-US" dirty="0"/>
          </a:p>
        </p:txBody>
      </p:sp>
    </p:spTree>
    <p:extLst>
      <p:ext uri="{BB962C8B-B14F-4D97-AF65-F5344CB8AC3E}">
        <p14:creationId xmlns:p14="http://schemas.microsoft.com/office/powerpoint/2010/main" val="3242408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7522" y="181722"/>
            <a:ext cx="9148190" cy="1323439"/>
          </a:xfrm>
          <a:prstGeom prst="rect">
            <a:avLst/>
          </a:prstGeom>
          <a:noFill/>
        </p:spPr>
        <p:txBody>
          <a:bodyPr wrap="square" rtlCol="0">
            <a:spAutoFit/>
          </a:bodyPr>
          <a:lstStyle/>
          <a:p>
            <a:r>
              <a:rPr lang="en-US" sz="4000" dirty="0"/>
              <a:t>Societal Impacts of </a:t>
            </a:r>
            <a:r>
              <a:rPr lang="en-US" altLang="zh-CN" sz="4000" dirty="0"/>
              <a:t>LLMs</a:t>
            </a:r>
            <a:br>
              <a:rPr lang="en-US" sz="4000" dirty="0"/>
            </a:br>
            <a:endParaRPr lang="en-US" altLang="zh-CN" sz="4000" dirty="0">
              <a:sym typeface="+mn-ea"/>
            </a:endParaRPr>
          </a:p>
        </p:txBody>
      </p:sp>
      <p:sp>
        <p:nvSpPr>
          <p:cNvPr id="5" name="TextBox 4"/>
          <p:cNvSpPr txBox="1"/>
          <p:nvPr/>
        </p:nvSpPr>
        <p:spPr>
          <a:xfrm>
            <a:off x="0" y="1176126"/>
            <a:ext cx="5511445" cy="3416320"/>
          </a:xfrm>
          <a:prstGeom prst="rect">
            <a:avLst/>
          </a:prstGeom>
          <a:noFill/>
        </p:spPr>
        <p:txBody>
          <a:bodyPr wrap="none" rtlCol="0">
            <a:spAutoFit/>
          </a:bodyPr>
          <a:lstStyle/>
          <a:p>
            <a:pPr marL="742950" lvl="1" indent="-285750">
              <a:buFont typeface="Arial" panose="020B0604020202090204" pitchFamily="34" charset="0"/>
              <a:buChar char="•"/>
            </a:pPr>
            <a:r>
              <a:rPr lang="en-US" sz="2400" dirty="0"/>
              <a:t>Labor Displacement and Automation</a:t>
            </a:r>
          </a:p>
          <a:p>
            <a:pPr marL="1200150" lvl="2" indent="-285750">
              <a:buFont typeface="Arial" panose="020B0604020202090204" pitchFamily="34" charset="0"/>
              <a:buChar char="•"/>
            </a:pPr>
            <a:r>
              <a:rPr lang="en-US" sz="2400" dirty="0"/>
              <a:t>Case Study</a:t>
            </a:r>
          </a:p>
          <a:p>
            <a:pPr marL="1200150" lvl="2" indent="-285750">
              <a:buFont typeface="Arial" panose="020B0604020202090204" pitchFamily="34" charset="0"/>
              <a:buChar char="•"/>
            </a:pPr>
            <a:r>
              <a:rPr lang="en-US" sz="2400" dirty="0"/>
              <a:t>Jobs at Risk</a:t>
            </a:r>
          </a:p>
          <a:p>
            <a:pPr marL="1200150" lvl="2" indent="-285750">
              <a:buFont typeface="Arial" panose="020B0604020202090204" pitchFamily="34" charset="0"/>
              <a:buChar char="•"/>
            </a:pPr>
            <a:r>
              <a:rPr lang="en-US" sz="2400" dirty="0"/>
              <a:t>Unequal Impact</a:t>
            </a:r>
          </a:p>
          <a:p>
            <a:pPr marL="1200150" lvl="2" indent="-285750">
              <a:buFont typeface="Arial" panose="020B0604020202090204" pitchFamily="34" charset="0"/>
              <a:buChar char="•"/>
            </a:pPr>
            <a:r>
              <a:rPr lang="en-US" sz="2400" dirty="0"/>
              <a:t>Augmentation &amp; Emerging Roles</a:t>
            </a:r>
          </a:p>
          <a:p>
            <a:pPr marL="1200150" lvl="2" indent="-285750">
              <a:buFont typeface="Arial" panose="020B0604020202090204" pitchFamily="34" charset="0"/>
              <a:buChar char="•"/>
            </a:pPr>
            <a:r>
              <a:rPr lang="en-US" sz="2400" dirty="0"/>
              <a:t>A Hopeful Scenario</a:t>
            </a:r>
          </a:p>
          <a:p>
            <a:pPr marL="1200150" lvl="2" indent="-285750">
              <a:buFont typeface="Arial" panose="020B0604020202090204" pitchFamily="34" charset="0"/>
              <a:buChar char="•"/>
            </a:pPr>
            <a:r>
              <a:rPr lang="en-US" sz="2400" dirty="0"/>
              <a:t>Adapting to the Change</a:t>
            </a:r>
            <a:endParaRPr lang="en-US" altLang="zh-CN" sz="2400" dirty="0"/>
          </a:p>
          <a:p>
            <a:pPr marL="742950" lvl="1" indent="-285750">
              <a:buFont typeface="Arial" panose="020B0604020202090204" pitchFamily="34" charset="0"/>
              <a:buChar char="•"/>
            </a:pPr>
            <a:r>
              <a:rPr lang="en-US" sz="2400" dirty="0">
                <a:solidFill>
                  <a:schemeClr val="tx1">
                    <a:lumMod val="50000"/>
                    <a:lumOff val="50000"/>
                  </a:schemeClr>
                </a:solidFill>
              </a:rPr>
              <a:t>Legal and Policy Implications</a:t>
            </a:r>
          </a:p>
          <a:p>
            <a:pPr marL="285750" indent="-285750">
              <a:buFont typeface="Arial" panose="020B0604020202090204" pitchFamily="34" charset="0"/>
              <a:buChar char="•"/>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235263"/>
    </mc:Choice>
    <mc:Fallback xmlns="">
      <p:transition spd="slow" advTm="235263"/>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F0EBF-7BBC-310A-7B94-55F273741616}"/>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Related Work</a:t>
            </a:r>
            <a:endParaRPr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D55C3CA3-0F02-E060-11A9-88FC1CE2FFFE}"/>
              </a:ext>
            </a:extLst>
          </p:cNvPr>
          <p:cNvSpPr>
            <a:spLocks noGrp="1"/>
          </p:cNvSpPr>
          <p:nvPr>
            <p:ph idx="1"/>
          </p:nvPr>
        </p:nvSpPr>
        <p:spPr/>
        <p:txBody>
          <a:bodyPr>
            <a:normAutofit fontScale="55000" lnSpcReduction="20000"/>
          </a:bodyPr>
          <a:lstStyle/>
          <a:p>
            <a:r>
              <a:rPr lang="en-US" altLang="zh-CN" sz="2175" b="1" dirty="0">
                <a:latin typeface="Times New Roman" panose="02020603050405020304" pitchFamily="18" charset="0"/>
                <a:cs typeface="Times New Roman" panose="02020603050405020304" pitchFamily="18" charset="0"/>
              </a:rPr>
              <a:t>1. Personality Traits and Fake News:</a:t>
            </a:r>
            <a:endParaRPr lang="en-US" altLang="zh-CN" sz="2175"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175" dirty="0">
                <a:latin typeface="Times New Roman" panose="02020603050405020304" pitchFamily="18" charset="0"/>
                <a:cs typeface="Times New Roman" panose="02020603050405020304" pitchFamily="18" charset="0"/>
              </a:rPr>
              <a:t>Studies show that individuals with higher levels of agreeableness, conscientiousness, and openness tend to verify sources before sharing and are better at telling real from fake headlines (Calvillo et al., 2021).</a:t>
            </a:r>
          </a:p>
          <a:p>
            <a:pPr>
              <a:buFont typeface="Arial" panose="020B0604020202020204" pitchFamily="34" charset="0"/>
              <a:buChar char="•"/>
            </a:pPr>
            <a:r>
              <a:rPr lang="en-US" altLang="zh-CN" sz="2175" dirty="0">
                <a:latin typeface="Times New Roman" panose="02020603050405020304" pitchFamily="18" charset="0"/>
                <a:cs typeface="Times New Roman" panose="02020603050405020304" pitchFamily="18" charset="0"/>
              </a:rPr>
              <a:t>Conversely, higher extraversion and neuroticism can prompt impulsive sharing of misinformation. Other research highlights that high agreeableness/conscientiousness fosters responsible sharing behaviors (Sampat &amp; Raj, 2022b).</a:t>
            </a:r>
          </a:p>
          <a:p>
            <a:r>
              <a:rPr lang="en-US" altLang="zh-CN" sz="2175" b="1" dirty="0">
                <a:latin typeface="Times New Roman" panose="02020603050405020304" pitchFamily="18" charset="0"/>
                <a:cs typeface="Times New Roman" panose="02020603050405020304" pitchFamily="18" charset="0"/>
              </a:rPr>
              <a:t>2. Agent-Based Misinformation Research:</a:t>
            </a:r>
            <a:endParaRPr lang="en-US" altLang="zh-CN" sz="2175"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175" dirty="0">
                <a:latin typeface="Times New Roman" panose="02020603050405020304" pitchFamily="18" charset="0"/>
                <a:cs typeface="Times New Roman" panose="02020603050405020304" pitchFamily="18" charset="0"/>
              </a:rPr>
              <a:t>Multi-Agent systems allow researchers to assign different attributes (knowledge, motivation, etc.) to simulated agents, modeling how false news propagates.</a:t>
            </a:r>
          </a:p>
          <a:p>
            <a:pPr>
              <a:buFont typeface="Arial" panose="020B0604020202020204" pitchFamily="34" charset="0"/>
              <a:buChar char="•"/>
            </a:pPr>
            <a:r>
              <a:rPr lang="en-US" altLang="zh-CN" sz="2175" dirty="0">
                <a:latin typeface="Times New Roman" panose="02020603050405020304" pitchFamily="18" charset="0"/>
                <a:cs typeface="Times New Roman" panose="02020603050405020304" pitchFamily="18" charset="0"/>
              </a:rPr>
              <a:t>For instance, “</a:t>
            </a:r>
            <a:r>
              <a:rPr lang="en-US" altLang="zh-CN" sz="2175" dirty="0" err="1">
                <a:latin typeface="Times New Roman" panose="02020603050405020304" pitchFamily="18" charset="0"/>
                <a:cs typeface="Times New Roman" panose="02020603050405020304" pitchFamily="18" charset="0"/>
              </a:rPr>
              <a:t>FactAgent</a:t>
            </a:r>
            <a:r>
              <a:rPr lang="en-US" altLang="zh-CN" sz="2175" dirty="0">
                <a:latin typeface="Times New Roman" panose="02020603050405020304" pitchFamily="18" charset="0"/>
                <a:cs typeface="Times New Roman" panose="02020603050405020304" pitchFamily="18" charset="0"/>
              </a:rPr>
              <a:t>” mimics how human experts fact-check, while other multi-agent models focus on each agent’s engagement level to see how misinformation is spread or curbed (Li et al., 2024; </a:t>
            </a:r>
            <a:r>
              <a:rPr lang="en-US" altLang="zh-CN" sz="2175" dirty="0" err="1">
                <a:latin typeface="Times New Roman" panose="02020603050405020304" pitchFamily="18" charset="0"/>
                <a:cs typeface="Times New Roman" panose="02020603050405020304" pitchFamily="18" charset="0"/>
              </a:rPr>
              <a:t>Małecki</a:t>
            </a:r>
            <a:r>
              <a:rPr lang="en-US" altLang="zh-CN" sz="2175" dirty="0">
                <a:latin typeface="Times New Roman" panose="02020603050405020304" pitchFamily="18" charset="0"/>
                <a:cs typeface="Times New Roman" panose="02020603050405020304" pitchFamily="18" charset="0"/>
              </a:rPr>
              <a:t> &amp; </a:t>
            </a:r>
            <a:r>
              <a:rPr lang="en-US" altLang="zh-CN" sz="2175" dirty="0" err="1">
                <a:latin typeface="Times New Roman" panose="02020603050405020304" pitchFamily="18" charset="0"/>
                <a:cs typeface="Times New Roman" panose="02020603050405020304" pitchFamily="18" charset="0"/>
              </a:rPr>
              <a:t>Puscian</a:t>
            </a:r>
            <a:r>
              <a:rPr lang="en-US" altLang="zh-CN" sz="2175" dirty="0">
                <a:latin typeface="Times New Roman" panose="02020603050405020304" pitchFamily="18" charset="0"/>
                <a:cs typeface="Times New Roman" panose="02020603050405020304" pitchFamily="18" charset="0"/>
              </a:rPr>
              <a:t>, 2022).</a:t>
            </a:r>
          </a:p>
          <a:p>
            <a:pPr>
              <a:buFont typeface="Arial" panose="020B0604020202020204" pitchFamily="34" charset="0"/>
              <a:buChar char="•"/>
            </a:pPr>
            <a:r>
              <a:rPr lang="en-US" altLang="zh-CN" sz="2175" dirty="0">
                <a:latin typeface="Times New Roman" panose="02020603050405020304" pitchFamily="18" charset="0"/>
                <a:cs typeface="Times New Roman" panose="02020603050405020304" pitchFamily="18" charset="0"/>
              </a:rPr>
              <a:t>Still, few studies incorporate explicit personality factors to explore how these traits shape persuasion or resistance in AI-simulated dialogues.</a:t>
            </a:r>
          </a:p>
          <a:p>
            <a:r>
              <a:rPr lang="en-US" altLang="zh-CN" sz="2175" b="1" dirty="0">
                <a:latin typeface="Times New Roman" panose="02020603050405020304" pitchFamily="18" charset="0"/>
                <a:cs typeface="Times New Roman" panose="02020603050405020304" pitchFamily="18" charset="0"/>
              </a:rPr>
              <a:t>3. Non-Aggressive Intervention:</a:t>
            </a:r>
            <a:endParaRPr lang="en-US" altLang="zh-CN" sz="2175"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175" dirty="0">
                <a:latin typeface="Times New Roman" panose="02020603050405020304" pitchFamily="18" charset="0"/>
                <a:cs typeface="Times New Roman" panose="02020603050405020304" pitchFamily="18" charset="0"/>
              </a:rPr>
              <a:t>Some literature suggests approaches focusing on emotional connection and trust can work better than straightforward “hard facts.”</a:t>
            </a:r>
          </a:p>
          <a:p>
            <a:pPr>
              <a:buFont typeface="Arial" panose="020B0604020202020204" pitchFamily="34" charset="0"/>
              <a:buChar char="•"/>
            </a:pPr>
            <a:r>
              <a:rPr lang="en-US" altLang="zh-CN" sz="2175" dirty="0">
                <a:latin typeface="Times New Roman" panose="02020603050405020304" pitchFamily="18" charset="0"/>
                <a:cs typeface="Times New Roman" panose="02020603050405020304" pitchFamily="18" charset="0"/>
              </a:rPr>
              <a:t>In other words, empathic or rapport-building methods might reduce defensiveness and help in correcting misinformation more effectively.</a:t>
            </a:r>
          </a:p>
          <a:p>
            <a:endParaRPr lang="zh-CN" altLang="en-US" dirty="0"/>
          </a:p>
        </p:txBody>
      </p:sp>
    </p:spTree>
    <p:extLst>
      <p:ext uri="{BB962C8B-B14F-4D97-AF65-F5344CB8AC3E}">
        <p14:creationId xmlns:p14="http://schemas.microsoft.com/office/powerpoint/2010/main" val="3978043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CA7F2-837F-0BAC-4A5D-BD8F1B876FCC}"/>
              </a:ext>
            </a:extLst>
          </p:cNvPr>
          <p:cNvSpPr>
            <a:spLocks noGrp="1"/>
          </p:cNvSpPr>
          <p:nvPr>
            <p:ph type="title"/>
          </p:nvPr>
        </p:nvSpPr>
        <p:spPr>
          <a:xfrm>
            <a:off x="628650" y="209407"/>
            <a:ext cx="7886700" cy="994172"/>
          </a:xfrm>
        </p:spPr>
        <p:txBody>
          <a:bodyPr/>
          <a:lstStyle/>
          <a:p>
            <a:r>
              <a:rPr lang="en-US" altLang="zh-CN" b="1" dirty="0">
                <a:latin typeface="Times New Roman" panose="02020603050405020304" pitchFamily="18" charset="0"/>
                <a:cs typeface="Times New Roman" panose="02020603050405020304" pitchFamily="18" charset="0"/>
              </a:rPr>
              <a:t>Method (1) – Six AI Agent Configurations</a:t>
            </a:r>
            <a:endParaRPr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BB698F5-BB2C-D23A-767A-C81E22338BF6}"/>
              </a:ext>
            </a:extLst>
          </p:cNvPr>
          <p:cNvSpPr>
            <a:spLocks noGrp="1"/>
          </p:cNvSpPr>
          <p:nvPr>
            <p:ph idx="1"/>
          </p:nvPr>
        </p:nvSpPr>
        <p:spPr>
          <a:xfrm>
            <a:off x="628650" y="1047030"/>
            <a:ext cx="8167080" cy="3986005"/>
          </a:xfrm>
        </p:spPr>
        <p:txBody>
          <a:bodyPr>
            <a:noAutofit/>
          </a:bodyPr>
          <a:lstStyle/>
          <a:p>
            <a:r>
              <a:rPr lang="en-US" altLang="zh-CN" sz="1200" b="1" dirty="0">
                <a:latin typeface="Times New Roman" panose="02020603050405020304" pitchFamily="18" charset="0"/>
                <a:cs typeface="Times New Roman" panose="02020603050405020304" pitchFamily="18" charset="0"/>
              </a:rPr>
              <a:t>1. Overview of Six Agents:</a:t>
            </a:r>
            <a:endParaRPr lang="en-US" altLang="zh-CN"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200" b="1" dirty="0">
                <a:latin typeface="Times New Roman" panose="02020603050405020304" pitchFamily="18" charset="0"/>
                <a:cs typeface="Times New Roman" panose="02020603050405020304" pitchFamily="18" charset="0"/>
              </a:rPr>
              <a:t>Agent 1: Extraversion (bold/energetic)</a:t>
            </a:r>
            <a:endParaRPr lang="en-US" altLang="zh-CN" sz="1200" dirty="0">
              <a:latin typeface="Times New Roman" panose="02020603050405020304" pitchFamily="18" charset="0"/>
              <a:cs typeface="Times New Roman" panose="02020603050405020304" pitchFamily="18" charset="0"/>
            </a:endParaRPr>
          </a:p>
          <a:p>
            <a:pPr marL="557213" lvl="1" indent="-214313"/>
            <a:r>
              <a:rPr lang="en-US" altLang="zh-CN" sz="1200" dirty="0">
                <a:latin typeface="Times New Roman" panose="02020603050405020304" pitchFamily="18" charset="0"/>
                <a:cs typeface="Times New Roman" panose="02020603050405020304" pitchFamily="18" charset="0"/>
              </a:rPr>
              <a:t>Proactive communication style, upbeat.</a:t>
            </a:r>
          </a:p>
          <a:p>
            <a:pPr>
              <a:buFont typeface="Arial" panose="020B0604020202020204" pitchFamily="34" charset="0"/>
              <a:buChar char="•"/>
            </a:pPr>
            <a:r>
              <a:rPr lang="en-US" altLang="zh-CN" sz="1200" b="1" dirty="0">
                <a:latin typeface="Times New Roman" panose="02020603050405020304" pitchFamily="18" charset="0"/>
                <a:cs typeface="Times New Roman" panose="02020603050405020304" pitchFamily="18" charset="0"/>
              </a:rPr>
              <a:t>Agent 2: Extraversion (shy/bashful)</a:t>
            </a:r>
            <a:endParaRPr lang="en-US" altLang="zh-CN" sz="1200" dirty="0">
              <a:latin typeface="Times New Roman" panose="02020603050405020304" pitchFamily="18" charset="0"/>
              <a:cs typeface="Times New Roman" panose="02020603050405020304" pitchFamily="18" charset="0"/>
            </a:endParaRPr>
          </a:p>
          <a:p>
            <a:pPr marL="557213" lvl="1" indent="-214313"/>
            <a:r>
              <a:rPr lang="en-US" altLang="zh-CN" sz="1200" dirty="0">
                <a:latin typeface="Times New Roman" panose="02020603050405020304" pitchFamily="18" charset="0"/>
                <a:cs typeface="Times New Roman" panose="02020603050405020304" pitchFamily="18" charset="0"/>
              </a:rPr>
              <a:t>Shows outward characteristics of extraversion but more reserved or hesitant.</a:t>
            </a:r>
          </a:p>
          <a:p>
            <a:pPr>
              <a:buFont typeface="Arial" panose="020B0604020202020204" pitchFamily="34" charset="0"/>
              <a:buChar char="•"/>
            </a:pPr>
            <a:r>
              <a:rPr lang="en-US" altLang="zh-CN" sz="1200" b="1" dirty="0">
                <a:latin typeface="Times New Roman" panose="02020603050405020304" pitchFamily="18" charset="0"/>
                <a:cs typeface="Times New Roman" panose="02020603050405020304" pitchFamily="18" charset="0"/>
              </a:rPr>
              <a:t>Agent 3: Agreeableness (sympathetic/cooperative)</a:t>
            </a:r>
            <a:endParaRPr lang="en-US" altLang="zh-CN" sz="1200" dirty="0">
              <a:latin typeface="Times New Roman" panose="02020603050405020304" pitchFamily="18" charset="0"/>
              <a:cs typeface="Times New Roman" panose="02020603050405020304" pitchFamily="18" charset="0"/>
            </a:endParaRPr>
          </a:p>
          <a:p>
            <a:pPr marL="557213" lvl="1" indent="-214313"/>
            <a:r>
              <a:rPr lang="en-US" altLang="zh-CN" sz="1200" dirty="0">
                <a:latin typeface="Times New Roman" panose="02020603050405020304" pitchFamily="18" charset="0"/>
                <a:cs typeface="Times New Roman" panose="02020603050405020304" pitchFamily="18" charset="0"/>
              </a:rPr>
              <a:t>Avoids conflict, supportive, warm.</a:t>
            </a:r>
          </a:p>
          <a:p>
            <a:pPr>
              <a:buFont typeface="Arial" panose="020B0604020202020204" pitchFamily="34" charset="0"/>
              <a:buChar char="•"/>
            </a:pPr>
            <a:r>
              <a:rPr lang="en-US" altLang="zh-CN" sz="1200" b="1" dirty="0">
                <a:latin typeface="Times New Roman" panose="02020603050405020304" pitchFamily="18" charset="0"/>
                <a:cs typeface="Times New Roman" panose="02020603050405020304" pitchFamily="18" charset="0"/>
              </a:rPr>
              <a:t>Agent 4: Agreeableness (cold/harsh)</a:t>
            </a:r>
            <a:endParaRPr lang="en-US" altLang="zh-CN" sz="1200" dirty="0">
              <a:latin typeface="Times New Roman" panose="02020603050405020304" pitchFamily="18" charset="0"/>
              <a:cs typeface="Times New Roman" panose="02020603050405020304" pitchFamily="18" charset="0"/>
            </a:endParaRPr>
          </a:p>
          <a:p>
            <a:pPr marL="557213" lvl="1" indent="-214313"/>
            <a:r>
              <a:rPr lang="en-US" altLang="zh-CN" sz="1200" dirty="0">
                <a:latin typeface="Times New Roman" panose="02020603050405020304" pitchFamily="18" charset="0"/>
                <a:cs typeface="Times New Roman" panose="02020603050405020304" pitchFamily="18" charset="0"/>
              </a:rPr>
              <a:t>Blunt, often critical, possibly confrontational.</a:t>
            </a:r>
          </a:p>
          <a:p>
            <a:pPr>
              <a:buFont typeface="Arial" panose="020B0604020202020204" pitchFamily="34" charset="0"/>
              <a:buChar char="•"/>
            </a:pPr>
            <a:r>
              <a:rPr lang="en-US" altLang="zh-CN" sz="1200" b="1" dirty="0">
                <a:latin typeface="Times New Roman" panose="02020603050405020304" pitchFamily="18" charset="0"/>
                <a:cs typeface="Times New Roman" panose="02020603050405020304" pitchFamily="18" charset="0"/>
              </a:rPr>
              <a:t>Agent 5: Neuroticism (moody/nervous)</a:t>
            </a:r>
            <a:endParaRPr lang="en-US" altLang="zh-CN" sz="1200" dirty="0">
              <a:latin typeface="Times New Roman" panose="02020603050405020304" pitchFamily="18" charset="0"/>
              <a:cs typeface="Times New Roman" panose="02020603050405020304" pitchFamily="18" charset="0"/>
            </a:endParaRPr>
          </a:p>
          <a:p>
            <a:pPr marL="557213" lvl="1" indent="-214313"/>
            <a:r>
              <a:rPr lang="en-US" altLang="zh-CN" sz="1200" dirty="0">
                <a:latin typeface="Times New Roman" panose="02020603050405020304" pitchFamily="18" charset="0"/>
                <a:cs typeface="Times New Roman" panose="02020603050405020304" pitchFamily="18" charset="0"/>
              </a:rPr>
              <a:t>Easily anxious, emotionally reactive.</a:t>
            </a:r>
          </a:p>
          <a:p>
            <a:pPr>
              <a:buFont typeface="Arial" panose="020B0604020202020204" pitchFamily="34" charset="0"/>
              <a:buChar char="•"/>
            </a:pPr>
            <a:r>
              <a:rPr lang="en-US" altLang="zh-CN" sz="1200" b="1" dirty="0">
                <a:latin typeface="Times New Roman" panose="02020603050405020304" pitchFamily="18" charset="0"/>
                <a:cs typeface="Times New Roman" panose="02020603050405020304" pitchFamily="18" charset="0"/>
              </a:rPr>
              <a:t>Agent 6: Neuroticism (relaxed/calm)</a:t>
            </a:r>
            <a:endParaRPr lang="en-US" altLang="zh-CN" sz="1200" dirty="0">
              <a:latin typeface="Times New Roman" panose="02020603050405020304" pitchFamily="18" charset="0"/>
              <a:cs typeface="Times New Roman" panose="02020603050405020304" pitchFamily="18" charset="0"/>
            </a:endParaRPr>
          </a:p>
          <a:p>
            <a:pPr marL="557213" lvl="1" indent="-214313"/>
            <a:r>
              <a:rPr lang="en-US" altLang="zh-CN" sz="1200" dirty="0">
                <a:latin typeface="Times New Roman" panose="02020603050405020304" pitchFamily="18" charset="0"/>
                <a:cs typeface="Times New Roman" panose="02020603050405020304" pitchFamily="18" charset="0"/>
              </a:rPr>
              <a:t>Unruffled, self-assured, easygoing.</a:t>
            </a:r>
          </a:p>
          <a:p>
            <a:r>
              <a:rPr lang="en-US" altLang="zh-CN" sz="1200" b="1" dirty="0">
                <a:latin typeface="Times New Roman" panose="02020603050405020304" pitchFamily="18" charset="0"/>
                <a:cs typeface="Times New Roman" panose="02020603050405020304" pitchFamily="18" charset="0"/>
              </a:rPr>
              <a:t>2. Misinformation Topics Chosen:</a:t>
            </a:r>
            <a:endParaRPr lang="en-US" altLang="zh-CN"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Six distinct types of misinformation: HIV, </a:t>
            </a:r>
            <a:r>
              <a:rPr lang="en-US" altLang="zh-CN" sz="1200" dirty="0" err="1">
                <a:latin typeface="Times New Roman" panose="02020603050405020304" pitchFamily="18" charset="0"/>
                <a:cs typeface="Times New Roman" panose="02020603050405020304" pitchFamily="18" charset="0"/>
              </a:rPr>
              <a:t>QAnon</a:t>
            </a:r>
            <a:r>
              <a:rPr lang="en-US" altLang="zh-CN" sz="1200" dirty="0">
                <a:latin typeface="Times New Roman" panose="02020603050405020304" pitchFamily="18" charset="0"/>
                <a:cs typeface="Times New Roman" panose="02020603050405020304" pitchFamily="18" charset="0"/>
              </a:rPr>
              <a:t>, 5G, MMR Vaccine, Fluoride, and Superfoods.</a:t>
            </a:r>
          </a:p>
          <a:p>
            <a:pPr>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Each represents a different category (health myths, conspiracy theories, technology-based misconceptions, etc.).</a:t>
            </a:r>
          </a:p>
          <a:p>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3658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91541-EADB-A7DE-A441-C17B67C399E1}"/>
              </a:ext>
            </a:extLst>
          </p:cNvPr>
          <p:cNvSpPr>
            <a:spLocks noGrp="1"/>
          </p:cNvSpPr>
          <p:nvPr>
            <p:ph type="title"/>
          </p:nvPr>
        </p:nvSpPr>
        <p:spPr/>
        <p:txBody>
          <a:bodyPr>
            <a:normAutofit fontScale="90000"/>
          </a:bodyPr>
          <a:lstStyle/>
          <a:p>
            <a:r>
              <a:rPr lang="en-US" altLang="zh-CN" b="1" dirty="0">
                <a:latin typeface="Times New Roman" panose="02020603050405020304" pitchFamily="18" charset="0"/>
                <a:cs typeface="Times New Roman" panose="02020603050405020304" pitchFamily="18" charset="0"/>
              </a:rPr>
              <a:t>Method (2) – Experimental Setup &amp; Analysis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88DFC94F-6069-DCE5-ACF6-2900DAC39B6F}"/>
              </a:ext>
            </a:extLst>
          </p:cNvPr>
          <p:cNvSpPr>
            <a:spLocks noGrp="1"/>
          </p:cNvSpPr>
          <p:nvPr>
            <p:ph idx="1"/>
          </p:nvPr>
        </p:nvSpPr>
        <p:spPr/>
        <p:txBody>
          <a:bodyPr>
            <a:normAutofit fontScale="62500" lnSpcReduction="20000"/>
          </a:bodyPr>
          <a:lstStyle/>
          <a:p>
            <a:r>
              <a:rPr lang="en-US" altLang="zh-CN" b="1" dirty="0">
                <a:latin typeface="Times New Roman" panose="02020603050405020304" pitchFamily="18" charset="0"/>
                <a:cs typeface="Times New Roman" panose="02020603050405020304" pitchFamily="18" charset="0"/>
              </a:rPr>
              <a:t>1. Framework &amp; Implementation:</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Used </a:t>
            </a:r>
            <a:r>
              <a:rPr lang="en-US" altLang="zh-CN" dirty="0" err="1">
                <a:latin typeface="Times New Roman" panose="02020603050405020304" pitchFamily="18" charset="0"/>
                <a:cs typeface="Times New Roman" panose="02020603050405020304" pitchFamily="18" charset="0"/>
              </a:rPr>
              <a:t>AgentScope</a:t>
            </a:r>
            <a:r>
              <a:rPr lang="en-US" altLang="zh-CN" dirty="0">
                <a:latin typeface="Times New Roman" panose="02020603050405020304" pitchFamily="18" charset="0"/>
                <a:cs typeface="Times New Roman" panose="02020603050405020304" pitchFamily="18" charset="0"/>
              </a:rPr>
              <a:t> with customized personality traits and behavior patterns; the GLM-4-Flash model from </a:t>
            </a:r>
            <a:r>
              <a:rPr lang="en-US" altLang="zh-CN" dirty="0" err="1">
                <a:latin typeface="Times New Roman" panose="02020603050405020304" pitchFamily="18" charset="0"/>
                <a:cs typeface="Times New Roman" panose="02020603050405020304" pitchFamily="18" charset="0"/>
              </a:rPr>
              <a:t>ZhipuAI</a:t>
            </a:r>
            <a:r>
              <a:rPr lang="en-US" altLang="zh-CN" dirty="0">
                <a:latin typeface="Times New Roman" panose="02020603050405020304" pitchFamily="18" charset="0"/>
                <a:cs typeface="Times New Roman" panose="02020603050405020304" pitchFamily="18" charset="0"/>
              </a:rPr>
              <a:t> was applied to each agent to enforce a consistent “personality.”</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Each agent’s dialogue approach reflected how, for example, an anxious agent might speak vs. a bold agent might speak.</a:t>
            </a:r>
          </a:p>
          <a:p>
            <a:r>
              <a:rPr lang="en-US" altLang="zh-CN" b="1" dirty="0">
                <a:latin typeface="Times New Roman" panose="02020603050405020304" pitchFamily="18" charset="0"/>
                <a:cs typeface="Times New Roman" panose="02020603050405020304" pitchFamily="18" charset="0"/>
              </a:rPr>
              <a:t>2. Dialogue Outcomes:</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When two agents discuss a misinformation topic, four possible outcomes:</a:t>
            </a:r>
          </a:p>
          <a:p>
            <a:pPr marL="557213" lvl="1" indent="-214313"/>
            <a:r>
              <a:rPr lang="en-US" altLang="zh-CN" b="1" dirty="0">
                <a:latin typeface="Times New Roman" panose="02020603050405020304" pitchFamily="18" charset="0"/>
                <a:cs typeface="Times New Roman" panose="02020603050405020304" pitchFamily="18" charset="0"/>
              </a:rPr>
              <a:t>Agent A convinces Agent B</a:t>
            </a:r>
            <a:endParaRPr lang="en-US" altLang="zh-CN" dirty="0">
              <a:latin typeface="Times New Roman" panose="02020603050405020304" pitchFamily="18" charset="0"/>
              <a:cs typeface="Times New Roman" panose="02020603050405020304" pitchFamily="18" charset="0"/>
            </a:endParaRPr>
          </a:p>
          <a:p>
            <a:pPr marL="557213" lvl="1" indent="-214313"/>
            <a:r>
              <a:rPr lang="en-US" altLang="zh-CN" b="1" dirty="0">
                <a:latin typeface="Times New Roman" panose="02020603050405020304" pitchFamily="18" charset="0"/>
                <a:cs typeface="Times New Roman" panose="02020603050405020304" pitchFamily="18" charset="0"/>
              </a:rPr>
              <a:t>Agent B convinces Agent A</a:t>
            </a:r>
            <a:endParaRPr lang="en-US" altLang="zh-CN" dirty="0">
              <a:latin typeface="Times New Roman" panose="02020603050405020304" pitchFamily="18" charset="0"/>
              <a:cs typeface="Times New Roman" panose="02020603050405020304" pitchFamily="18" charset="0"/>
            </a:endParaRPr>
          </a:p>
          <a:p>
            <a:pPr marL="557213" lvl="1" indent="-214313"/>
            <a:r>
              <a:rPr lang="en-US" altLang="zh-CN" b="1" dirty="0">
                <a:latin typeface="Times New Roman" panose="02020603050405020304" pitchFamily="18" charset="0"/>
                <a:cs typeface="Times New Roman" panose="02020603050405020304" pitchFamily="18" charset="0"/>
              </a:rPr>
              <a:t>Mutual Resistance</a:t>
            </a:r>
            <a:r>
              <a:rPr lang="en-US" altLang="zh-CN" dirty="0">
                <a:latin typeface="Times New Roman" panose="02020603050405020304" pitchFamily="18" charset="0"/>
                <a:cs typeface="Times New Roman" panose="02020603050405020304" pitchFamily="18" charset="0"/>
              </a:rPr>
              <a:t> (no one changes their belief)</a:t>
            </a:r>
          </a:p>
          <a:p>
            <a:pPr marL="557213" lvl="1" indent="-214313"/>
            <a:r>
              <a:rPr lang="en-US" altLang="zh-CN" b="1" dirty="0">
                <a:latin typeface="Times New Roman" panose="02020603050405020304" pitchFamily="18" charset="0"/>
                <a:cs typeface="Times New Roman" panose="02020603050405020304" pitchFamily="18" charset="0"/>
              </a:rPr>
              <a:t>Bilateral Influence</a:t>
            </a:r>
            <a:r>
              <a:rPr lang="en-US" altLang="zh-CN" dirty="0">
                <a:latin typeface="Times New Roman" panose="02020603050405020304" pitchFamily="18" charset="0"/>
                <a:cs typeface="Times New Roman" panose="02020603050405020304" pitchFamily="18" charset="0"/>
              </a:rPr>
              <a:t> (both simultaneously persuade each other to switch)</a:t>
            </a:r>
          </a:p>
          <a:p>
            <a:r>
              <a:rPr lang="en-US" altLang="zh-CN" b="1" dirty="0">
                <a:latin typeface="Times New Roman" panose="02020603050405020304" pitchFamily="18" charset="0"/>
                <a:cs typeface="Times New Roman" panose="02020603050405020304" pitchFamily="18" charset="0"/>
              </a:rPr>
              <a:t>3. Data Collection:</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With 6 agents and 6 topics, there were 15 unique pairings per topic and 90 total interactions.</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We recorded how often each of the four outcomes occurred, aiming to see which personality matchups yielded stronger persuasion or resistance in each misinformation scenario.</a:t>
            </a: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05687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45083-5A7B-BC6E-F50A-6ED5BCD12F52}"/>
              </a:ext>
            </a:extLst>
          </p:cNvPr>
          <p:cNvSpPr>
            <a:spLocks noGrp="1"/>
          </p:cNvSpPr>
          <p:nvPr>
            <p:ph type="title"/>
          </p:nvPr>
        </p:nvSpPr>
        <p:spPr/>
        <p:txBody>
          <a:bodyPr>
            <a:normAutofit/>
          </a:bodyPr>
          <a:lstStyle/>
          <a:p>
            <a:r>
              <a:rPr lang="en-US" altLang="zh-CN" sz="3000" b="1" dirty="0">
                <a:latin typeface="Times New Roman" panose="02020603050405020304" pitchFamily="18" charset="0"/>
                <a:cs typeface="Times New Roman" panose="02020603050405020304" pitchFamily="18" charset="0"/>
              </a:rPr>
              <a:t>Results (1) – Critical (Agent 4) vs. Sensitive (Agent 5)</a:t>
            </a:r>
            <a:endParaRPr lang="zh-CN" altLang="en-US" sz="3000"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570E577A-9EEB-4FD3-F816-44B0CE1792D8}"/>
              </a:ext>
            </a:extLst>
          </p:cNvPr>
          <p:cNvSpPr>
            <a:spLocks noGrp="1"/>
          </p:cNvSpPr>
          <p:nvPr>
            <p:ph idx="1"/>
          </p:nvPr>
        </p:nvSpPr>
        <p:spPr>
          <a:xfrm>
            <a:off x="628650" y="1369219"/>
            <a:ext cx="7886700" cy="3389957"/>
          </a:xfrm>
        </p:spPr>
        <p:txBody>
          <a:bodyPr>
            <a:noAutofit/>
          </a:bodyPr>
          <a:lstStyle/>
          <a:p>
            <a:r>
              <a:rPr lang="en-US" altLang="zh-CN" sz="1650" b="1" dirty="0">
                <a:latin typeface="Times New Roman" panose="02020603050405020304" pitchFamily="18" charset="0"/>
                <a:cs typeface="Times New Roman" panose="02020603050405020304" pitchFamily="18" charset="0"/>
              </a:rPr>
              <a:t>Key Findings:</a:t>
            </a:r>
            <a:endParaRPr lang="en-US" altLang="zh-CN" sz="165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650" dirty="0">
                <a:latin typeface="Times New Roman" panose="02020603050405020304" pitchFamily="18" charset="0"/>
                <a:cs typeface="Times New Roman" panose="02020603050405020304" pitchFamily="18" charset="0"/>
              </a:rPr>
              <a:t>Agent 4 (cold/harsh personality) showed high persuasion success against Agent 5 (moody/nervous).</a:t>
            </a:r>
          </a:p>
          <a:p>
            <a:pPr>
              <a:buFont typeface="Arial" panose="020B0604020202020204" pitchFamily="34" charset="0"/>
              <a:buChar char="•"/>
            </a:pPr>
            <a:r>
              <a:rPr lang="en-US" altLang="zh-CN" sz="1650" dirty="0">
                <a:latin typeface="Times New Roman" panose="02020603050405020304" pitchFamily="18" charset="0"/>
                <a:cs typeface="Times New Roman" panose="02020603050405020304" pitchFamily="18" charset="0"/>
              </a:rPr>
              <a:t>For HIV-related misinformation, Agent 4 had a success rate of </a:t>
            </a:r>
            <a:r>
              <a:rPr lang="en-US" altLang="zh-CN" sz="1650" b="1" dirty="0">
                <a:latin typeface="Times New Roman" panose="02020603050405020304" pitchFamily="18" charset="0"/>
                <a:cs typeface="Times New Roman" panose="02020603050405020304" pitchFamily="18" charset="0"/>
              </a:rPr>
              <a:t>59.4%</a:t>
            </a:r>
            <a:r>
              <a:rPr lang="en-US" altLang="zh-CN" sz="1650" dirty="0">
                <a:latin typeface="Times New Roman" panose="02020603050405020304" pitchFamily="18" charset="0"/>
                <a:cs typeface="Times New Roman" panose="02020603050405020304" pitchFamily="18" charset="0"/>
              </a:rPr>
              <a:t>, indicating that an analytical, critical style can be quite effective when the other side is emotionally vulnerable.</a:t>
            </a:r>
          </a:p>
          <a:p>
            <a:pPr>
              <a:buFont typeface="Arial" panose="020B0604020202020204" pitchFamily="34" charset="0"/>
              <a:buChar char="•"/>
            </a:pPr>
            <a:r>
              <a:rPr lang="en-US" altLang="zh-CN" sz="1650" dirty="0">
                <a:latin typeface="Times New Roman" panose="02020603050405020304" pitchFamily="18" charset="0"/>
                <a:cs typeface="Times New Roman" panose="02020603050405020304" pitchFamily="18" charset="0"/>
              </a:rPr>
              <a:t>Agent 5’s anxious nature may make it more susceptible to Agent 4’s rational, skeptical approach.</a:t>
            </a:r>
          </a:p>
          <a:p>
            <a:r>
              <a:rPr lang="en-US" altLang="zh-CN" sz="1650" b="1" dirty="0">
                <a:latin typeface="Times New Roman" panose="02020603050405020304" pitchFamily="18" charset="0"/>
                <a:cs typeface="Times New Roman" panose="02020603050405020304" pitchFamily="18" charset="0"/>
              </a:rPr>
              <a:t>Interpretation:</a:t>
            </a:r>
            <a:endParaRPr lang="en-US" altLang="zh-CN" sz="165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650" dirty="0">
                <a:latin typeface="Times New Roman" panose="02020603050405020304" pitchFamily="18" charset="0"/>
                <a:cs typeface="Times New Roman" panose="02020603050405020304" pitchFamily="18" charset="0"/>
              </a:rPr>
              <a:t>Critical or analytical traits → more skepticism, stronger evidence-based debates.</a:t>
            </a:r>
          </a:p>
          <a:p>
            <a:pPr>
              <a:buFont typeface="Arial" panose="020B0604020202020204" pitchFamily="34" charset="0"/>
              <a:buChar char="•"/>
            </a:pPr>
            <a:r>
              <a:rPr lang="en-US" altLang="zh-CN" sz="1650" dirty="0">
                <a:latin typeface="Times New Roman" panose="02020603050405020304" pitchFamily="18" charset="0"/>
                <a:cs typeface="Times New Roman" panose="02020603050405020304" pitchFamily="18" charset="0"/>
              </a:rPr>
              <a:t>Sensitive or nervous traits → more emotional reactivity, can be overwhelmed by assertive logic.</a:t>
            </a:r>
          </a:p>
          <a:p>
            <a:endParaRPr lang="zh-CN" altLang="en-US" sz="16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188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表格&#10;&#10;AI 生成的内容可能不正确。">
            <a:extLst>
              <a:ext uri="{FF2B5EF4-FFF2-40B4-BE49-F238E27FC236}">
                <a16:creationId xmlns:a16="http://schemas.microsoft.com/office/drawing/2014/main" id="{F3C6A0EB-F5EE-3312-BBA7-C37F9BC255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6672" y="1422897"/>
            <a:ext cx="5250656" cy="1950244"/>
          </a:xfrm>
        </p:spPr>
      </p:pic>
    </p:spTree>
    <p:extLst>
      <p:ext uri="{BB962C8B-B14F-4D97-AF65-F5344CB8AC3E}">
        <p14:creationId xmlns:p14="http://schemas.microsoft.com/office/powerpoint/2010/main" val="3456525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20735-B4D8-0966-3D25-75F8718E2CC5}"/>
              </a:ext>
            </a:extLst>
          </p:cNvPr>
          <p:cNvSpPr>
            <a:spLocks noGrp="1"/>
          </p:cNvSpPr>
          <p:nvPr>
            <p:ph type="title"/>
          </p:nvPr>
        </p:nvSpPr>
        <p:spPr/>
        <p:txBody>
          <a:bodyPr>
            <a:normAutofit/>
          </a:bodyPr>
          <a:lstStyle/>
          <a:p>
            <a:r>
              <a:rPr lang="en-US" altLang="zh-CN" sz="2700" b="1" dirty="0">
                <a:latin typeface="Times New Roman" panose="02020603050405020304" pitchFamily="18" charset="0"/>
                <a:cs typeface="Times New Roman" panose="02020603050405020304" pitchFamily="18" charset="0"/>
              </a:rPr>
              <a:t>Results (2) – Agent 4 vs. Agent 6 Shifting Dynamics</a:t>
            </a:r>
            <a:endParaRPr lang="zh-CN" altLang="en-US" sz="2700"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5916FFB9-46EE-298A-E086-C07D403921E4}"/>
              </a:ext>
            </a:extLst>
          </p:cNvPr>
          <p:cNvSpPr>
            <a:spLocks noGrp="1"/>
          </p:cNvSpPr>
          <p:nvPr>
            <p:ph idx="1"/>
          </p:nvPr>
        </p:nvSpPr>
        <p:spPr/>
        <p:txBody>
          <a:bodyPr>
            <a:normAutofit/>
          </a:bodyPr>
          <a:lstStyle/>
          <a:p>
            <a:r>
              <a:rPr lang="en-US" altLang="zh-CN" sz="1800" b="1" dirty="0">
                <a:latin typeface="Times New Roman" panose="02020603050405020304" pitchFamily="18" charset="0"/>
                <a:cs typeface="Times New Roman" panose="02020603050405020304" pitchFamily="18" charset="0"/>
              </a:rPr>
              <a:t>1. Agent 6’s Strength in Assertive Contexts:</a:t>
            </a:r>
            <a:endParaRPr lang="en-US" altLang="zh-CN"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When Agent 4 faces Agent 6, the calmer and more self-assured Agent 6 often prevails in persuasion.</a:t>
            </a:r>
          </a:p>
          <a:p>
            <a:pPr>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Agent 6’s strong self-efficacy and cool-headed approach can be more influential in certain topics (e.g., 5G, MMR).</a:t>
            </a:r>
          </a:p>
          <a:p>
            <a:r>
              <a:rPr lang="en-US" altLang="zh-CN" sz="1800" b="1" dirty="0">
                <a:latin typeface="Times New Roman" panose="02020603050405020304" pitchFamily="18" charset="0"/>
                <a:cs typeface="Times New Roman" panose="02020603050405020304" pitchFamily="18" charset="0"/>
              </a:rPr>
              <a:t>2. Underlying Mechanisms:</a:t>
            </a:r>
            <a:endParaRPr lang="en-US" altLang="zh-CN"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Agent 6’s confidence helps it deliver messages convincingly.</a:t>
            </a:r>
          </a:p>
          <a:p>
            <a:pPr>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Meanwhile, Agent 4’s critical nature is great for resisting false content, but it may be less effective at persuading others due to its harsh demeanor.</a:t>
            </a: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53854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表格&#10;&#10;AI 生成的内容可能不正确。">
            <a:extLst>
              <a:ext uri="{FF2B5EF4-FFF2-40B4-BE49-F238E27FC236}">
                <a16:creationId xmlns:a16="http://schemas.microsoft.com/office/drawing/2014/main" id="{9E46A77B-8D4D-DE44-6253-A4979DE582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6672" y="1493859"/>
            <a:ext cx="5250656" cy="1971675"/>
          </a:xfrm>
        </p:spPr>
      </p:pic>
    </p:spTree>
    <p:extLst>
      <p:ext uri="{BB962C8B-B14F-4D97-AF65-F5344CB8AC3E}">
        <p14:creationId xmlns:p14="http://schemas.microsoft.com/office/powerpoint/2010/main" val="2572051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695DE-9AD6-A8E2-FA50-FDC5647DA590}"/>
              </a:ext>
            </a:extLst>
          </p:cNvPr>
          <p:cNvSpPr>
            <a:spLocks noGrp="1"/>
          </p:cNvSpPr>
          <p:nvPr>
            <p:ph type="title"/>
          </p:nvPr>
        </p:nvSpPr>
        <p:spPr/>
        <p:txBody>
          <a:bodyPr>
            <a:normAutofit fontScale="90000"/>
          </a:bodyPr>
          <a:lstStyle/>
          <a:p>
            <a:r>
              <a:rPr lang="en-US" altLang="zh-CN" b="1" dirty="0">
                <a:latin typeface="Times New Roman" panose="02020603050405020304" pitchFamily="18" charset="0"/>
                <a:cs typeface="Times New Roman" panose="02020603050405020304" pitchFamily="18" charset="0"/>
              </a:rPr>
              <a:t>Results (3) – Unexpected Reversal: Agent 5 vs. Agent 6</a:t>
            </a:r>
            <a:endParaRPr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66A5D35-B518-0717-690D-58FC99B1D5E4}"/>
              </a:ext>
            </a:extLst>
          </p:cNvPr>
          <p:cNvSpPr>
            <a:spLocks noGrp="1"/>
          </p:cNvSpPr>
          <p:nvPr>
            <p:ph idx="1"/>
          </p:nvPr>
        </p:nvSpPr>
        <p:spPr/>
        <p:txBody>
          <a:bodyPr>
            <a:normAutofit fontScale="77500" lnSpcReduction="20000"/>
          </a:bodyPr>
          <a:lstStyle/>
          <a:p>
            <a:r>
              <a:rPr lang="en-US" altLang="zh-CN" b="1" dirty="0">
                <a:latin typeface="Times New Roman" panose="02020603050405020304" pitchFamily="18" charset="0"/>
                <a:cs typeface="Times New Roman" panose="02020603050405020304" pitchFamily="18" charset="0"/>
              </a:rPr>
              <a:t>Surprising Case:</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Even though Agent 6 outperforms Agent 5 in many discussions, there’s one exception:</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MMR Vaccine talk, Agent 5 attains a </a:t>
            </a:r>
            <a:r>
              <a:rPr lang="en-US" altLang="zh-CN" b="1" dirty="0">
                <a:latin typeface="Times New Roman" panose="02020603050405020304" pitchFamily="18" charset="0"/>
                <a:cs typeface="Times New Roman" panose="02020603050405020304" pitchFamily="18" charset="0"/>
              </a:rPr>
              <a:t>55.2%</a:t>
            </a:r>
            <a:r>
              <a:rPr lang="en-US" altLang="zh-CN" dirty="0">
                <a:latin typeface="Times New Roman" panose="02020603050405020304" pitchFamily="18" charset="0"/>
                <a:cs typeface="Times New Roman" panose="02020603050405020304" pitchFamily="18" charset="0"/>
              </a:rPr>
              <a:t> success rate against Agent 6, challenging the assumption that the calmer agent would automatically win.</a:t>
            </a:r>
          </a:p>
          <a:p>
            <a:r>
              <a:rPr lang="en-US" altLang="zh-CN" b="1" dirty="0">
                <a:latin typeface="Times New Roman" panose="02020603050405020304" pitchFamily="18" charset="0"/>
                <a:cs typeface="Times New Roman" panose="02020603050405020304" pitchFamily="18" charset="0"/>
              </a:rPr>
              <a:t>Why?</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Agent 5’s high sensitivity might tap into emotional appeals—particularly about health concerns—pushing Agent 6 to yield.</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It highlights that under certain emotional circumstances, a more anxious style can actually be compelling.</a:t>
            </a:r>
          </a:p>
          <a:p>
            <a:r>
              <a:rPr lang="en-US" altLang="zh-CN" b="1" dirty="0">
                <a:latin typeface="Times New Roman" panose="02020603050405020304" pitchFamily="18" charset="0"/>
                <a:cs typeface="Times New Roman" panose="02020603050405020304" pitchFamily="18" charset="0"/>
              </a:rPr>
              <a:t>Non-Transitivity:</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We see a loop: 6 &gt; 4, 4 &gt; 5, yet 5 &gt; 6.</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This indicates there is no simple “rank order” of persuasion strength: it depends heavily on specific agent interactions and topics.</a:t>
            </a: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845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表格&#10;&#10;AI 生成的内容可能不正确。">
            <a:extLst>
              <a:ext uri="{FF2B5EF4-FFF2-40B4-BE49-F238E27FC236}">
                <a16:creationId xmlns:a16="http://schemas.microsoft.com/office/drawing/2014/main" id="{45113057-3086-F7F1-61CA-99184DF0F4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469" y="1596628"/>
            <a:ext cx="4447063" cy="1950244"/>
          </a:xfrm>
        </p:spPr>
      </p:pic>
    </p:spTree>
    <p:extLst>
      <p:ext uri="{BB962C8B-B14F-4D97-AF65-F5344CB8AC3E}">
        <p14:creationId xmlns:p14="http://schemas.microsoft.com/office/powerpoint/2010/main" val="10711303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C45AF-21E1-8993-2326-6A230B5B8AB3}"/>
              </a:ext>
            </a:extLst>
          </p:cNvPr>
          <p:cNvSpPr>
            <a:spLocks noGrp="1"/>
          </p:cNvSpPr>
          <p:nvPr>
            <p:ph type="title"/>
          </p:nvPr>
        </p:nvSpPr>
        <p:spPr/>
        <p:txBody>
          <a:bodyPr>
            <a:normAutofit fontScale="90000"/>
          </a:bodyPr>
          <a:lstStyle/>
          <a:p>
            <a:r>
              <a:rPr lang="en-US" altLang="zh-CN" b="1" dirty="0">
                <a:latin typeface="Times New Roman" panose="02020603050405020304" pitchFamily="18" charset="0"/>
                <a:cs typeface="Times New Roman" panose="02020603050405020304" pitchFamily="18" charset="0"/>
              </a:rPr>
              <a:t>Results (4) – Effectiveness of Non-Aggressive Strategies</a:t>
            </a:r>
            <a:endParaRPr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12E0A2A9-E01D-D16A-B36F-E6EE3E75CC25}"/>
              </a:ext>
            </a:extLst>
          </p:cNvPr>
          <p:cNvSpPr>
            <a:spLocks noGrp="1"/>
          </p:cNvSpPr>
          <p:nvPr>
            <p:ph idx="1"/>
          </p:nvPr>
        </p:nvSpPr>
        <p:spPr>
          <a:xfrm>
            <a:off x="487885" y="1268016"/>
            <a:ext cx="7553006" cy="2892907"/>
          </a:xfrm>
        </p:spPr>
        <p:txBody>
          <a:bodyPr>
            <a:noAutofit/>
          </a:bodyPr>
          <a:lstStyle/>
          <a:p>
            <a:r>
              <a:rPr lang="en-US" altLang="zh-CN" sz="1500" b="1" dirty="0">
                <a:latin typeface="Times New Roman" panose="02020603050405020304" pitchFamily="18" charset="0"/>
                <a:cs typeface="Times New Roman" panose="02020603050405020304" pitchFamily="18" charset="0"/>
              </a:rPr>
              <a:t>1. Agents 1 &amp; 3 (Non-Aggressive Styles):</a:t>
            </a:r>
            <a:endParaRPr lang="en-US" altLang="zh-CN" sz="15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These agents (bold/energetic and sympathetic/cooperative) lack overtly forceful traits, yet they still maintain above 40% success in many discussions.</a:t>
            </a:r>
          </a:p>
          <a:p>
            <a:pPr>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They build a friendly environment, demonstrate empathy, and use subtle cues rather than brute-force arguments.</a:t>
            </a:r>
          </a:p>
          <a:p>
            <a:r>
              <a:rPr lang="en-US" altLang="zh-CN" sz="1500" b="1" dirty="0">
                <a:latin typeface="Times New Roman" panose="02020603050405020304" pitchFamily="18" charset="0"/>
                <a:cs typeface="Times New Roman" panose="02020603050405020304" pitchFamily="18" charset="0"/>
              </a:rPr>
              <a:t>2. Psychological Mechanisms:</a:t>
            </a:r>
            <a:endParaRPr lang="en-US" altLang="zh-CN" sz="15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Emphasizing emotional connection or rapport leads the other agent to be more open.</a:t>
            </a:r>
          </a:p>
          <a:p>
            <a:pPr>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Being low-pressure and supportive can reduce the “pushback” that frequently emerges when one feels attacked or contradicted.</a:t>
            </a:r>
          </a:p>
          <a:p>
            <a:r>
              <a:rPr lang="en-US" altLang="zh-CN" sz="1500" b="1" dirty="0">
                <a:latin typeface="Times New Roman" panose="02020603050405020304" pitchFamily="18" charset="0"/>
                <a:cs typeface="Times New Roman" panose="02020603050405020304" pitchFamily="18" charset="0"/>
              </a:rPr>
              <a:t>3. Implications for Misinformation Interventions:</a:t>
            </a:r>
            <a:endParaRPr lang="en-US" altLang="zh-CN" sz="15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Interventions that begin by building trust and empathy—rather than confronting people with facts alone—can be more sustainable.</a:t>
            </a:r>
          </a:p>
          <a:p>
            <a:pPr>
              <a:buFont typeface="Arial" panose="020B0604020202020204" pitchFamily="34" charset="0"/>
              <a:buChar char="•"/>
            </a:pPr>
            <a:r>
              <a:rPr lang="en-US" altLang="zh-CN" sz="1500" dirty="0">
                <a:latin typeface="Times New Roman" panose="02020603050405020304" pitchFamily="18" charset="0"/>
                <a:cs typeface="Times New Roman" panose="02020603050405020304" pitchFamily="18" charset="0"/>
              </a:rPr>
              <a:t>When trying to correct misinformation on social media or in personal discussions, an empathetic approach often succeeds where aggressive tactics fail.</a:t>
            </a:r>
          </a:p>
          <a:p>
            <a:endParaRPr lang="zh-CN" alt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9615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934" y="234876"/>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7" name="TextBox 6"/>
          <p:cNvSpPr txBox="1"/>
          <p:nvPr/>
        </p:nvSpPr>
        <p:spPr>
          <a:xfrm>
            <a:off x="198667" y="4862719"/>
            <a:ext cx="7290059" cy="276999"/>
          </a:xfrm>
          <a:prstGeom prst="rect">
            <a:avLst/>
          </a:prstGeom>
          <a:noFill/>
        </p:spPr>
        <p:txBody>
          <a:bodyPr wrap="square" rtlCol="0">
            <a:spAutoFit/>
          </a:bodyPr>
          <a:lstStyle/>
          <a:p>
            <a:r>
              <a:rPr lang="en-US" sz="1200" dirty="0"/>
              <a:t>https://</a:t>
            </a:r>
            <a:r>
              <a:rPr lang="en-US" sz="1200" dirty="0" err="1"/>
              <a:t>en.wikipedia.org</a:t>
            </a:r>
            <a:r>
              <a:rPr lang="en-US" sz="1200" dirty="0"/>
              <a:t>/wiki/2023_Writers_Guild_of_America_strike</a:t>
            </a:r>
          </a:p>
        </p:txBody>
      </p:sp>
      <p:pic>
        <p:nvPicPr>
          <p:cNvPr id="8" name="Picture 7"/>
          <p:cNvPicPr>
            <a:picLocks noChangeAspect="1"/>
          </p:cNvPicPr>
          <p:nvPr/>
        </p:nvPicPr>
        <p:blipFill>
          <a:blip r:embed="rId2"/>
          <a:stretch>
            <a:fillRect/>
          </a:stretch>
        </p:blipFill>
        <p:spPr>
          <a:xfrm>
            <a:off x="260811" y="1046119"/>
            <a:ext cx="3708400" cy="3695700"/>
          </a:xfrm>
          <a:prstGeom prst="rect">
            <a:avLst/>
          </a:prstGeom>
        </p:spPr>
      </p:pic>
      <p:sp>
        <p:nvSpPr>
          <p:cNvPr id="10" name="TextBox 9"/>
          <p:cNvSpPr txBox="1"/>
          <p:nvPr/>
        </p:nvSpPr>
        <p:spPr>
          <a:xfrm>
            <a:off x="4146953" y="1046119"/>
            <a:ext cx="4736236" cy="400110"/>
          </a:xfrm>
          <a:prstGeom prst="rect">
            <a:avLst/>
          </a:prstGeom>
          <a:noFill/>
        </p:spPr>
        <p:txBody>
          <a:bodyPr wrap="square">
            <a:spAutoFit/>
          </a:bodyPr>
          <a:lstStyle/>
          <a:p>
            <a:r>
              <a:rPr lang="en-US" sz="2000" dirty="0"/>
              <a:t>🎬 Case Study: Writers Guild Strike (2023)</a:t>
            </a:r>
          </a:p>
        </p:txBody>
      </p:sp>
      <p:sp>
        <p:nvSpPr>
          <p:cNvPr id="12" name="TextBox 11"/>
          <p:cNvSpPr txBox="1"/>
          <p:nvPr/>
        </p:nvSpPr>
        <p:spPr>
          <a:xfrm>
            <a:off x="4306751" y="1813350"/>
            <a:ext cx="4736236" cy="2031325"/>
          </a:xfrm>
          <a:prstGeom prst="rect">
            <a:avLst/>
          </a:prstGeom>
          <a:noFill/>
        </p:spPr>
        <p:txBody>
          <a:bodyPr wrap="square">
            <a:spAutoFit/>
          </a:bodyPr>
          <a:lstStyle/>
          <a:p>
            <a:pPr>
              <a:buNone/>
            </a:pPr>
            <a:r>
              <a:rPr lang="en-US" b="1" dirty="0"/>
              <a:t>📝 Background</a:t>
            </a:r>
          </a:p>
          <a:p>
            <a:pPr>
              <a:buNone/>
            </a:pPr>
            <a:endParaRPr lang="en-US" b="1" dirty="0"/>
          </a:p>
          <a:p>
            <a:pPr>
              <a:buNone/>
            </a:pPr>
            <a:r>
              <a:rPr lang="en-US" dirty="0"/>
              <a:t>In 2023, the </a:t>
            </a:r>
            <a:r>
              <a:rPr lang="en-US" b="1" dirty="0"/>
              <a:t>Writers Guild of America (WGA)</a:t>
            </a:r>
            <a:r>
              <a:rPr lang="en-US" dirty="0"/>
              <a:t> went on strike, responding to concerns that Hollywood studios might use large language models (e.g., GPT-4) to write or revise scripts, threatening writers’ livelihoods.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表, 条形图&#10;&#10;AI 生成的内容可能不正确。">
            <a:extLst>
              <a:ext uri="{FF2B5EF4-FFF2-40B4-BE49-F238E27FC236}">
                <a16:creationId xmlns:a16="http://schemas.microsoft.com/office/drawing/2014/main" id="{9AA43FCA-7863-B635-7511-C02CB4278E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544" y="780241"/>
            <a:ext cx="3857625" cy="2871788"/>
          </a:xfrm>
        </p:spPr>
      </p:pic>
      <p:pic>
        <p:nvPicPr>
          <p:cNvPr id="7" name="图片 6" descr="图表, 条形图&#10;&#10;AI 生成的内容可能不正确。">
            <a:extLst>
              <a:ext uri="{FF2B5EF4-FFF2-40B4-BE49-F238E27FC236}">
                <a16:creationId xmlns:a16="http://schemas.microsoft.com/office/drawing/2014/main" id="{22853197-FE1C-CF36-062D-90554BAA5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935" y="780242"/>
            <a:ext cx="3857625" cy="2850356"/>
          </a:xfrm>
          <a:prstGeom prst="rect">
            <a:avLst/>
          </a:prstGeom>
        </p:spPr>
      </p:pic>
    </p:spTree>
    <p:extLst>
      <p:ext uri="{BB962C8B-B14F-4D97-AF65-F5344CB8AC3E}">
        <p14:creationId xmlns:p14="http://schemas.microsoft.com/office/powerpoint/2010/main" val="14820437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33E73-807C-B0A7-A73E-9E4FFEA44A15}"/>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Discussion</a:t>
            </a:r>
            <a:endParaRPr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09CAFAE7-6D3E-511F-B90C-C094E15AE3BF}"/>
              </a:ext>
            </a:extLst>
          </p:cNvPr>
          <p:cNvSpPr>
            <a:spLocks noGrp="1"/>
          </p:cNvSpPr>
          <p:nvPr>
            <p:ph idx="1"/>
          </p:nvPr>
        </p:nvSpPr>
        <p:spPr>
          <a:xfrm>
            <a:off x="628650" y="1221933"/>
            <a:ext cx="7886700" cy="3263504"/>
          </a:xfrm>
        </p:spPr>
        <p:txBody>
          <a:bodyPr>
            <a:normAutofit fontScale="77500" lnSpcReduction="20000"/>
          </a:bodyPr>
          <a:lstStyle/>
          <a:p>
            <a:r>
              <a:rPr lang="en-US" altLang="zh-CN" b="1" dirty="0">
                <a:latin typeface="Times New Roman" panose="02020603050405020304" pitchFamily="18" charset="0"/>
                <a:cs typeface="Times New Roman" panose="02020603050405020304" pitchFamily="18" charset="0"/>
              </a:rPr>
              <a:t>Takeaways:</a:t>
            </a:r>
            <a:endParaRPr lang="en-US" altLang="zh-CN" dirty="0">
              <a:latin typeface="Times New Roman" panose="02020603050405020304" pitchFamily="18" charset="0"/>
              <a:cs typeface="Times New Roman" panose="02020603050405020304" pitchFamily="18" charset="0"/>
            </a:endParaRPr>
          </a:p>
          <a:p>
            <a:pPr>
              <a:buFont typeface="+mj-lt"/>
              <a:buAutoNum type="arabicPeriod"/>
            </a:pPr>
            <a:r>
              <a:rPr lang="en-US" altLang="zh-CN" b="1" dirty="0">
                <a:latin typeface="Times New Roman" panose="02020603050405020304" pitchFamily="18" charset="0"/>
                <a:cs typeface="Times New Roman" panose="02020603050405020304" pitchFamily="18" charset="0"/>
              </a:rPr>
              <a:t>Personality combinations strongly shape persuasion and resistance</a:t>
            </a:r>
            <a:endParaRPr lang="en-US" altLang="zh-CN" dirty="0">
              <a:latin typeface="Times New Roman" panose="02020603050405020304" pitchFamily="18" charset="0"/>
              <a:cs typeface="Times New Roman" panose="02020603050405020304" pitchFamily="18" charset="0"/>
            </a:endParaRPr>
          </a:p>
          <a:p>
            <a:pPr marL="557213" lvl="1" indent="-214313">
              <a:buFont typeface="+mj-lt"/>
              <a:buAutoNum type="arabicPeriod"/>
            </a:pPr>
            <a:r>
              <a:rPr lang="en-US" altLang="zh-CN" dirty="0">
                <a:latin typeface="Times New Roman" panose="02020603050405020304" pitchFamily="18" charset="0"/>
                <a:cs typeface="Times New Roman" panose="02020603050405020304" pitchFamily="18" charset="0"/>
              </a:rPr>
              <a:t>The same misinformation might have drastically different outcomes in different personality matchups.</a:t>
            </a:r>
          </a:p>
          <a:p>
            <a:pPr>
              <a:buFont typeface="+mj-lt"/>
              <a:buAutoNum type="arabicPeriod"/>
            </a:pPr>
            <a:r>
              <a:rPr lang="en-US" altLang="zh-CN" b="1" dirty="0">
                <a:latin typeface="Times New Roman" panose="02020603050405020304" pitchFamily="18" charset="0"/>
                <a:cs typeface="Times New Roman" panose="02020603050405020304" pitchFamily="18" charset="0"/>
              </a:rPr>
              <a:t>Critical/Calm vs. Empathetic/Anxious</a:t>
            </a:r>
            <a:endParaRPr lang="en-US" altLang="zh-CN" dirty="0">
              <a:latin typeface="Times New Roman" panose="02020603050405020304" pitchFamily="18" charset="0"/>
              <a:cs typeface="Times New Roman" panose="02020603050405020304" pitchFamily="18" charset="0"/>
            </a:endParaRPr>
          </a:p>
          <a:p>
            <a:pPr marL="557213" lvl="1" indent="-214313">
              <a:buFont typeface="+mj-lt"/>
              <a:buAutoNum type="arabicPeriod"/>
            </a:pPr>
            <a:r>
              <a:rPr lang="en-US" altLang="zh-CN" dirty="0">
                <a:latin typeface="Times New Roman" panose="02020603050405020304" pitchFamily="18" charset="0"/>
                <a:cs typeface="Times New Roman" panose="02020603050405020304" pitchFamily="18" charset="0"/>
              </a:rPr>
              <a:t>A critical personality resists misinformation effectively but may not always excel at persuasion.</a:t>
            </a:r>
          </a:p>
          <a:p>
            <a:pPr marL="557213" lvl="1" indent="-214313">
              <a:buFont typeface="+mj-lt"/>
              <a:buAutoNum type="arabicPeriod"/>
            </a:pPr>
            <a:r>
              <a:rPr lang="en-US" altLang="zh-CN" dirty="0">
                <a:latin typeface="Times New Roman" panose="02020603050405020304" pitchFamily="18" charset="0"/>
                <a:cs typeface="Times New Roman" panose="02020603050405020304" pitchFamily="18" charset="0"/>
              </a:rPr>
              <a:t>Meanwhile, a sensitive or empathetic approach can unexpectedly outperform a calm, analytical one, especially if emotions and shared concerns are triggered.</a:t>
            </a:r>
          </a:p>
          <a:p>
            <a:pPr>
              <a:buFont typeface="+mj-lt"/>
              <a:buAutoNum type="arabicPeriod"/>
            </a:pPr>
            <a:r>
              <a:rPr lang="en-US" altLang="zh-CN" b="1" dirty="0">
                <a:latin typeface="Times New Roman" panose="02020603050405020304" pitchFamily="18" charset="0"/>
                <a:cs typeface="Times New Roman" panose="02020603050405020304" pitchFamily="18" charset="0"/>
              </a:rPr>
              <a:t>Non-Linear and Non-Transitive</a:t>
            </a:r>
            <a:endParaRPr lang="en-US" altLang="zh-CN" dirty="0">
              <a:latin typeface="Times New Roman" panose="02020603050405020304" pitchFamily="18" charset="0"/>
              <a:cs typeface="Times New Roman" panose="02020603050405020304" pitchFamily="18" charset="0"/>
            </a:endParaRPr>
          </a:p>
          <a:p>
            <a:pPr marL="557213" lvl="1" indent="-214313">
              <a:buFont typeface="+mj-lt"/>
              <a:buAutoNum type="arabicPeriod"/>
            </a:pPr>
            <a:r>
              <a:rPr lang="en-US" altLang="zh-CN" dirty="0">
                <a:latin typeface="Times New Roman" panose="02020603050405020304" pitchFamily="18" charset="0"/>
                <a:cs typeface="Times New Roman" panose="02020603050405020304" pitchFamily="18" charset="0"/>
              </a:rPr>
              <a:t>We see loops like 6&gt;4, 4&gt;5, 5&gt;6. There is no single “top agent” that always wins.</a:t>
            </a:r>
          </a:p>
          <a:p>
            <a:pPr>
              <a:buFont typeface="+mj-lt"/>
              <a:buAutoNum type="arabicPeriod"/>
            </a:pPr>
            <a:r>
              <a:rPr lang="en-US" altLang="zh-CN" b="1" dirty="0">
                <a:latin typeface="Times New Roman" panose="02020603050405020304" pitchFamily="18" charset="0"/>
                <a:cs typeface="Times New Roman" panose="02020603050405020304" pitchFamily="18" charset="0"/>
              </a:rPr>
              <a:t>Practical Applications</a:t>
            </a:r>
            <a:endParaRPr lang="en-US" altLang="zh-CN" dirty="0">
              <a:latin typeface="Times New Roman" panose="02020603050405020304" pitchFamily="18" charset="0"/>
              <a:cs typeface="Times New Roman" panose="02020603050405020304" pitchFamily="18" charset="0"/>
            </a:endParaRPr>
          </a:p>
          <a:p>
            <a:pPr marL="557213" lvl="1" indent="-214313">
              <a:buFont typeface="+mj-lt"/>
              <a:buAutoNum type="arabicPeriod"/>
            </a:pPr>
            <a:r>
              <a:rPr lang="en-US" altLang="zh-CN" dirty="0">
                <a:latin typeface="Times New Roman" panose="02020603050405020304" pitchFamily="18" charset="0"/>
                <a:cs typeface="Times New Roman" panose="02020603050405020304" pitchFamily="18" charset="0"/>
              </a:rPr>
              <a:t>Targeting highly neurotic individuals might require reassurance to lower anxiety.</a:t>
            </a:r>
          </a:p>
          <a:p>
            <a:pPr marL="557213" lvl="1" indent="-214313">
              <a:buFont typeface="+mj-lt"/>
              <a:buAutoNum type="arabicPeriod"/>
            </a:pPr>
            <a:r>
              <a:rPr lang="en-US" altLang="zh-CN" dirty="0">
                <a:latin typeface="Times New Roman" panose="02020603050405020304" pitchFamily="18" charset="0"/>
                <a:cs typeface="Times New Roman" panose="02020603050405020304" pitchFamily="18" charset="0"/>
              </a:rPr>
              <a:t>Communicating with a critical personality might call for strong data and solid evidence.</a:t>
            </a:r>
          </a:p>
          <a:p>
            <a:pPr marL="557213" lvl="1" indent="-214313">
              <a:buFont typeface="+mj-lt"/>
              <a:buAutoNum type="arabicPeriod"/>
            </a:pPr>
            <a:r>
              <a:rPr lang="en-US" altLang="zh-CN" dirty="0">
                <a:latin typeface="Times New Roman" panose="02020603050405020304" pitchFamily="18" charset="0"/>
                <a:cs typeface="Times New Roman" panose="02020603050405020304" pitchFamily="18" charset="0"/>
              </a:rPr>
              <a:t>Handling more cooperative personalities might revolve around shared empathy rather than confrontation.</a:t>
            </a: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2063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90F5F-A9D5-77D8-2046-3280EB170EAE}"/>
              </a:ext>
            </a:extLst>
          </p:cNvPr>
          <p:cNvSpPr>
            <a:spLocks noGrp="1"/>
          </p:cNvSpPr>
          <p:nvPr>
            <p:ph type="title"/>
          </p:nvPr>
        </p:nvSpPr>
        <p:spPr/>
        <p:txBody>
          <a:bodyPr/>
          <a:lstStyle/>
          <a:p>
            <a:r>
              <a:rPr lang="en-US" altLang="zh-CN" b="1" dirty="0">
                <a:latin typeface="Times New Roman" panose="02020603050405020304" pitchFamily="18" charset="0"/>
                <a:cs typeface="Times New Roman" panose="02020603050405020304" pitchFamily="18" charset="0"/>
              </a:rPr>
              <a:t>Limitations &amp; Future Work</a:t>
            </a:r>
            <a:endParaRPr lang="zh-CN" altLang="en-US" b="1"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255845E-56A4-16B8-9CF3-5CD0E771BF06}"/>
              </a:ext>
            </a:extLst>
          </p:cNvPr>
          <p:cNvSpPr>
            <a:spLocks noGrp="1"/>
          </p:cNvSpPr>
          <p:nvPr>
            <p:ph idx="1"/>
          </p:nvPr>
        </p:nvSpPr>
        <p:spPr/>
        <p:txBody>
          <a:bodyPr>
            <a:normAutofit fontScale="77500" lnSpcReduction="20000"/>
          </a:bodyPr>
          <a:lstStyle/>
          <a:p>
            <a:r>
              <a:rPr lang="en-US" altLang="zh-CN" b="1" dirty="0">
                <a:latin typeface="Times New Roman" panose="02020603050405020304" pitchFamily="18" charset="0"/>
                <a:cs typeface="Times New Roman" panose="02020603050405020304" pitchFamily="18" charset="0"/>
              </a:rPr>
              <a:t>1. Limitations:</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Only Three Dimensions of the Big Five:</a:t>
            </a:r>
            <a:r>
              <a:rPr lang="en-US" altLang="zh-CN" dirty="0">
                <a:latin typeface="Times New Roman" panose="02020603050405020304" pitchFamily="18" charset="0"/>
                <a:cs typeface="Times New Roman" panose="02020603050405020304" pitchFamily="18" charset="0"/>
              </a:rPr>
              <a:t> We did not incorporate Conscientiousness or Openness, which also influence how people handle misinformation.</a:t>
            </a:r>
          </a:p>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Simplified Simulation:</a:t>
            </a:r>
            <a:r>
              <a:rPr lang="en-US" altLang="zh-CN" dirty="0">
                <a:latin typeface="Times New Roman" panose="02020603050405020304" pitchFamily="18" charset="0"/>
                <a:cs typeface="Times New Roman" panose="02020603050405020304" pitchFamily="18" charset="0"/>
              </a:rPr>
              <a:t> Real-world misinformation spread is shaped by network structures, time factors, group norms, etc., which we did not fully replicate.</a:t>
            </a:r>
          </a:p>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Narrow Topic Range:</a:t>
            </a:r>
            <a:r>
              <a:rPr lang="en-US" altLang="zh-CN" dirty="0">
                <a:latin typeface="Times New Roman" panose="02020603050405020304" pitchFamily="18" charset="0"/>
                <a:cs typeface="Times New Roman" panose="02020603050405020304" pitchFamily="18" charset="0"/>
              </a:rPr>
              <a:t> Although we chose six varied topics (health, conspiracy, tech rumors), they don’t cover every type of misinformation.</a:t>
            </a:r>
          </a:p>
          <a:p>
            <a:r>
              <a:rPr lang="en-US" altLang="zh-CN" b="1" dirty="0">
                <a:latin typeface="Times New Roman" panose="02020603050405020304" pitchFamily="18" charset="0"/>
                <a:cs typeface="Times New Roman" panose="02020603050405020304" pitchFamily="18" charset="0"/>
              </a:rPr>
              <a:t>2. Future Directions:</a:t>
            </a:r>
            <a:endParaRPr lang="en-US" altLang="zh-C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Incorporate Full Big Five:</a:t>
            </a:r>
            <a:r>
              <a:rPr lang="en-US" altLang="zh-CN" dirty="0">
                <a:latin typeface="Times New Roman" panose="02020603050405020304" pitchFamily="18" charset="0"/>
                <a:cs typeface="Times New Roman" panose="02020603050405020304" pitchFamily="18" charset="0"/>
              </a:rPr>
              <a:t> See how conscientiousness or openness might alter persuasion/resistance patterns further.</a:t>
            </a:r>
          </a:p>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Large-Scale Network Simulation:</a:t>
            </a:r>
            <a:r>
              <a:rPr lang="en-US" altLang="zh-CN" dirty="0">
                <a:latin typeface="Times New Roman" panose="02020603050405020304" pitchFamily="18" charset="0"/>
                <a:cs typeface="Times New Roman" panose="02020603050405020304" pitchFamily="18" charset="0"/>
              </a:rPr>
              <a:t> Have these personality-based agents interact in a social media-like environment over time to observe emergent misinformation trends.</a:t>
            </a:r>
          </a:p>
          <a:p>
            <a:pPr>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Cross-Cultural Validation:</a:t>
            </a:r>
            <a:r>
              <a:rPr lang="en-US" altLang="zh-CN" dirty="0">
                <a:latin typeface="Times New Roman" panose="02020603050405020304" pitchFamily="18" charset="0"/>
                <a:cs typeface="Times New Roman" panose="02020603050405020304" pitchFamily="18" charset="0"/>
              </a:rPr>
              <a:t> Cultural differences might shift how certain personalities respond to fake news, warranting further cross-cultural comparative studies.</a:t>
            </a: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7702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47DC7-7212-89FC-FA64-4055AC9021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100BE5-2519-611B-35E8-92F43CCF880D}"/>
              </a:ext>
            </a:extLst>
          </p:cNvPr>
          <p:cNvSpPr txBox="1"/>
          <p:nvPr/>
        </p:nvSpPr>
        <p:spPr>
          <a:xfrm>
            <a:off x="2913360" y="2040838"/>
            <a:ext cx="2993127" cy="1015663"/>
          </a:xfrm>
          <a:prstGeom prst="rect">
            <a:avLst/>
          </a:prstGeom>
          <a:noFill/>
        </p:spPr>
        <p:txBody>
          <a:bodyPr wrap="none" rtlCol="0">
            <a:spAutoFit/>
          </a:bodyPr>
          <a:lstStyle/>
          <a:p>
            <a:r>
              <a:rPr lang="en-US" altLang="zh-CN" sz="3000" dirty="0"/>
              <a:t>Paper</a:t>
            </a:r>
            <a:r>
              <a:rPr lang="zh-CN" altLang="en-US" sz="3000" dirty="0"/>
              <a:t> </a:t>
            </a:r>
            <a:r>
              <a:rPr lang="en-US" altLang="zh-CN" sz="3000" dirty="0"/>
              <a:t>Sharing</a:t>
            </a:r>
            <a:r>
              <a:rPr lang="zh-CN" altLang="en-US" sz="3000" dirty="0"/>
              <a:t> </a:t>
            </a:r>
            <a:r>
              <a:rPr lang="en-US" altLang="zh-CN" sz="3000" dirty="0"/>
              <a:t>-4</a:t>
            </a:r>
          </a:p>
          <a:p>
            <a:endParaRPr lang="en-US" sz="3000" dirty="0"/>
          </a:p>
        </p:txBody>
      </p:sp>
      <p:sp>
        <p:nvSpPr>
          <p:cNvPr id="3" name="TextBox 2">
            <a:extLst>
              <a:ext uri="{FF2B5EF4-FFF2-40B4-BE49-F238E27FC236}">
                <a16:creationId xmlns:a16="http://schemas.microsoft.com/office/drawing/2014/main" id="{162EAE04-3D62-2520-6102-A741CC2EE7C0}"/>
              </a:ext>
            </a:extLst>
          </p:cNvPr>
          <p:cNvSpPr txBox="1"/>
          <p:nvPr/>
        </p:nvSpPr>
        <p:spPr>
          <a:xfrm>
            <a:off x="6550592" y="44853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7757386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71700" y="2266371"/>
            <a:ext cx="4800600" cy="1108719"/>
          </a:xfrm>
        </p:spPr>
        <p:txBody>
          <a:bodyPr>
            <a:normAutofit/>
          </a:bodyPr>
          <a:lstStyle/>
          <a:p>
            <a:pPr>
              <a:defRPr sz="2800">
                <a:solidFill>
                  <a:srgbClr val="CC6600"/>
                </a:solidFill>
              </a:defRPr>
            </a:pPr>
            <a:r>
              <a:rPr lang="en-US" altLang="zh-CN" sz="1800" dirty="0">
                <a:solidFill>
                  <a:schemeClr val="tx1"/>
                </a:solidFill>
              </a:rPr>
              <a:t>  </a:t>
            </a:r>
            <a:r>
              <a:rPr lang="zh-CN" altLang="en-US" sz="1800" dirty="0">
                <a:solidFill>
                  <a:schemeClr val="tx1"/>
                </a:solidFill>
              </a:rPr>
              <a:t> </a:t>
            </a:r>
            <a:endParaRPr lang="en-US" altLang="zh-CN" sz="1800" dirty="0">
              <a:solidFill>
                <a:schemeClr val="tx1"/>
              </a:solidFill>
            </a:endParaRPr>
          </a:p>
          <a:p>
            <a:pPr>
              <a:defRPr sz="2800">
                <a:solidFill>
                  <a:srgbClr val="CC6600"/>
                </a:solidFill>
              </a:defRPr>
            </a:pPr>
            <a:r>
              <a:rPr lang="en-US" altLang="zh-CN" sz="1800" dirty="0">
                <a:solidFill>
                  <a:schemeClr val="tx1"/>
                </a:solidFill>
              </a:rPr>
              <a:t>YAN, Weitai (224030213)</a:t>
            </a:r>
          </a:p>
          <a:p>
            <a:pPr>
              <a:defRPr sz="2800">
                <a:solidFill>
                  <a:srgbClr val="CC6600"/>
                </a:solidFill>
              </a:defRPr>
            </a:pPr>
            <a:endParaRPr lang="en-US" sz="1800" dirty="0"/>
          </a:p>
          <a:p>
            <a:pPr>
              <a:defRPr sz="2800">
                <a:solidFill>
                  <a:srgbClr val="CC6600"/>
                </a:solidFill>
              </a:defRPr>
            </a:pPr>
            <a:endParaRPr sz="1800" dirty="0"/>
          </a:p>
        </p:txBody>
      </p:sp>
      <p:sp>
        <p:nvSpPr>
          <p:cNvPr id="10" name="object 33">
            <a:extLst>
              <a:ext uri="{FF2B5EF4-FFF2-40B4-BE49-F238E27FC236}">
                <a16:creationId xmlns:a16="http://schemas.microsoft.com/office/drawing/2014/main" id="{9D379878-FCAE-9B4B-944E-686A2E773133}"/>
              </a:ext>
            </a:extLst>
          </p:cNvPr>
          <p:cNvSpPr txBox="1"/>
          <p:nvPr/>
        </p:nvSpPr>
        <p:spPr>
          <a:xfrm>
            <a:off x="1367852" y="337277"/>
            <a:ext cx="6408296" cy="2057871"/>
          </a:xfrm>
          <a:prstGeom prst="rect">
            <a:avLst/>
          </a:prstGeom>
          <a:solidFill>
            <a:srgbClr val="740F6C"/>
          </a:solidFill>
        </p:spPr>
        <p:txBody>
          <a:bodyPr vert="horz" wrap="square" lIns="0" tIns="26670" rIns="0" bIns="0" rtlCol="0">
            <a:spAutoFit/>
          </a:bodyPr>
          <a:lstStyle/>
          <a:p>
            <a:pPr marL="180975" marR="175259" indent="-1429" algn="ctr" defTabSz="342900">
              <a:lnSpc>
                <a:spcPct val="106700"/>
              </a:lnSpc>
              <a:spcBef>
                <a:spcPts val="210"/>
              </a:spcBef>
            </a:pPr>
            <a:endParaRPr lang="en-US" altLang="zh-CN" sz="3000" dirty="0">
              <a:solidFill>
                <a:srgbClr val="DCA200"/>
              </a:solidFill>
              <a:latin typeface="Calibri"/>
              <a:ea typeface="宋体" panose="02010600030101010101" pitchFamily="2" charset="-122"/>
              <a:cs typeface="Tahoma"/>
            </a:endParaRPr>
          </a:p>
          <a:p>
            <a:pPr marL="180975" marR="175259" indent="-1429" algn="ctr" defTabSz="342900">
              <a:lnSpc>
                <a:spcPct val="106700"/>
              </a:lnSpc>
              <a:spcBef>
                <a:spcPts val="210"/>
              </a:spcBef>
            </a:pPr>
            <a:r>
              <a:rPr lang="en-US" altLang="zh-CN" sz="3000" dirty="0">
                <a:solidFill>
                  <a:srgbClr val="DCA200"/>
                </a:solidFill>
                <a:latin typeface="Calibri"/>
                <a:ea typeface="宋体" panose="02010600030101010101" pitchFamily="2" charset="-122"/>
                <a:cs typeface="Tahoma"/>
              </a:rPr>
              <a:t>ALYMPICS: </a:t>
            </a:r>
          </a:p>
          <a:p>
            <a:pPr marL="180975" marR="175259" indent="-1429" algn="ctr" defTabSz="342900">
              <a:lnSpc>
                <a:spcPct val="106700"/>
              </a:lnSpc>
              <a:spcBef>
                <a:spcPts val="210"/>
              </a:spcBef>
            </a:pPr>
            <a:r>
              <a:rPr lang="en-US" altLang="zh-CN" sz="3000" dirty="0">
                <a:solidFill>
                  <a:srgbClr val="DCA200"/>
                </a:solidFill>
                <a:latin typeface="Calibri"/>
                <a:ea typeface="宋体" panose="02010600030101010101" pitchFamily="2" charset="-122"/>
                <a:cs typeface="Tahoma"/>
              </a:rPr>
              <a:t>LLM Agents Meet Game Theory</a:t>
            </a:r>
          </a:p>
          <a:p>
            <a:pPr marL="180975" marR="175259" indent="-1429" algn="ctr" defTabSz="342900">
              <a:lnSpc>
                <a:spcPct val="106700"/>
              </a:lnSpc>
              <a:spcBef>
                <a:spcPts val="210"/>
              </a:spcBef>
            </a:pPr>
            <a:endParaRPr lang="en-US" sz="3000" dirty="0">
              <a:solidFill>
                <a:prstClr val="black"/>
              </a:solidFill>
              <a:latin typeface="Calibri"/>
              <a:cs typeface="Tahoma"/>
            </a:endParaRPr>
          </a:p>
        </p:txBody>
      </p:sp>
      <p:pic>
        <p:nvPicPr>
          <p:cNvPr id="16" name="图片 15">
            <a:extLst>
              <a:ext uri="{FF2B5EF4-FFF2-40B4-BE49-F238E27FC236}">
                <a16:creationId xmlns:a16="http://schemas.microsoft.com/office/drawing/2014/main" id="{D139B4C8-DF9C-7943-9F5E-EFD1439C5A82}"/>
              </a:ext>
            </a:extLst>
          </p:cNvPr>
          <p:cNvPicPr>
            <a:picLocks noChangeAspect="1"/>
          </p:cNvPicPr>
          <p:nvPr/>
        </p:nvPicPr>
        <p:blipFill>
          <a:blip r:embed="rId2"/>
          <a:stretch>
            <a:fillRect/>
          </a:stretch>
        </p:blipFill>
        <p:spPr>
          <a:xfrm>
            <a:off x="1462913" y="4117889"/>
            <a:ext cx="6218174" cy="761409"/>
          </a:xfrm>
          <a:prstGeom prst="rect">
            <a:avLst/>
          </a:prstGeom>
        </p:spPr>
      </p:pic>
      <p:sp>
        <p:nvSpPr>
          <p:cNvPr id="17" name="Subtitle 2">
            <a:extLst>
              <a:ext uri="{FF2B5EF4-FFF2-40B4-BE49-F238E27FC236}">
                <a16:creationId xmlns:a16="http://schemas.microsoft.com/office/drawing/2014/main" id="{2A87DC2A-EB8C-6247-BC65-C28ADD3EB6B7}"/>
              </a:ext>
            </a:extLst>
          </p:cNvPr>
          <p:cNvSpPr txBox="1">
            <a:spLocks/>
          </p:cNvSpPr>
          <p:nvPr/>
        </p:nvSpPr>
        <p:spPr>
          <a:xfrm>
            <a:off x="3348892" y="3557260"/>
            <a:ext cx="2446217" cy="374039"/>
          </a:xfrm>
          <a:prstGeom prst="rect">
            <a:avLst/>
          </a:prstGeom>
        </p:spPr>
        <p:txBody>
          <a:bodyPr vert="horz" lIns="68580" tIns="34290" rIns="68580" bIns="3429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defTabSz="342900">
              <a:defRPr sz="2800">
                <a:solidFill>
                  <a:srgbClr val="CC6600"/>
                </a:solidFill>
              </a:defRPr>
            </a:pPr>
            <a:r>
              <a:rPr lang="en-US" sz="1800" dirty="0">
                <a:solidFill>
                  <a:prstClr val="black"/>
                </a:solidFill>
                <a:latin typeface="Calibri"/>
              </a:rPr>
              <a:t>A</a:t>
            </a:r>
            <a:r>
              <a:rPr lang="en-US" altLang="zh-CN" sz="1800" dirty="0">
                <a:solidFill>
                  <a:prstClr val="black"/>
                </a:solidFill>
                <a:latin typeface="Calibri"/>
                <a:ea typeface="宋体" panose="02010600030101010101" pitchFamily="2" charset="-122"/>
              </a:rPr>
              <a:t>pril</a:t>
            </a:r>
            <a:r>
              <a:rPr lang="en-US" sz="1800" dirty="0">
                <a:solidFill>
                  <a:prstClr val="black"/>
                </a:solidFill>
                <a:latin typeface="Calibri"/>
              </a:rPr>
              <a:t> 25, 2025</a:t>
            </a:r>
          </a:p>
          <a:p>
            <a:pPr defTabSz="342900">
              <a:defRPr sz="2800">
                <a:solidFill>
                  <a:srgbClr val="CC6600"/>
                </a:solidFill>
              </a:defRPr>
            </a:pPr>
            <a:endParaRPr lang="en-US" sz="1800" dirty="0">
              <a:solidFill>
                <a:srgbClr val="CC6600"/>
              </a:solidFill>
              <a:latin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4D025E3-BE1C-9E45-98B1-27F25885E4D2}"/>
              </a:ext>
            </a:extLst>
          </p:cNvPr>
          <p:cNvSpPr txBox="1">
            <a:spLocks/>
          </p:cNvSpPr>
          <p:nvPr/>
        </p:nvSpPr>
        <p:spPr>
          <a:xfrm>
            <a:off x="1485900" y="1116281"/>
            <a:ext cx="4372765" cy="37649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342900">
              <a:defRPr sz="3600">
                <a:solidFill>
                  <a:srgbClr val="0066CC"/>
                </a:solidFill>
              </a:defRPr>
            </a:pPr>
            <a:endParaRPr lang="en" sz="1800" dirty="0">
              <a:solidFill>
                <a:srgbClr val="0066CC"/>
              </a:solidFill>
              <a:latin typeface="Calibri"/>
            </a:endParaRPr>
          </a:p>
        </p:txBody>
      </p:sp>
      <p:sp>
        <p:nvSpPr>
          <p:cNvPr id="10" name="文本框 9">
            <a:extLst>
              <a:ext uri="{FF2B5EF4-FFF2-40B4-BE49-F238E27FC236}">
                <a16:creationId xmlns:a16="http://schemas.microsoft.com/office/drawing/2014/main" id="{55647CEE-4AB6-9546-BE4A-C591F5E22FEE}"/>
              </a:ext>
            </a:extLst>
          </p:cNvPr>
          <p:cNvSpPr txBox="1"/>
          <p:nvPr/>
        </p:nvSpPr>
        <p:spPr>
          <a:xfrm>
            <a:off x="1549066" y="3817018"/>
            <a:ext cx="184731" cy="300082"/>
          </a:xfrm>
          <a:prstGeom prst="rect">
            <a:avLst/>
          </a:prstGeom>
          <a:noFill/>
        </p:spPr>
        <p:txBody>
          <a:bodyPr wrap="none" rtlCol="0">
            <a:spAutoFit/>
          </a:bodyPr>
          <a:lstStyle/>
          <a:p>
            <a:pPr defTabSz="342900"/>
            <a:endParaRPr kumimoji="1" lang="zh-CN" altLang="en-US" sz="1350" dirty="0">
              <a:solidFill>
                <a:prstClr val="black"/>
              </a:solidFill>
              <a:latin typeface="Calibri"/>
              <a:ea typeface="宋体" panose="02010600030101010101" pitchFamily="2" charset="-122"/>
            </a:endParaRPr>
          </a:p>
        </p:txBody>
      </p:sp>
      <p:sp>
        <p:nvSpPr>
          <p:cNvPr id="13" name="Content Placeholder 2">
            <a:extLst>
              <a:ext uri="{FF2B5EF4-FFF2-40B4-BE49-F238E27FC236}">
                <a16:creationId xmlns:a16="http://schemas.microsoft.com/office/drawing/2014/main" id="{F8A43E08-38E9-9546-AEF8-DF9208A3FD69}"/>
              </a:ext>
            </a:extLst>
          </p:cNvPr>
          <p:cNvSpPr txBox="1">
            <a:spLocks/>
          </p:cNvSpPr>
          <p:nvPr/>
        </p:nvSpPr>
        <p:spPr>
          <a:xfrm>
            <a:off x="1485901" y="2294984"/>
            <a:ext cx="2364995" cy="1799033"/>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defRPr sz="2400">
                <a:solidFill>
                  <a:srgbClr val="000000"/>
                </a:solidFill>
              </a:defRPr>
            </a:pPr>
            <a:endParaRPr lang="en-US" altLang="zh-CN" sz="1800" dirty="0">
              <a:solidFill>
                <a:srgbClr val="000000"/>
              </a:solidFill>
              <a:latin typeface="Calibri"/>
              <a:ea typeface="宋体" panose="02010600030101010101" pitchFamily="2" charset="-122"/>
            </a:endParaRPr>
          </a:p>
        </p:txBody>
      </p:sp>
      <p:sp>
        <p:nvSpPr>
          <p:cNvPr id="2" name="Title 1"/>
          <p:cNvSpPr>
            <a:spLocks noGrp="1"/>
          </p:cNvSpPr>
          <p:nvPr>
            <p:ph type="title"/>
          </p:nvPr>
        </p:nvSpPr>
        <p:spPr>
          <a:xfrm>
            <a:off x="2551670" y="117491"/>
            <a:ext cx="5106429" cy="857250"/>
          </a:xfrm>
        </p:spPr>
        <p:txBody>
          <a:bodyPr>
            <a:normAutofit/>
          </a:bodyPr>
          <a:lstStyle/>
          <a:p>
            <a:pPr>
              <a:defRPr sz="3600">
                <a:solidFill>
                  <a:srgbClr val="0066CC"/>
                </a:solidFill>
              </a:defRPr>
            </a:pPr>
            <a:r>
              <a:rPr lang="en-US" altLang="zh-CN" sz="3000" dirty="0">
                <a:solidFill>
                  <a:srgbClr val="DCA200"/>
                </a:solidFill>
                <a:cs typeface="Tahoma"/>
              </a:rPr>
              <a:t>Why Game Theory + LLMs?</a:t>
            </a:r>
            <a:endParaRPr lang="en" sz="3000" dirty="0"/>
          </a:p>
        </p:txBody>
      </p:sp>
      <p:pic>
        <p:nvPicPr>
          <p:cNvPr id="4" name="object 36" descr="卡通人物&#10;&#10;中度可信度描述已自动生成">
            <a:extLst>
              <a:ext uri="{FF2B5EF4-FFF2-40B4-BE49-F238E27FC236}">
                <a16:creationId xmlns:a16="http://schemas.microsoft.com/office/drawing/2014/main" id="{D381C428-3CBB-5446-BDEF-8E5BEA538B60}"/>
              </a:ext>
            </a:extLst>
          </p:cNvPr>
          <p:cNvPicPr/>
          <p:nvPr/>
        </p:nvPicPr>
        <p:blipFill rotWithShape="1">
          <a:blip r:embed="rId3" cstate="print"/>
          <a:srcRect l="13751" t="419" r="12146" b="23906"/>
          <a:stretch/>
        </p:blipFill>
        <p:spPr>
          <a:xfrm>
            <a:off x="1652717" y="221751"/>
            <a:ext cx="898954" cy="648730"/>
          </a:xfrm>
          <a:prstGeom prst="rect">
            <a:avLst/>
          </a:prstGeom>
        </p:spPr>
      </p:pic>
      <p:sp>
        <p:nvSpPr>
          <p:cNvPr id="6" name="文本框 5">
            <a:extLst>
              <a:ext uri="{FF2B5EF4-FFF2-40B4-BE49-F238E27FC236}">
                <a16:creationId xmlns:a16="http://schemas.microsoft.com/office/drawing/2014/main" id="{1BDF75F6-224D-A808-944D-3527996C3FCA}"/>
              </a:ext>
            </a:extLst>
          </p:cNvPr>
          <p:cNvSpPr txBox="1"/>
          <p:nvPr/>
        </p:nvSpPr>
        <p:spPr>
          <a:xfrm>
            <a:off x="1322243" y="1557329"/>
            <a:ext cx="6499514" cy="2580194"/>
          </a:xfrm>
          <a:prstGeom prst="rect">
            <a:avLst/>
          </a:prstGeom>
          <a:noFill/>
        </p:spPr>
        <p:txBody>
          <a:bodyPr wrap="square">
            <a:spAutoFit/>
          </a:bodyPr>
          <a:lstStyle/>
          <a:p>
            <a:pPr defTabSz="342900">
              <a:lnSpc>
                <a:spcPts val="1575"/>
              </a:lnSpc>
              <a:spcBef>
                <a:spcPts val="450"/>
              </a:spcBef>
              <a:spcAft>
                <a:spcPts val="450"/>
              </a:spcAft>
              <a:buFont typeface="+mj-lt"/>
              <a:buAutoNum type="arabicPeriod"/>
            </a:pPr>
            <a:r>
              <a:rPr lang="en-US" altLang="zh-CN" sz="1500" b="1" dirty="0">
                <a:solidFill>
                  <a:srgbClr val="000000"/>
                </a:solidFill>
                <a:latin typeface="Inter"/>
                <a:ea typeface="宋体" panose="02010600030101010101" pitchFamily="2" charset="-122"/>
              </a:rPr>
              <a:t>Game Theory’s Importance</a:t>
            </a:r>
            <a:endParaRPr lang="en-US" altLang="zh-CN" sz="1500" dirty="0">
              <a:solidFill>
                <a:srgbClr val="000000"/>
              </a:solidFill>
              <a:latin typeface="Inter"/>
              <a:ea typeface="宋体" panose="02010600030101010101" pitchFamily="2" charset="-122"/>
            </a:endParaRPr>
          </a:p>
          <a:p>
            <a:pPr defTabSz="342900">
              <a:lnSpc>
                <a:spcPts val="1575"/>
              </a:lnSpc>
              <a:spcBef>
                <a:spcPts val="450"/>
              </a:spcBef>
              <a:spcAft>
                <a:spcPts val="450"/>
              </a:spcAft>
            </a:pPr>
            <a:r>
              <a:rPr lang="en-US" altLang="zh-CN" sz="1500" dirty="0">
                <a:solidFill>
                  <a:srgbClr val="000000"/>
                </a:solidFill>
                <a:latin typeface="Inter"/>
                <a:ea typeface="宋体" panose="02010600030101010101" pitchFamily="2" charset="-122"/>
              </a:rPr>
              <a:t>Game theory studies strategic interactions among rational agents, with applications in economics, social sciences, computer science, and biology.</a:t>
            </a:r>
          </a:p>
          <a:p>
            <a:pPr defTabSz="342900">
              <a:lnSpc>
                <a:spcPts val="1575"/>
              </a:lnSpc>
              <a:spcBef>
                <a:spcPts val="450"/>
              </a:spcBef>
              <a:spcAft>
                <a:spcPts val="450"/>
              </a:spcAft>
            </a:pPr>
            <a:r>
              <a:rPr lang="en-US" altLang="zh-CN" sz="1500" b="1" dirty="0">
                <a:solidFill>
                  <a:srgbClr val="000000"/>
                </a:solidFill>
                <a:latin typeface="Inter"/>
                <a:ea typeface="宋体" panose="02010600030101010101" pitchFamily="2" charset="-122"/>
              </a:rPr>
              <a:t>2. Challenges in Empirical Game Theory</a:t>
            </a:r>
            <a:endParaRPr lang="en-US" altLang="zh-CN" sz="1500" dirty="0">
              <a:solidFill>
                <a:srgbClr val="000000"/>
              </a:solidFill>
              <a:latin typeface="Inter"/>
              <a:ea typeface="宋体" panose="02010600030101010101" pitchFamily="2" charset="-122"/>
            </a:endParaRPr>
          </a:p>
          <a:p>
            <a:pPr defTabSz="342900">
              <a:lnSpc>
                <a:spcPts val="1575"/>
              </a:lnSpc>
              <a:spcBef>
                <a:spcPts val="450"/>
              </a:spcBef>
              <a:spcAft>
                <a:spcPts val="450"/>
              </a:spcAft>
            </a:pPr>
            <a:r>
              <a:rPr lang="en-US" altLang="zh-CN" sz="1500" dirty="0">
                <a:solidFill>
                  <a:srgbClr val="000000"/>
                </a:solidFill>
                <a:latin typeface="Inter"/>
                <a:ea typeface="宋体" panose="02010600030101010101" pitchFamily="2" charset="-122"/>
              </a:rPr>
              <a:t>Real-world experiments are expensive, time-consuming, and ethically complex (involving human participants).</a:t>
            </a:r>
          </a:p>
          <a:p>
            <a:pPr defTabSz="342900">
              <a:lnSpc>
                <a:spcPts val="1575"/>
              </a:lnSpc>
              <a:spcBef>
                <a:spcPts val="450"/>
              </a:spcBef>
              <a:spcAft>
                <a:spcPts val="450"/>
              </a:spcAft>
            </a:pPr>
            <a:r>
              <a:rPr lang="en-US" altLang="zh-CN" sz="1500" b="1" dirty="0">
                <a:solidFill>
                  <a:srgbClr val="000000"/>
                </a:solidFill>
                <a:latin typeface="Inter"/>
                <a:ea typeface="宋体" panose="02010600030101010101" pitchFamily="2" charset="-122"/>
              </a:rPr>
              <a:t>3.LLMs as a Solution</a:t>
            </a:r>
            <a:endParaRPr lang="en-US" altLang="zh-CN" sz="1500" dirty="0">
              <a:solidFill>
                <a:srgbClr val="000000"/>
              </a:solidFill>
              <a:latin typeface="Inter"/>
              <a:ea typeface="宋体" panose="02010600030101010101" pitchFamily="2" charset="-122"/>
            </a:endParaRPr>
          </a:p>
          <a:p>
            <a:pPr defTabSz="342900">
              <a:lnSpc>
                <a:spcPts val="1575"/>
              </a:lnSpc>
              <a:spcBef>
                <a:spcPts val="450"/>
              </a:spcBef>
              <a:spcAft>
                <a:spcPts val="450"/>
              </a:spcAft>
            </a:pPr>
            <a:r>
              <a:rPr lang="en-US" altLang="zh-CN" sz="1500" dirty="0">
                <a:solidFill>
                  <a:srgbClr val="000000"/>
                </a:solidFill>
                <a:latin typeface="Inter"/>
                <a:ea typeface="宋体" panose="02010600030101010101" pitchFamily="2" charset="-122"/>
              </a:rPr>
              <a:t>Recent advances in LLMs (e.g., GPT-4) enable simulating human-like strategic behavior in a controlled, scalable environment.</a:t>
            </a:r>
          </a:p>
        </p:txBody>
      </p:sp>
    </p:spTree>
    <p:extLst>
      <p:ext uri="{BB962C8B-B14F-4D97-AF65-F5344CB8AC3E}">
        <p14:creationId xmlns:p14="http://schemas.microsoft.com/office/powerpoint/2010/main" val="9590086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B6123-D3E5-6C6E-36F3-D51EF787FDA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8BDE1E8-A3DE-B660-F950-A9852637AD50}"/>
              </a:ext>
            </a:extLst>
          </p:cNvPr>
          <p:cNvSpPr txBox="1">
            <a:spLocks/>
          </p:cNvSpPr>
          <p:nvPr/>
        </p:nvSpPr>
        <p:spPr>
          <a:xfrm>
            <a:off x="1485900" y="1116281"/>
            <a:ext cx="4372765" cy="37649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342900">
              <a:defRPr sz="3600">
                <a:solidFill>
                  <a:srgbClr val="0066CC"/>
                </a:solidFill>
              </a:defRPr>
            </a:pPr>
            <a:endParaRPr lang="en" sz="1800" dirty="0">
              <a:solidFill>
                <a:srgbClr val="0066CC"/>
              </a:solidFill>
              <a:latin typeface="Calibri"/>
            </a:endParaRPr>
          </a:p>
        </p:txBody>
      </p:sp>
      <p:sp>
        <p:nvSpPr>
          <p:cNvPr id="10" name="文本框 9">
            <a:extLst>
              <a:ext uri="{FF2B5EF4-FFF2-40B4-BE49-F238E27FC236}">
                <a16:creationId xmlns:a16="http://schemas.microsoft.com/office/drawing/2014/main" id="{44E4DF1A-B064-1863-85AC-354F84979FB9}"/>
              </a:ext>
            </a:extLst>
          </p:cNvPr>
          <p:cNvSpPr txBox="1"/>
          <p:nvPr/>
        </p:nvSpPr>
        <p:spPr>
          <a:xfrm>
            <a:off x="1549066" y="3817018"/>
            <a:ext cx="184731" cy="300082"/>
          </a:xfrm>
          <a:prstGeom prst="rect">
            <a:avLst/>
          </a:prstGeom>
          <a:noFill/>
        </p:spPr>
        <p:txBody>
          <a:bodyPr wrap="none" rtlCol="0">
            <a:spAutoFit/>
          </a:bodyPr>
          <a:lstStyle/>
          <a:p>
            <a:pPr defTabSz="342900"/>
            <a:endParaRPr kumimoji="1" lang="zh-CN" altLang="en-US" sz="1350" dirty="0">
              <a:solidFill>
                <a:prstClr val="black"/>
              </a:solidFill>
              <a:latin typeface="Calibri"/>
              <a:ea typeface="宋体" panose="02010600030101010101" pitchFamily="2" charset="-122"/>
            </a:endParaRPr>
          </a:p>
        </p:txBody>
      </p:sp>
      <p:sp>
        <p:nvSpPr>
          <p:cNvPr id="13" name="Content Placeholder 2">
            <a:extLst>
              <a:ext uri="{FF2B5EF4-FFF2-40B4-BE49-F238E27FC236}">
                <a16:creationId xmlns:a16="http://schemas.microsoft.com/office/drawing/2014/main" id="{EC2E3221-F74D-EC8E-8A30-62F34C89F237}"/>
              </a:ext>
            </a:extLst>
          </p:cNvPr>
          <p:cNvSpPr txBox="1">
            <a:spLocks/>
          </p:cNvSpPr>
          <p:nvPr/>
        </p:nvSpPr>
        <p:spPr>
          <a:xfrm>
            <a:off x="1485901" y="2294984"/>
            <a:ext cx="2364995" cy="1799033"/>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defRPr sz="2400">
                <a:solidFill>
                  <a:srgbClr val="000000"/>
                </a:solidFill>
              </a:defRPr>
            </a:pPr>
            <a:endParaRPr lang="en-US" altLang="zh-CN" sz="1800" dirty="0">
              <a:solidFill>
                <a:srgbClr val="000000"/>
              </a:solidFill>
              <a:latin typeface="Calibri"/>
              <a:ea typeface="宋体" panose="02010600030101010101" pitchFamily="2" charset="-122"/>
            </a:endParaRPr>
          </a:p>
        </p:txBody>
      </p:sp>
      <p:sp>
        <p:nvSpPr>
          <p:cNvPr id="2" name="Title 1">
            <a:extLst>
              <a:ext uri="{FF2B5EF4-FFF2-40B4-BE49-F238E27FC236}">
                <a16:creationId xmlns:a16="http://schemas.microsoft.com/office/drawing/2014/main" id="{09AC31AF-3B1C-8059-4B5D-68BBA039D0F5}"/>
              </a:ext>
            </a:extLst>
          </p:cNvPr>
          <p:cNvSpPr>
            <a:spLocks noGrp="1"/>
          </p:cNvSpPr>
          <p:nvPr>
            <p:ph type="title"/>
          </p:nvPr>
        </p:nvSpPr>
        <p:spPr>
          <a:xfrm>
            <a:off x="2551670" y="117491"/>
            <a:ext cx="5106429" cy="857250"/>
          </a:xfrm>
        </p:spPr>
        <p:txBody>
          <a:bodyPr>
            <a:normAutofit/>
          </a:bodyPr>
          <a:lstStyle/>
          <a:p>
            <a:pPr>
              <a:defRPr sz="3600">
                <a:solidFill>
                  <a:srgbClr val="0066CC"/>
                </a:solidFill>
              </a:defRPr>
            </a:pPr>
            <a:r>
              <a:rPr lang="en-US" altLang="zh-CN" sz="3000" dirty="0">
                <a:solidFill>
                  <a:srgbClr val="DCA200"/>
                </a:solidFill>
                <a:cs typeface="Tahoma"/>
              </a:rPr>
              <a:t>Research Questions</a:t>
            </a:r>
            <a:endParaRPr lang="en" sz="3000" dirty="0"/>
          </a:p>
        </p:txBody>
      </p:sp>
      <p:pic>
        <p:nvPicPr>
          <p:cNvPr id="4" name="object 36" descr="卡通人物&#10;&#10;中度可信度描述已自动生成">
            <a:extLst>
              <a:ext uri="{FF2B5EF4-FFF2-40B4-BE49-F238E27FC236}">
                <a16:creationId xmlns:a16="http://schemas.microsoft.com/office/drawing/2014/main" id="{DD011932-C56A-E486-C4FF-78636B207F92}"/>
              </a:ext>
            </a:extLst>
          </p:cNvPr>
          <p:cNvPicPr/>
          <p:nvPr/>
        </p:nvPicPr>
        <p:blipFill rotWithShape="1">
          <a:blip r:embed="rId3" cstate="print"/>
          <a:srcRect l="13751" t="419" r="12146" b="23906"/>
          <a:stretch/>
        </p:blipFill>
        <p:spPr>
          <a:xfrm>
            <a:off x="1652717" y="221751"/>
            <a:ext cx="898954" cy="648730"/>
          </a:xfrm>
          <a:prstGeom prst="rect">
            <a:avLst/>
          </a:prstGeom>
        </p:spPr>
      </p:pic>
      <p:sp>
        <p:nvSpPr>
          <p:cNvPr id="6" name="文本框 5">
            <a:extLst>
              <a:ext uri="{FF2B5EF4-FFF2-40B4-BE49-F238E27FC236}">
                <a16:creationId xmlns:a16="http://schemas.microsoft.com/office/drawing/2014/main" id="{D2915F93-F8D7-4C59-E539-2E3FD935E9C0}"/>
              </a:ext>
            </a:extLst>
          </p:cNvPr>
          <p:cNvSpPr txBox="1"/>
          <p:nvPr/>
        </p:nvSpPr>
        <p:spPr>
          <a:xfrm>
            <a:off x="1652716" y="1116281"/>
            <a:ext cx="6016097" cy="3089948"/>
          </a:xfrm>
          <a:prstGeom prst="rect">
            <a:avLst/>
          </a:prstGeom>
          <a:noFill/>
        </p:spPr>
        <p:txBody>
          <a:bodyPr wrap="square">
            <a:spAutoFit/>
          </a:bodyPr>
          <a:lstStyle/>
          <a:p>
            <a:pPr defTabSz="342900">
              <a:lnSpc>
                <a:spcPts val="1575"/>
              </a:lnSpc>
              <a:spcBef>
                <a:spcPts val="1350"/>
              </a:spcBef>
              <a:spcAft>
                <a:spcPts val="450"/>
              </a:spcAft>
            </a:pPr>
            <a:r>
              <a:rPr lang="en-US" altLang="zh-CN" b="1" dirty="0">
                <a:solidFill>
                  <a:srgbClr val="000000"/>
                </a:solidFill>
                <a:latin typeface="Inter"/>
                <a:ea typeface="宋体" panose="02010600030101010101" pitchFamily="2" charset="-122"/>
              </a:rPr>
              <a:t>We build upon previous research to further investigate the use of LLM agents in game theory. Specifically, we address the following research questions (RQs):</a:t>
            </a:r>
          </a:p>
          <a:p>
            <a:pPr defTabSz="342900">
              <a:lnSpc>
                <a:spcPts val="1575"/>
              </a:lnSpc>
              <a:spcBef>
                <a:spcPts val="1350"/>
              </a:spcBef>
              <a:spcAft>
                <a:spcPts val="450"/>
              </a:spcAft>
            </a:pPr>
            <a:r>
              <a:rPr lang="en-US" altLang="zh-CN" b="1" dirty="0">
                <a:solidFill>
                  <a:srgbClr val="000000"/>
                </a:solidFill>
                <a:latin typeface="Inter"/>
                <a:ea typeface="宋体" panose="02010600030101010101" pitchFamily="2" charset="-122"/>
              </a:rPr>
              <a:t>1. </a:t>
            </a:r>
            <a:r>
              <a:rPr lang="en-US" altLang="zh-CN" dirty="0">
                <a:solidFill>
                  <a:srgbClr val="000000"/>
                </a:solidFill>
                <a:latin typeface="Inter"/>
                <a:ea typeface="宋体" panose="02010600030101010101" pitchFamily="2" charset="-122"/>
              </a:rPr>
              <a:t>can we construct a unified, controllable, and efficient framework for simulating human strategic interactions and facilitating empirical studies of game theoretical models? </a:t>
            </a:r>
          </a:p>
          <a:p>
            <a:pPr defTabSz="342900">
              <a:lnSpc>
                <a:spcPts val="1575"/>
              </a:lnSpc>
              <a:spcBef>
                <a:spcPts val="1350"/>
              </a:spcBef>
              <a:spcAft>
                <a:spcPts val="450"/>
              </a:spcAft>
            </a:pPr>
            <a:r>
              <a:rPr lang="en-US" altLang="zh-CN" b="1" dirty="0">
                <a:solidFill>
                  <a:srgbClr val="000000"/>
                </a:solidFill>
                <a:latin typeface="Inter"/>
                <a:ea typeface="宋体" panose="02010600030101010101" pitchFamily="2" charset="-122"/>
              </a:rPr>
              <a:t>2. </a:t>
            </a:r>
            <a:r>
              <a:rPr lang="en-US" altLang="zh-CN" dirty="0">
                <a:solidFill>
                  <a:srgbClr val="000000"/>
                </a:solidFill>
                <a:latin typeface="Inter"/>
                <a:ea typeface="宋体" panose="02010600030101010101" pitchFamily="2" charset="-122"/>
              </a:rPr>
              <a:t>what methods are available for conducting game theory research using the LLM agent frame-work? </a:t>
            </a:r>
          </a:p>
          <a:p>
            <a:pPr defTabSz="342900">
              <a:lnSpc>
                <a:spcPts val="1575"/>
              </a:lnSpc>
              <a:spcBef>
                <a:spcPts val="1350"/>
              </a:spcBef>
              <a:spcAft>
                <a:spcPts val="450"/>
              </a:spcAft>
            </a:pPr>
            <a:r>
              <a:rPr lang="en-US" altLang="zh-CN" b="1" dirty="0">
                <a:solidFill>
                  <a:srgbClr val="000000"/>
                </a:solidFill>
                <a:latin typeface="Inter"/>
                <a:ea typeface="宋体" panose="02010600030101010101" pitchFamily="2" charset="-122"/>
              </a:rPr>
              <a:t>3. </a:t>
            </a:r>
            <a:r>
              <a:rPr lang="en-US" altLang="zh-CN" dirty="0">
                <a:solidFill>
                  <a:srgbClr val="000000"/>
                </a:solidFill>
                <a:latin typeface="Inter"/>
                <a:ea typeface="宋体" panose="02010600030101010101" pitchFamily="2" charset="-122"/>
              </a:rPr>
              <a:t>does the LLM agent exhibit strategic behavior similar to humans, and what level of ra</a:t>
            </a:r>
            <a:r>
              <a:rPr lang="en-US" altLang="zh-CN" dirty="0">
                <a:solidFill>
                  <a:prstClr val="black"/>
                </a:solidFill>
                <a:latin typeface="Calibri"/>
                <a:ea typeface="宋体" panose="02010600030101010101" pitchFamily="2" charset="-122"/>
              </a:rPr>
              <a:t>tional strategic reasoning can it achieve?</a:t>
            </a:r>
            <a:endParaRPr lang="en-US" altLang="zh-CN" dirty="0">
              <a:solidFill>
                <a:srgbClr val="000000"/>
              </a:solidFill>
              <a:latin typeface="Inter"/>
              <a:ea typeface="宋体" panose="02010600030101010101" pitchFamily="2" charset="-122"/>
            </a:endParaRPr>
          </a:p>
        </p:txBody>
      </p:sp>
    </p:spTree>
    <p:extLst>
      <p:ext uri="{BB962C8B-B14F-4D97-AF65-F5344CB8AC3E}">
        <p14:creationId xmlns:p14="http://schemas.microsoft.com/office/powerpoint/2010/main" val="2877074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9EAF-EBC3-F243-69AC-7509F4F8AB4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7A2B2B2-AA19-34B2-39EB-5FF97E33BB25}"/>
              </a:ext>
            </a:extLst>
          </p:cNvPr>
          <p:cNvSpPr txBox="1">
            <a:spLocks/>
          </p:cNvSpPr>
          <p:nvPr/>
        </p:nvSpPr>
        <p:spPr>
          <a:xfrm>
            <a:off x="1788459" y="922170"/>
            <a:ext cx="6000750" cy="648730"/>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342900">
              <a:defRPr sz="3600">
                <a:solidFill>
                  <a:srgbClr val="0066CC"/>
                </a:solidFill>
              </a:defRPr>
            </a:pPr>
            <a:r>
              <a:rPr lang="en-US" altLang="zh-CN" sz="1500" b="1" dirty="0">
                <a:solidFill>
                  <a:srgbClr val="000000"/>
                </a:solidFill>
                <a:latin typeface="Inter"/>
                <a:ea typeface="宋体" panose="02010600030101010101" pitchFamily="2" charset="-122"/>
              </a:rPr>
              <a:t>3 key components</a:t>
            </a:r>
            <a:r>
              <a:rPr lang="zh-CN" altLang="en-US" sz="1500" b="1" dirty="0">
                <a:solidFill>
                  <a:srgbClr val="000000"/>
                </a:solidFill>
                <a:latin typeface="Inter"/>
                <a:ea typeface="宋体" panose="02010600030101010101" pitchFamily="2" charset="-122"/>
              </a:rPr>
              <a:t>：</a:t>
            </a:r>
            <a:endParaRPr lang="en-US" altLang="zh-CN" sz="1500" b="1" dirty="0">
              <a:solidFill>
                <a:srgbClr val="000000"/>
              </a:solidFill>
              <a:latin typeface="Inter"/>
              <a:ea typeface="宋体" panose="02010600030101010101" pitchFamily="2" charset="-122"/>
            </a:endParaRPr>
          </a:p>
          <a:p>
            <a:pPr algn="l" defTabSz="342900">
              <a:defRPr sz="3600">
                <a:solidFill>
                  <a:srgbClr val="0066CC"/>
                </a:solidFill>
              </a:defRPr>
            </a:pPr>
            <a:r>
              <a:rPr lang="en-US" altLang="zh-CN" sz="1500" b="1" dirty="0">
                <a:solidFill>
                  <a:srgbClr val="000000"/>
                </a:solidFill>
                <a:latin typeface="Inter"/>
                <a:ea typeface="宋体" panose="02010600030101010101" pitchFamily="2" charset="-122"/>
              </a:rPr>
              <a:t>Sandbox Playground</a:t>
            </a:r>
            <a:r>
              <a:rPr lang="zh-CN" altLang="en-US" sz="1500" b="1" dirty="0">
                <a:solidFill>
                  <a:srgbClr val="000000"/>
                </a:solidFill>
                <a:latin typeface="Inter"/>
                <a:ea typeface="宋体" panose="02010600030101010101" pitchFamily="2" charset="-122"/>
              </a:rPr>
              <a:t>，</a:t>
            </a:r>
            <a:r>
              <a:rPr lang="en-US" altLang="zh-CN" sz="1500" b="1" dirty="0">
                <a:solidFill>
                  <a:srgbClr val="000000"/>
                </a:solidFill>
                <a:latin typeface="Inter"/>
                <a:ea typeface="宋体" panose="02010600030101010101" pitchFamily="2" charset="-122"/>
              </a:rPr>
              <a:t>Agent Players</a:t>
            </a:r>
            <a:r>
              <a:rPr lang="zh-CN" altLang="en-US" sz="1500" b="1" dirty="0">
                <a:solidFill>
                  <a:srgbClr val="000000"/>
                </a:solidFill>
                <a:latin typeface="Inter"/>
                <a:ea typeface="宋体" panose="02010600030101010101" pitchFamily="2" charset="-122"/>
              </a:rPr>
              <a:t>，</a:t>
            </a:r>
            <a:r>
              <a:rPr lang="en-US" altLang="zh-CN" sz="1500" b="1" dirty="0">
                <a:solidFill>
                  <a:srgbClr val="000000"/>
                </a:solidFill>
                <a:latin typeface="Inter"/>
                <a:ea typeface="宋体" panose="02010600030101010101" pitchFamily="2" charset="-122"/>
              </a:rPr>
              <a:t>Human Players (Optional)</a:t>
            </a:r>
            <a:endParaRPr lang="en" sz="3000" dirty="0">
              <a:solidFill>
                <a:srgbClr val="0066CC"/>
              </a:solidFill>
              <a:latin typeface="Calibri"/>
            </a:endParaRPr>
          </a:p>
        </p:txBody>
      </p:sp>
      <p:sp>
        <p:nvSpPr>
          <p:cNvPr id="10" name="文本框 9">
            <a:extLst>
              <a:ext uri="{FF2B5EF4-FFF2-40B4-BE49-F238E27FC236}">
                <a16:creationId xmlns:a16="http://schemas.microsoft.com/office/drawing/2014/main" id="{EDB1EBA7-D95A-5F72-C039-F5A6C5A7AFD7}"/>
              </a:ext>
            </a:extLst>
          </p:cNvPr>
          <p:cNvSpPr txBox="1"/>
          <p:nvPr/>
        </p:nvSpPr>
        <p:spPr>
          <a:xfrm>
            <a:off x="1549066" y="3817018"/>
            <a:ext cx="184731" cy="300082"/>
          </a:xfrm>
          <a:prstGeom prst="rect">
            <a:avLst/>
          </a:prstGeom>
          <a:noFill/>
        </p:spPr>
        <p:txBody>
          <a:bodyPr wrap="none" rtlCol="0">
            <a:spAutoFit/>
          </a:bodyPr>
          <a:lstStyle/>
          <a:p>
            <a:pPr defTabSz="342900"/>
            <a:endParaRPr kumimoji="1" lang="zh-CN" altLang="en-US" sz="1350" dirty="0">
              <a:solidFill>
                <a:prstClr val="black"/>
              </a:solidFill>
              <a:latin typeface="Calibri"/>
              <a:ea typeface="宋体" panose="02010600030101010101" pitchFamily="2" charset="-122"/>
            </a:endParaRPr>
          </a:p>
        </p:txBody>
      </p:sp>
      <p:sp>
        <p:nvSpPr>
          <p:cNvPr id="13" name="Content Placeholder 2">
            <a:extLst>
              <a:ext uri="{FF2B5EF4-FFF2-40B4-BE49-F238E27FC236}">
                <a16:creationId xmlns:a16="http://schemas.microsoft.com/office/drawing/2014/main" id="{7D55FFAB-8339-7727-57E6-BCEE66CFC294}"/>
              </a:ext>
            </a:extLst>
          </p:cNvPr>
          <p:cNvSpPr txBox="1">
            <a:spLocks/>
          </p:cNvSpPr>
          <p:nvPr/>
        </p:nvSpPr>
        <p:spPr>
          <a:xfrm>
            <a:off x="1485901" y="2294984"/>
            <a:ext cx="2364995" cy="1799033"/>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defRPr sz="2400">
                <a:solidFill>
                  <a:srgbClr val="000000"/>
                </a:solidFill>
              </a:defRPr>
            </a:pPr>
            <a:endParaRPr lang="en-US" altLang="zh-CN" sz="1800" dirty="0">
              <a:solidFill>
                <a:srgbClr val="000000"/>
              </a:solidFill>
              <a:latin typeface="Calibri"/>
              <a:ea typeface="宋体" panose="02010600030101010101" pitchFamily="2" charset="-122"/>
            </a:endParaRPr>
          </a:p>
        </p:txBody>
      </p:sp>
      <p:sp>
        <p:nvSpPr>
          <p:cNvPr id="2" name="Title 1">
            <a:extLst>
              <a:ext uri="{FF2B5EF4-FFF2-40B4-BE49-F238E27FC236}">
                <a16:creationId xmlns:a16="http://schemas.microsoft.com/office/drawing/2014/main" id="{61F6903C-1840-DA53-3044-BBAEC7E098E2}"/>
              </a:ext>
            </a:extLst>
          </p:cNvPr>
          <p:cNvSpPr>
            <a:spLocks noGrp="1"/>
          </p:cNvSpPr>
          <p:nvPr>
            <p:ph type="title"/>
          </p:nvPr>
        </p:nvSpPr>
        <p:spPr>
          <a:xfrm>
            <a:off x="2551670" y="117491"/>
            <a:ext cx="5106429" cy="857250"/>
          </a:xfrm>
        </p:spPr>
        <p:txBody>
          <a:bodyPr>
            <a:normAutofit/>
          </a:bodyPr>
          <a:lstStyle/>
          <a:p>
            <a:pPr>
              <a:defRPr sz="3600">
                <a:solidFill>
                  <a:srgbClr val="0066CC"/>
                </a:solidFill>
              </a:defRPr>
            </a:pPr>
            <a:r>
              <a:rPr lang="en-US" altLang="zh-CN" sz="3000" dirty="0">
                <a:solidFill>
                  <a:srgbClr val="DCA200"/>
                </a:solidFill>
                <a:cs typeface="Tahoma"/>
              </a:rPr>
              <a:t>Key Components of </a:t>
            </a:r>
            <a:r>
              <a:rPr lang="en-US" altLang="zh-CN" sz="3000" dirty="0" err="1">
                <a:solidFill>
                  <a:srgbClr val="DCA200"/>
                </a:solidFill>
                <a:cs typeface="Tahoma"/>
              </a:rPr>
              <a:t>Alympics</a:t>
            </a:r>
            <a:endParaRPr lang="en" sz="3000" dirty="0"/>
          </a:p>
        </p:txBody>
      </p:sp>
      <p:pic>
        <p:nvPicPr>
          <p:cNvPr id="4" name="object 36" descr="卡通人物&#10;&#10;中度可信度描述已自动生成">
            <a:extLst>
              <a:ext uri="{FF2B5EF4-FFF2-40B4-BE49-F238E27FC236}">
                <a16:creationId xmlns:a16="http://schemas.microsoft.com/office/drawing/2014/main" id="{80684CBF-A70E-CFD2-1EA3-4ACFF5CA0404}"/>
              </a:ext>
            </a:extLst>
          </p:cNvPr>
          <p:cNvPicPr/>
          <p:nvPr/>
        </p:nvPicPr>
        <p:blipFill rotWithShape="1">
          <a:blip r:embed="rId3" cstate="print"/>
          <a:srcRect l="13751" t="419" r="12146" b="23906"/>
          <a:stretch/>
        </p:blipFill>
        <p:spPr>
          <a:xfrm>
            <a:off x="1652717" y="221751"/>
            <a:ext cx="898954" cy="648730"/>
          </a:xfrm>
          <a:prstGeom prst="rect">
            <a:avLst/>
          </a:prstGeom>
        </p:spPr>
      </p:pic>
      <p:pic>
        <p:nvPicPr>
          <p:cNvPr id="7" name="图片 6">
            <a:extLst>
              <a:ext uri="{FF2B5EF4-FFF2-40B4-BE49-F238E27FC236}">
                <a16:creationId xmlns:a16="http://schemas.microsoft.com/office/drawing/2014/main" id="{B0BBD1C6-0949-0C89-F36B-8979E3C572E7}"/>
              </a:ext>
            </a:extLst>
          </p:cNvPr>
          <p:cNvPicPr>
            <a:picLocks noChangeAspect="1"/>
          </p:cNvPicPr>
          <p:nvPr/>
        </p:nvPicPr>
        <p:blipFill>
          <a:blip r:embed="rId4"/>
          <a:stretch>
            <a:fillRect/>
          </a:stretch>
        </p:blipFill>
        <p:spPr>
          <a:xfrm>
            <a:off x="1468691" y="1622588"/>
            <a:ext cx="6126243" cy="3206766"/>
          </a:xfrm>
          <a:prstGeom prst="rect">
            <a:avLst/>
          </a:prstGeom>
        </p:spPr>
      </p:pic>
    </p:spTree>
    <p:extLst>
      <p:ext uri="{BB962C8B-B14F-4D97-AF65-F5344CB8AC3E}">
        <p14:creationId xmlns:p14="http://schemas.microsoft.com/office/powerpoint/2010/main" val="7181089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49266-8331-1623-4F89-443958FE8C4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6F01BBD-1491-6FEF-5C5D-CD75318FBE82}"/>
              </a:ext>
            </a:extLst>
          </p:cNvPr>
          <p:cNvSpPr txBox="1">
            <a:spLocks/>
          </p:cNvSpPr>
          <p:nvPr/>
        </p:nvSpPr>
        <p:spPr>
          <a:xfrm>
            <a:off x="1485900" y="1116281"/>
            <a:ext cx="4372765" cy="37649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342900">
              <a:defRPr sz="3600">
                <a:solidFill>
                  <a:srgbClr val="0066CC"/>
                </a:solidFill>
              </a:defRPr>
            </a:pPr>
            <a:endParaRPr lang="en" sz="1800" dirty="0">
              <a:solidFill>
                <a:srgbClr val="0066CC"/>
              </a:solidFill>
              <a:latin typeface="Calibri"/>
            </a:endParaRPr>
          </a:p>
        </p:txBody>
      </p:sp>
      <p:sp>
        <p:nvSpPr>
          <p:cNvPr id="10" name="文本框 9">
            <a:extLst>
              <a:ext uri="{FF2B5EF4-FFF2-40B4-BE49-F238E27FC236}">
                <a16:creationId xmlns:a16="http://schemas.microsoft.com/office/drawing/2014/main" id="{0B8255B5-9435-6242-3FC8-69B909DB4616}"/>
              </a:ext>
            </a:extLst>
          </p:cNvPr>
          <p:cNvSpPr txBox="1"/>
          <p:nvPr/>
        </p:nvSpPr>
        <p:spPr>
          <a:xfrm>
            <a:off x="1549066" y="3817018"/>
            <a:ext cx="184731" cy="300082"/>
          </a:xfrm>
          <a:prstGeom prst="rect">
            <a:avLst/>
          </a:prstGeom>
          <a:noFill/>
        </p:spPr>
        <p:txBody>
          <a:bodyPr wrap="none" rtlCol="0">
            <a:spAutoFit/>
          </a:bodyPr>
          <a:lstStyle/>
          <a:p>
            <a:pPr defTabSz="342900"/>
            <a:endParaRPr kumimoji="1" lang="zh-CN" altLang="en-US" sz="1350" dirty="0">
              <a:solidFill>
                <a:prstClr val="black"/>
              </a:solidFill>
              <a:latin typeface="Calibri"/>
              <a:ea typeface="宋体" panose="02010600030101010101" pitchFamily="2" charset="-122"/>
            </a:endParaRPr>
          </a:p>
        </p:txBody>
      </p:sp>
      <p:sp>
        <p:nvSpPr>
          <p:cNvPr id="13" name="Content Placeholder 2">
            <a:extLst>
              <a:ext uri="{FF2B5EF4-FFF2-40B4-BE49-F238E27FC236}">
                <a16:creationId xmlns:a16="http://schemas.microsoft.com/office/drawing/2014/main" id="{A6E88EE3-62EE-37F5-6D39-8C3A73A7123B}"/>
              </a:ext>
            </a:extLst>
          </p:cNvPr>
          <p:cNvSpPr txBox="1">
            <a:spLocks/>
          </p:cNvSpPr>
          <p:nvPr/>
        </p:nvSpPr>
        <p:spPr>
          <a:xfrm>
            <a:off x="1485901" y="2294984"/>
            <a:ext cx="2364995" cy="1799033"/>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defRPr sz="2400">
                <a:solidFill>
                  <a:srgbClr val="000000"/>
                </a:solidFill>
              </a:defRPr>
            </a:pPr>
            <a:endParaRPr lang="en-US" altLang="zh-CN" sz="1800" dirty="0">
              <a:solidFill>
                <a:srgbClr val="000000"/>
              </a:solidFill>
              <a:latin typeface="Calibri"/>
              <a:ea typeface="宋体" panose="02010600030101010101" pitchFamily="2" charset="-122"/>
            </a:endParaRPr>
          </a:p>
        </p:txBody>
      </p:sp>
      <p:sp>
        <p:nvSpPr>
          <p:cNvPr id="2" name="Title 1">
            <a:extLst>
              <a:ext uri="{FF2B5EF4-FFF2-40B4-BE49-F238E27FC236}">
                <a16:creationId xmlns:a16="http://schemas.microsoft.com/office/drawing/2014/main" id="{96BA7EC4-7E67-01B4-2C8D-7CC5FCEA3C87}"/>
              </a:ext>
            </a:extLst>
          </p:cNvPr>
          <p:cNvSpPr>
            <a:spLocks noGrp="1"/>
          </p:cNvSpPr>
          <p:nvPr>
            <p:ph type="title"/>
          </p:nvPr>
        </p:nvSpPr>
        <p:spPr>
          <a:xfrm>
            <a:off x="2551670" y="117491"/>
            <a:ext cx="5106429" cy="857250"/>
          </a:xfrm>
        </p:spPr>
        <p:txBody>
          <a:bodyPr>
            <a:normAutofit fontScale="90000"/>
          </a:bodyPr>
          <a:lstStyle/>
          <a:p>
            <a:pPr>
              <a:defRPr sz="3600">
                <a:solidFill>
                  <a:srgbClr val="0066CC"/>
                </a:solidFill>
              </a:defRPr>
            </a:pPr>
            <a:r>
              <a:rPr lang="en-US" altLang="zh-CN" sz="3000" dirty="0">
                <a:solidFill>
                  <a:srgbClr val="DCA200"/>
                </a:solidFill>
                <a:cs typeface="Tahoma"/>
              </a:rPr>
              <a:t> Pilot Study </a:t>
            </a:r>
            <a:br>
              <a:rPr lang="en-US" altLang="zh-CN" sz="3000" dirty="0">
                <a:solidFill>
                  <a:srgbClr val="DCA200"/>
                </a:solidFill>
                <a:cs typeface="Tahoma"/>
              </a:rPr>
            </a:br>
            <a:r>
              <a:rPr lang="en-US" altLang="zh-CN" sz="3000" dirty="0">
                <a:solidFill>
                  <a:srgbClr val="DCA200"/>
                </a:solidFill>
                <a:cs typeface="Tahoma"/>
              </a:rPr>
              <a:t>– Water Allocation Challenge</a:t>
            </a:r>
            <a:endParaRPr lang="en" sz="3000" dirty="0"/>
          </a:p>
        </p:txBody>
      </p:sp>
      <p:pic>
        <p:nvPicPr>
          <p:cNvPr id="4" name="object 36" descr="卡通人物&#10;&#10;中度可信度描述已自动生成">
            <a:extLst>
              <a:ext uri="{FF2B5EF4-FFF2-40B4-BE49-F238E27FC236}">
                <a16:creationId xmlns:a16="http://schemas.microsoft.com/office/drawing/2014/main" id="{0D590C11-B9BC-FCFA-63FC-050453BD9A8C}"/>
              </a:ext>
            </a:extLst>
          </p:cNvPr>
          <p:cNvPicPr/>
          <p:nvPr/>
        </p:nvPicPr>
        <p:blipFill rotWithShape="1">
          <a:blip r:embed="rId3" cstate="print"/>
          <a:srcRect l="13751" t="419" r="12146" b="23906"/>
          <a:stretch/>
        </p:blipFill>
        <p:spPr>
          <a:xfrm>
            <a:off x="1652717" y="221751"/>
            <a:ext cx="898954" cy="648730"/>
          </a:xfrm>
          <a:prstGeom prst="rect">
            <a:avLst/>
          </a:prstGeom>
        </p:spPr>
      </p:pic>
      <p:sp>
        <p:nvSpPr>
          <p:cNvPr id="11" name="文本框 10">
            <a:extLst>
              <a:ext uri="{FF2B5EF4-FFF2-40B4-BE49-F238E27FC236}">
                <a16:creationId xmlns:a16="http://schemas.microsoft.com/office/drawing/2014/main" id="{1437EEBE-66A4-49B5-BB67-7907D6B6907D}"/>
              </a:ext>
            </a:extLst>
          </p:cNvPr>
          <p:cNvSpPr txBox="1"/>
          <p:nvPr/>
        </p:nvSpPr>
        <p:spPr>
          <a:xfrm>
            <a:off x="1264023" y="973489"/>
            <a:ext cx="6615953" cy="502702"/>
          </a:xfrm>
          <a:prstGeom prst="rect">
            <a:avLst/>
          </a:prstGeom>
          <a:noFill/>
        </p:spPr>
        <p:txBody>
          <a:bodyPr wrap="square">
            <a:spAutoFit/>
          </a:bodyPr>
          <a:lstStyle/>
          <a:p>
            <a:pPr defTabSz="342900">
              <a:lnSpc>
                <a:spcPts val="1575"/>
              </a:lnSpc>
              <a:spcBef>
                <a:spcPts val="1350"/>
              </a:spcBef>
              <a:spcAft>
                <a:spcPts val="450"/>
              </a:spcAft>
            </a:pPr>
            <a:r>
              <a:rPr lang="en-US" altLang="zh-CN" sz="1350" b="1" dirty="0">
                <a:solidFill>
                  <a:srgbClr val="000000"/>
                </a:solidFill>
                <a:latin typeface="Inter"/>
                <a:ea typeface="宋体" panose="02010600030101010101" pitchFamily="2" charset="-122"/>
              </a:rPr>
              <a:t>Game Setup: Survive 20 Days via Strategic Bidding(</a:t>
            </a:r>
            <a:r>
              <a:rPr lang="en-US" altLang="zh-CN" sz="1350" dirty="0">
                <a:solidFill>
                  <a:prstClr val="black"/>
                </a:solidFill>
                <a:latin typeface="Calibri"/>
                <a:ea typeface="宋体" panose="02010600030101010101" pitchFamily="2" charset="-122"/>
              </a:rPr>
              <a:t>Agent Players are tasked with ensuring survival over 20 days by strategically acquiring water resources through daily auctions.)</a:t>
            </a:r>
            <a:endParaRPr lang="en-US" altLang="zh-CN" sz="1350" b="1" dirty="0">
              <a:solidFill>
                <a:srgbClr val="000000"/>
              </a:solidFill>
              <a:latin typeface="Inter"/>
              <a:ea typeface="宋体" panose="02010600030101010101" pitchFamily="2" charset="-122"/>
            </a:endParaRPr>
          </a:p>
        </p:txBody>
      </p:sp>
      <p:pic>
        <p:nvPicPr>
          <p:cNvPr id="16" name="图片 15">
            <a:extLst>
              <a:ext uri="{FF2B5EF4-FFF2-40B4-BE49-F238E27FC236}">
                <a16:creationId xmlns:a16="http://schemas.microsoft.com/office/drawing/2014/main" id="{C8215822-98E4-3AF3-A604-705BBCAAC017}"/>
              </a:ext>
            </a:extLst>
          </p:cNvPr>
          <p:cNvPicPr>
            <a:picLocks noChangeAspect="1"/>
          </p:cNvPicPr>
          <p:nvPr/>
        </p:nvPicPr>
        <p:blipFill>
          <a:blip r:embed="rId4"/>
          <a:stretch>
            <a:fillRect/>
          </a:stretch>
        </p:blipFill>
        <p:spPr>
          <a:xfrm>
            <a:off x="2282559" y="2506351"/>
            <a:ext cx="4578883" cy="2415398"/>
          </a:xfrm>
          <a:prstGeom prst="rect">
            <a:avLst/>
          </a:prstGeom>
        </p:spPr>
      </p:pic>
      <p:sp>
        <p:nvSpPr>
          <p:cNvPr id="18" name="文本框 17">
            <a:extLst>
              <a:ext uri="{FF2B5EF4-FFF2-40B4-BE49-F238E27FC236}">
                <a16:creationId xmlns:a16="http://schemas.microsoft.com/office/drawing/2014/main" id="{AD249578-98B9-1009-E6F6-B3BF7C29F71D}"/>
              </a:ext>
            </a:extLst>
          </p:cNvPr>
          <p:cNvSpPr txBox="1"/>
          <p:nvPr/>
        </p:nvSpPr>
        <p:spPr>
          <a:xfrm>
            <a:off x="1328570" y="1413270"/>
            <a:ext cx="6329530" cy="502702"/>
          </a:xfrm>
          <a:prstGeom prst="rect">
            <a:avLst/>
          </a:prstGeom>
          <a:noFill/>
        </p:spPr>
        <p:txBody>
          <a:bodyPr wrap="square">
            <a:spAutoFit/>
          </a:bodyPr>
          <a:lstStyle/>
          <a:p>
            <a:pPr defTabSz="342900">
              <a:lnSpc>
                <a:spcPts val="1575"/>
              </a:lnSpc>
              <a:spcBef>
                <a:spcPts val="1350"/>
              </a:spcBef>
              <a:spcAft>
                <a:spcPts val="450"/>
              </a:spcAft>
            </a:pPr>
            <a:r>
              <a:rPr lang="en-US" altLang="zh-CN" sz="1350" dirty="0">
                <a:solidFill>
                  <a:srgbClr val="000000"/>
                </a:solidFill>
                <a:latin typeface="Inter"/>
                <a:ea typeface="宋体" panose="02010600030101010101" pitchFamily="2" charset="-122"/>
              </a:rPr>
              <a:t>The goal is that: 5 agent players try to acquire water via daily sealed-bid auctions to maintain health (start with 8 HP, die if HP ≤ 0).</a:t>
            </a:r>
          </a:p>
        </p:txBody>
      </p:sp>
      <p:sp>
        <p:nvSpPr>
          <p:cNvPr id="19" name="文本框 18">
            <a:extLst>
              <a:ext uri="{FF2B5EF4-FFF2-40B4-BE49-F238E27FC236}">
                <a16:creationId xmlns:a16="http://schemas.microsoft.com/office/drawing/2014/main" id="{D671F188-14E6-EF64-4F5E-3B38DDB17180}"/>
              </a:ext>
            </a:extLst>
          </p:cNvPr>
          <p:cNvSpPr txBox="1"/>
          <p:nvPr/>
        </p:nvSpPr>
        <p:spPr>
          <a:xfrm>
            <a:off x="1328568" y="1901282"/>
            <a:ext cx="6329530" cy="528350"/>
          </a:xfrm>
          <a:prstGeom prst="rect">
            <a:avLst/>
          </a:prstGeom>
          <a:noFill/>
        </p:spPr>
        <p:txBody>
          <a:bodyPr wrap="square">
            <a:spAutoFit/>
          </a:bodyPr>
          <a:lstStyle/>
          <a:p>
            <a:pPr defTabSz="342900">
              <a:lnSpc>
                <a:spcPts val="1575"/>
              </a:lnSpc>
              <a:spcBef>
                <a:spcPts val="225"/>
              </a:spcBef>
            </a:pPr>
            <a:r>
              <a:rPr lang="en-US" altLang="zh-CN" sz="1350" dirty="0">
                <a:solidFill>
                  <a:srgbClr val="000000"/>
                </a:solidFill>
                <a:latin typeface="Inter"/>
                <a:ea typeface="宋体" panose="02010600030101010101" pitchFamily="2" charset="-122"/>
              </a:rPr>
              <a:t>2 rules: </a:t>
            </a:r>
            <a:r>
              <a:rPr lang="en-US" altLang="zh-CN" sz="1350" dirty="0">
                <a:solidFill>
                  <a:prstClr val="black"/>
                </a:solidFill>
                <a:latin typeface="Inter"/>
                <a:ea typeface="宋体" panose="02010600030101010101" pitchFamily="2" charset="-122"/>
              </a:rPr>
              <a:t>Daily water supply varies (Low/Medium/High resource levels).</a:t>
            </a:r>
          </a:p>
          <a:p>
            <a:pPr defTabSz="342900">
              <a:lnSpc>
                <a:spcPts val="1575"/>
              </a:lnSpc>
              <a:spcBef>
                <a:spcPts val="225"/>
              </a:spcBef>
            </a:pPr>
            <a:r>
              <a:rPr lang="en-US" altLang="zh-CN" sz="1350" dirty="0">
                <a:solidFill>
                  <a:prstClr val="black"/>
                </a:solidFill>
                <a:latin typeface="Inter"/>
                <a:ea typeface="宋体" panose="02010600030101010101" pitchFamily="2" charset="-122"/>
              </a:rPr>
              <a:t>Highest bidders get water first; ties favor lower water requirements.</a:t>
            </a:r>
          </a:p>
        </p:txBody>
      </p:sp>
    </p:spTree>
    <p:extLst>
      <p:ext uri="{BB962C8B-B14F-4D97-AF65-F5344CB8AC3E}">
        <p14:creationId xmlns:p14="http://schemas.microsoft.com/office/powerpoint/2010/main" val="11319782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6EEE6-BE55-0538-BF9B-067E1E6DC46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7C7173E-BBAD-4335-7A82-F01890A7ADAB}"/>
              </a:ext>
            </a:extLst>
          </p:cNvPr>
          <p:cNvSpPr txBox="1">
            <a:spLocks/>
          </p:cNvSpPr>
          <p:nvPr/>
        </p:nvSpPr>
        <p:spPr>
          <a:xfrm>
            <a:off x="1485900" y="1116281"/>
            <a:ext cx="4372765" cy="37649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342900">
              <a:defRPr sz="3600">
                <a:solidFill>
                  <a:srgbClr val="0066CC"/>
                </a:solidFill>
              </a:defRPr>
            </a:pPr>
            <a:endParaRPr lang="en" sz="1800" dirty="0">
              <a:solidFill>
                <a:srgbClr val="0066CC"/>
              </a:solidFill>
              <a:latin typeface="Calibri"/>
            </a:endParaRPr>
          </a:p>
        </p:txBody>
      </p:sp>
      <p:sp>
        <p:nvSpPr>
          <p:cNvPr id="10" name="文本框 9">
            <a:extLst>
              <a:ext uri="{FF2B5EF4-FFF2-40B4-BE49-F238E27FC236}">
                <a16:creationId xmlns:a16="http://schemas.microsoft.com/office/drawing/2014/main" id="{4C158602-F242-A81F-A654-67B123689F4C}"/>
              </a:ext>
            </a:extLst>
          </p:cNvPr>
          <p:cNvSpPr txBox="1"/>
          <p:nvPr/>
        </p:nvSpPr>
        <p:spPr>
          <a:xfrm>
            <a:off x="1549066" y="3817018"/>
            <a:ext cx="184731" cy="300082"/>
          </a:xfrm>
          <a:prstGeom prst="rect">
            <a:avLst/>
          </a:prstGeom>
          <a:noFill/>
        </p:spPr>
        <p:txBody>
          <a:bodyPr wrap="none" rtlCol="0">
            <a:spAutoFit/>
          </a:bodyPr>
          <a:lstStyle/>
          <a:p>
            <a:pPr defTabSz="342900"/>
            <a:endParaRPr kumimoji="1" lang="zh-CN" altLang="en-US" sz="1350" dirty="0">
              <a:solidFill>
                <a:prstClr val="black"/>
              </a:solidFill>
              <a:latin typeface="Calibri"/>
              <a:ea typeface="宋体" panose="02010600030101010101" pitchFamily="2" charset="-122"/>
            </a:endParaRPr>
          </a:p>
        </p:txBody>
      </p:sp>
      <p:sp>
        <p:nvSpPr>
          <p:cNvPr id="13" name="Content Placeholder 2">
            <a:extLst>
              <a:ext uri="{FF2B5EF4-FFF2-40B4-BE49-F238E27FC236}">
                <a16:creationId xmlns:a16="http://schemas.microsoft.com/office/drawing/2014/main" id="{4EEDDB5C-6239-94E9-33B3-9B09BADCB64E}"/>
              </a:ext>
            </a:extLst>
          </p:cNvPr>
          <p:cNvSpPr txBox="1">
            <a:spLocks/>
          </p:cNvSpPr>
          <p:nvPr/>
        </p:nvSpPr>
        <p:spPr>
          <a:xfrm>
            <a:off x="1485901" y="2294984"/>
            <a:ext cx="2364995" cy="1799033"/>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defRPr sz="2400">
                <a:solidFill>
                  <a:srgbClr val="000000"/>
                </a:solidFill>
              </a:defRPr>
            </a:pPr>
            <a:endParaRPr lang="en-US" altLang="zh-CN" sz="1800" dirty="0">
              <a:solidFill>
                <a:srgbClr val="000000"/>
              </a:solidFill>
              <a:latin typeface="Calibri"/>
              <a:ea typeface="宋体" panose="02010600030101010101" pitchFamily="2" charset="-122"/>
            </a:endParaRPr>
          </a:p>
        </p:txBody>
      </p:sp>
      <p:sp>
        <p:nvSpPr>
          <p:cNvPr id="2" name="Title 1">
            <a:extLst>
              <a:ext uri="{FF2B5EF4-FFF2-40B4-BE49-F238E27FC236}">
                <a16:creationId xmlns:a16="http://schemas.microsoft.com/office/drawing/2014/main" id="{DF89B478-2068-A5AB-0D3B-47794231BF7D}"/>
              </a:ext>
            </a:extLst>
          </p:cNvPr>
          <p:cNvSpPr>
            <a:spLocks noGrp="1"/>
          </p:cNvSpPr>
          <p:nvPr>
            <p:ph type="title"/>
          </p:nvPr>
        </p:nvSpPr>
        <p:spPr>
          <a:xfrm>
            <a:off x="2551670" y="117491"/>
            <a:ext cx="5106429" cy="857250"/>
          </a:xfrm>
        </p:spPr>
        <p:txBody>
          <a:bodyPr>
            <a:normAutofit/>
          </a:bodyPr>
          <a:lstStyle/>
          <a:p>
            <a:pPr>
              <a:defRPr sz="3600">
                <a:solidFill>
                  <a:srgbClr val="0066CC"/>
                </a:solidFill>
              </a:defRPr>
            </a:pPr>
            <a:r>
              <a:rPr lang="en-US" altLang="zh-CN" sz="3000" dirty="0">
                <a:solidFill>
                  <a:srgbClr val="DCA200"/>
                </a:solidFill>
                <a:cs typeface="Tahoma"/>
              </a:rPr>
              <a:t>Experimental Design</a:t>
            </a:r>
            <a:endParaRPr lang="en" sz="3000" dirty="0"/>
          </a:p>
        </p:txBody>
      </p:sp>
      <p:pic>
        <p:nvPicPr>
          <p:cNvPr id="4" name="object 36" descr="卡通人物&#10;&#10;中度可信度描述已自动生成">
            <a:extLst>
              <a:ext uri="{FF2B5EF4-FFF2-40B4-BE49-F238E27FC236}">
                <a16:creationId xmlns:a16="http://schemas.microsoft.com/office/drawing/2014/main" id="{5C29A6C7-D8FE-B8BD-84FA-01958122AEA1}"/>
              </a:ext>
            </a:extLst>
          </p:cNvPr>
          <p:cNvPicPr/>
          <p:nvPr/>
        </p:nvPicPr>
        <p:blipFill rotWithShape="1">
          <a:blip r:embed="rId3" cstate="print"/>
          <a:srcRect l="13751" t="419" r="12146" b="23906"/>
          <a:stretch/>
        </p:blipFill>
        <p:spPr>
          <a:xfrm>
            <a:off x="1652717" y="221751"/>
            <a:ext cx="898954" cy="648730"/>
          </a:xfrm>
          <a:prstGeom prst="rect">
            <a:avLst/>
          </a:prstGeom>
        </p:spPr>
      </p:pic>
      <p:sp>
        <p:nvSpPr>
          <p:cNvPr id="8" name="文本框 7">
            <a:extLst>
              <a:ext uri="{FF2B5EF4-FFF2-40B4-BE49-F238E27FC236}">
                <a16:creationId xmlns:a16="http://schemas.microsoft.com/office/drawing/2014/main" id="{680F2DD8-3A95-AAD8-60D0-0E7BCD3EB5D5}"/>
              </a:ext>
            </a:extLst>
          </p:cNvPr>
          <p:cNvSpPr txBox="1"/>
          <p:nvPr/>
        </p:nvSpPr>
        <p:spPr>
          <a:xfrm>
            <a:off x="1468359" y="869407"/>
            <a:ext cx="2896460" cy="1708160"/>
          </a:xfrm>
          <a:prstGeom prst="rect">
            <a:avLst/>
          </a:prstGeom>
          <a:noFill/>
        </p:spPr>
        <p:txBody>
          <a:bodyPr wrap="square">
            <a:spAutoFit/>
          </a:bodyPr>
          <a:lstStyle/>
          <a:p>
            <a:pPr defTabSz="342900">
              <a:lnSpc>
                <a:spcPts val="1575"/>
              </a:lnSpc>
              <a:spcBef>
                <a:spcPts val="1350"/>
              </a:spcBef>
              <a:spcAft>
                <a:spcPts val="450"/>
              </a:spcAft>
            </a:pPr>
            <a:r>
              <a:rPr lang="en-US" altLang="zh-CN" sz="1350" b="1" dirty="0">
                <a:solidFill>
                  <a:srgbClr val="000000"/>
                </a:solidFill>
                <a:latin typeface="Inter"/>
                <a:ea typeface="宋体" panose="02010600030101010101" pitchFamily="2" charset="-122"/>
              </a:rPr>
              <a:t>Variables &amp; Settings</a:t>
            </a:r>
          </a:p>
          <a:p>
            <a:pPr defTabSz="342900">
              <a:lnSpc>
                <a:spcPts val="1575"/>
              </a:lnSpc>
              <a:spcBef>
                <a:spcPts val="450"/>
              </a:spcBef>
              <a:spcAft>
                <a:spcPts val="450"/>
              </a:spcAft>
              <a:buFont typeface="+mj-lt"/>
              <a:buAutoNum type="arabicPeriod"/>
            </a:pPr>
            <a:r>
              <a:rPr lang="en-US" altLang="zh-CN" sz="1350" b="1" dirty="0">
                <a:solidFill>
                  <a:srgbClr val="000000"/>
                </a:solidFill>
                <a:latin typeface="Inter"/>
                <a:ea typeface="宋体" panose="02010600030101010101" pitchFamily="2" charset="-122"/>
              </a:rPr>
              <a:t>Resource Abundance (3 Levels):</a:t>
            </a:r>
            <a:endParaRPr lang="en-US" altLang="zh-CN" sz="1350" dirty="0">
              <a:solidFill>
                <a:srgbClr val="000000"/>
              </a:solidFill>
              <a:latin typeface="Inter"/>
              <a:ea typeface="宋体" panose="02010600030101010101" pitchFamily="2" charset="-122"/>
            </a:endParaRPr>
          </a:p>
          <a:p>
            <a:pPr defTabSz="342900">
              <a:lnSpc>
                <a:spcPts val="1575"/>
              </a:lnSpc>
              <a:spcBef>
                <a:spcPts val="450"/>
              </a:spcBef>
              <a:spcAft>
                <a:spcPts val="450"/>
              </a:spcAft>
            </a:pPr>
            <a:r>
              <a:rPr lang="en-US" altLang="zh-CN" sz="1350" dirty="0">
                <a:solidFill>
                  <a:srgbClr val="000000"/>
                </a:solidFill>
                <a:latin typeface="Inter"/>
                <a:ea typeface="宋体" panose="02010600030101010101" pitchFamily="2" charset="-122"/>
              </a:rPr>
              <a:t>Low: Supply 10-20 units/day (RSR=0.3), Medium: 15-25 units (RSR=0.4), High: 20-30 units (RSR=0.5).</a:t>
            </a:r>
            <a:endParaRPr lang="zh-CN" altLang="en-US" sz="1350" dirty="0">
              <a:solidFill>
                <a:srgbClr val="000000"/>
              </a:solidFill>
              <a:latin typeface="Inter"/>
              <a:ea typeface="宋体" panose="02010600030101010101" pitchFamily="2" charset="-122"/>
            </a:endParaRPr>
          </a:p>
          <a:p>
            <a:pPr defTabSz="342900">
              <a:lnSpc>
                <a:spcPts val="1575"/>
              </a:lnSpc>
              <a:spcBef>
                <a:spcPts val="450"/>
              </a:spcBef>
              <a:spcAft>
                <a:spcPts val="450"/>
              </a:spcAft>
            </a:pPr>
            <a:endParaRPr lang="en-US" altLang="zh-CN" sz="1350" dirty="0">
              <a:solidFill>
                <a:srgbClr val="000000"/>
              </a:solidFill>
              <a:latin typeface="Inter"/>
              <a:ea typeface="宋体" panose="02010600030101010101" pitchFamily="2" charset="-122"/>
            </a:endParaRPr>
          </a:p>
        </p:txBody>
      </p:sp>
      <p:pic>
        <p:nvPicPr>
          <p:cNvPr id="6" name="图片 5">
            <a:extLst>
              <a:ext uri="{FF2B5EF4-FFF2-40B4-BE49-F238E27FC236}">
                <a16:creationId xmlns:a16="http://schemas.microsoft.com/office/drawing/2014/main" id="{E4361B2E-84A5-837E-6C9D-7CF4143BF543}"/>
              </a:ext>
            </a:extLst>
          </p:cNvPr>
          <p:cNvPicPr>
            <a:picLocks noChangeAspect="1"/>
          </p:cNvPicPr>
          <p:nvPr/>
        </p:nvPicPr>
        <p:blipFill>
          <a:blip r:embed="rId4"/>
          <a:stretch>
            <a:fillRect/>
          </a:stretch>
        </p:blipFill>
        <p:spPr>
          <a:xfrm>
            <a:off x="2008845" y="2463122"/>
            <a:ext cx="4838279" cy="2579414"/>
          </a:xfrm>
          <a:prstGeom prst="rect">
            <a:avLst/>
          </a:prstGeom>
        </p:spPr>
      </p:pic>
      <p:sp>
        <p:nvSpPr>
          <p:cNvPr id="11" name="文本框 10">
            <a:extLst>
              <a:ext uri="{FF2B5EF4-FFF2-40B4-BE49-F238E27FC236}">
                <a16:creationId xmlns:a16="http://schemas.microsoft.com/office/drawing/2014/main" id="{A50FB090-DCEF-BB04-548C-F3A27552CAD6}"/>
              </a:ext>
            </a:extLst>
          </p:cNvPr>
          <p:cNvSpPr txBox="1"/>
          <p:nvPr/>
        </p:nvSpPr>
        <p:spPr>
          <a:xfrm>
            <a:off x="4364819" y="867102"/>
            <a:ext cx="3429000" cy="1579920"/>
          </a:xfrm>
          <a:prstGeom prst="rect">
            <a:avLst/>
          </a:prstGeom>
          <a:noFill/>
        </p:spPr>
        <p:txBody>
          <a:bodyPr wrap="square">
            <a:spAutoFit/>
          </a:bodyPr>
          <a:lstStyle/>
          <a:p>
            <a:pPr defTabSz="342900">
              <a:lnSpc>
                <a:spcPts val="1575"/>
              </a:lnSpc>
              <a:spcBef>
                <a:spcPts val="450"/>
              </a:spcBef>
              <a:spcAft>
                <a:spcPts val="450"/>
              </a:spcAft>
            </a:pPr>
            <a:r>
              <a:rPr lang="en-US" altLang="zh-CN" sz="1350" b="1" dirty="0">
                <a:solidFill>
                  <a:srgbClr val="000000"/>
                </a:solidFill>
                <a:latin typeface="Inter"/>
                <a:ea typeface="宋体" panose="02010600030101010101" pitchFamily="2" charset="-122"/>
              </a:rPr>
              <a:t>2. Persona Impact: </a:t>
            </a:r>
          </a:p>
          <a:p>
            <a:pPr defTabSz="342900">
              <a:lnSpc>
                <a:spcPts val="1575"/>
              </a:lnSpc>
              <a:spcBef>
                <a:spcPts val="450"/>
              </a:spcBef>
              <a:spcAft>
                <a:spcPts val="450"/>
              </a:spcAft>
            </a:pPr>
            <a:r>
              <a:rPr lang="en-US" altLang="zh-CN" sz="1350" dirty="0">
                <a:solidFill>
                  <a:srgbClr val="000000"/>
                </a:solidFill>
                <a:latin typeface="Inter"/>
                <a:ea typeface="宋体" panose="02010600030101010101" pitchFamily="2" charset="-122"/>
              </a:rPr>
              <a:t>Group (a): No persona (vanilla GPT-4 agents); Group (b): With personas (e.g., David as a mathematician, Eric as a marketer).</a:t>
            </a:r>
          </a:p>
          <a:p>
            <a:pPr defTabSz="342900">
              <a:lnSpc>
                <a:spcPts val="1575"/>
              </a:lnSpc>
              <a:spcBef>
                <a:spcPts val="450"/>
              </a:spcBef>
              <a:spcAft>
                <a:spcPts val="450"/>
              </a:spcAft>
            </a:pPr>
            <a:r>
              <a:rPr lang="en-US" altLang="zh-CN" sz="1350" b="1" dirty="0">
                <a:solidFill>
                  <a:srgbClr val="000000"/>
                </a:solidFill>
                <a:latin typeface="Inter"/>
                <a:ea typeface="宋体" panose="02010600030101010101" pitchFamily="2" charset="-122"/>
              </a:rPr>
              <a:t>3. Repeated 10x per setting:</a:t>
            </a:r>
            <a:r>
              <a:rPr lang="en-US" altLang="zh-CN" sz="1350" dirty="0">
                <a:solidFill>
                  <a:srgbClr val="000000"/>
                </a:solidFill>
                <a:latin typeface="Inter"/>
                <a:ea typeface="宋体" panose="02010600030101010101" pitchFamily="2" charset="-122"/>
              </a:rPr>
              <a:t> to ensure statistical significance.</a:t>
            </a:r>
            <a:endParaRPr lang="zh-CN" altLang="en-US" sz="1350" dirty="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550913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934" y="234876"/>
            <a:ext cx="8622378" cy="584775"/>
          </a:xfrm>
          <a:prstGeom prst="rect">
            <a:avLst/>
          </a:prstGeom>
          <a:noFill/>
        </p:spPr>
        <p:txBody>
          <a:bodyPr wrap="square">
            <a:spAutoFit/>
          </a:bodyPr>
          <a:lstStyle/>
          <a:p>
            <a:pPr lvl="1"/>
            <a:r>
              <a:rPr lang="en-US" sz="3200" dirty="0"/>
              <a:t>Labor Displacement and Automation</a:t>
            </a:r>
            <a:endParaRPr lang="en-US" altLang="zh-CN" sz="3200" dirty="0"/>
          </a:p>
        </p:txBody>
      </p:sp>
      <p:sp>
        <p:nvSpPr>
          <p:cNvPr id="7" name="TextBox 6"/>
          <p:cNvSpPr txBox="1"/>
          <p:nvPr/>
        </p:nvSpPr>
        <p:spPr>
          <a:xfrm>
            <a:off x="172035" y="4845119"/>
            <a:ext cx="7290059" cy="276999"/>
          </a:xfrm>
          <a:prstGeom prst="rect">
            <a:avLst/>
          </a:prstGeom>
          <a:noFill/>
        </p:spPr>
        <p:txBody>
          <a:bodyPr wrap="square" rtlCol="0">
            <a:spAutoFit/>
          </a:bodyPr>
          <a:lstStyle/>
          <a:p>
            <a:r>
              <a:rPr lang="en-US" sz="1200" dirty="0"/>
              <a:t>https://</a:t>
            </a:r>
            <a:r>
              <a:rPr lang="en-US" sz="1200" dirty="0" err="1"/>
              <a:t>www.theguardian.com</a:t>
            </a:r>
            <a:r>
              <a:rPr lang="en-US" sz="1200" dirty="0"/>
              <a:t>/culture/2023/oct/01/</a:t>
            </a:r>
            <a:r>
              <a:rPr lang="en-US" sz="1200" dirty="0" err="1"/>
              <a:t>hollywood</a:t>
            </a:r>
            <a:r>
              <a:rPr lang="en-US" sz="1200" dirty="0"/>
              <a:t>-writers-strike-artificial-intelligence</a:t>
            </a:r>
          </a:p>
        </p:txBody>
      </p:sp>
      <p:pic>
        <p:nvPicPr>
          <p:cNvPr id="8" name="Picture 7"/>
          <p:cNvPicPr>
            <a:picLocks noChangeAspect="1"/>
          </p:cNvPicPr>
          <p:nvPr/>
        </p:nvPicPr>
        <p:blipFill>
          <a:blip r:embed="rId2"/>
          <a:stretch>
            <a:fillRect/>
          </a:stretch>
        </p:blipFill>
        <p:spPr>
          <a:xfrm>
            <a:off x="260811" y="1046119"/>
            <a:ext cx="3708400" cy="3695700"/>
          </a:xfrm>
          <a:prstGeom prst="rect">
            <a:avLst/>
          </a:prstGeom>
        </p:spPr>
      </p:pic>
      <p:sp>
        <p:nvSpPr>
          <p:cNvPr id="10" name="TextBox 9"/>
          <p:cNvSpPr txBox="1"/>
          <p:nvPr/>
        </p:nvSpPr>
        <p:spPr>
          <a:xfrm>
            <a:off x="4146953" y="1046119"/>
            <a:ext cx="4736236" cy="400110"/>
          </a:xfrm>
          <a:prstGeom prst="rect">
            <a:avLst/>
          </a:prstGeom>
          <a:noFill/>
        </p:spPr>
        <p:txBody>
          <a:bodyPr wrap="square">
            <a:spAutoFit/>
          </a:bodyPr>
          <a:lstStyle/>
          <a:p>
            <a:r>
              <a:rPr lang="en-US" sz="2000" dirty="0"/>
              <a:t>🎬 Case Study: Writers Guild Strike (2023)</a:t>
            </a:r>
          </a:p>
        </p:txBody>
      </p:sp>
      <p:sp>
        <p:nvSpPr>
          <p:cNvPr id="12" name="TextBox 11"/>
          <p:cNvSpPr txBox="1"/>
          <p:nvPr/>
        </p:nvSpPr>
        <p:spPr>
          <a:xfrm>
            <a:off x="4334084" y="1657251"/>
            <a:ext cx="4736236" cy="2585323"/>
          </a:xfrm>
          <a:prstGeom prst="rect">
            <a:avLst/>
          </a:prstGeom>
          <a:noFill/>
        </p:spPr>
        <p:txBody>
          <a:bodyPr wrap="square">
            <a:spAutoFit/>
          </a:bodyPr>
          <a:lstStyle/>
          <a:p>
            <a:pPr>
              <a:buNone/>
            </a:pPr>
            <a:r>
              <a:rPr lang="en-US" b="1" dirty="0"/>
              <a:t>⚖️ Outcome: Landmark Agreement</a:t>
            </a:r>
          </a:p>
          <a:p>
            <a:pPr>
              <a:buFont typeface="Arial" panose="020B0604020202090204" pitchFamily="34" charset="0"/>
              <a:buChar char="•"/>
            </a:pPr>
            <a:r>
              <a:rPr lang="en-US" b="1" dirty="0"/>
              <a:t>Studios prohibited from using AI</a:t>
            </a:r>
            <a:r>
              <a:rPr lang="en-US" dirty="0"/>
              <a:t> to write or rewrite literary material</a:t>
            </a:r>
          </a:p>
          <a:p>
            <a:pPr>
              <a:buFont typeface="Arial" panose="020B0604020202090204" pitchFamily="34" charset="0"/>
              <a:buChar char="•"/>
            </a:pPr>
            <a:r>
              <a:rPr lang="en-US" b="1" dirty="0"/>
              <a:t>AI-generated content cannot be treated as “source material”</a:t>
            </a:r>
            <a:endParaRPr lang="en-US" dirty="0"/>
          </a:p>
          <a:p>
            <a:pPr>
              <a:buFont typeface="Arial" panose="020B0604020202090204" pitchFamily="34" charset="0"/>
              <a:buChar char="•"/>
            </a:pPr>
            <a:r>
              <a:rPr lang="en-US" b="1" dirty="0"/>
              <a:t>Writers can opt to use AI</a:t>
            </a:r>
            <a:r>
              <a:rPr lang="en-US" dirty="0"/>
              <a:t>, but </a:t>
            </a:r>
            <a:r>
              <a:rPr lang="en-US" b="1" dirty="0"/>
              <a:t>cannot be forced</a:t>
            </a:r>
            <a:r>
              <a:rPr lang="en-US" dirty="0"/>
              <a:t> to</a:t>
            </a:r>
          </a:p>
          <a:p>
            <a:pPr>
              <a:buFont typeface="Arial" panose="020B0604020202090204" pitchFamily="34" charset="0"/>
              <a:buChar char="•"/>
            </a:pPr>
            <a:r>
              <a:rPr lang="en-US" dirty="0"/>
              <a:t>AI framed as a </a:t>
            </a:r>
            <a:r>
              <a:rPr lang="en-US" b="1" dirty="0"/>
              <a:t>tool under writer control</a:t>
            </a:r>
            <a:r>
              <a:rPr lang="en-US" dirty="0"/>
              <a:t>, not a replacement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352F5-7D23-9DF0-1256-88683E0F1CD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C208CF4-5920-DEAC-27F3-5EAE89CD88A4}"/>
              </a:ext>
            </a:extLst>
          </p:cNvPr>
          <p:cNvSpPr txBox="1">
            <a:spLocks/>
          </p:cNvSpPr>
          <p:nvPr/>
        </p:nvSpPr>
        <p:spPr>
          <a:xfrm>
            <a:off x="1859056" y="1646178"/>
            <a:ext cx="4372765" cy="37649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342900">
              <a:defRPr sz="3600">
                <a:solidFill>
                  <a:srgbClr val="0066CC"/>
                </a:solidFill>
              </a:defRPr>
            </a:pPr>
            <a:endParaRPr lang="en" sz="1800" dirty="0">
              <a:solidFill>
                <a:srgbClr val="0066CC"/>
              </a:solidFill>
              <a:latin typeface="Calibri"/>
            </a:endParaRPr>
          </a:p>
        </p:txBody>
      </p:sp>
      <p:sp>
        <p:nvSpPr>
          <p:cNvPr id="10" name="文本框 9">
            <a:extLst>
              <a:ext uri="{FF2B5EF4-FFF2-40B4-BE49-F238E27FC236}">
                <a16:creationId xmlns:a16="http://schemas.microsoft.com/office/drawing/2014/main" id="{0998C169-0223-E0AB-3D39-8BB14AF27B94}"/>
              </a:ext>
            </a:extLst>
          </p:cNvPr>
          <p:cNvSpPr txBox="1"/>
          <p:nvPr/>
        </p:nvSpPr>
        <p:spPr>
          <a:xfrm>
            <a:off x="1549066" y="3817018"/>
            <a:ext cx="184731" cy="300082"/>
          </a:xfrm>
          <a:prstGeom prst="rect">
            <a:avLst/>
          </a:prstGeom>
          <a:noFill/>
        </p:spPr>
        <p:txBody>
          <a:bodyPr wrap="none" rtlCol="0">
            <a:spAutoFit/>
          </a:bodyPr>
          <a:lstStyle/>
          <a:p>
            <a:pPr defTabSz="342900"/>
            <a:endParaRPr kumimoji="1" lang="zh-CN" altLang="en-US" sz="1350" dirty="0">
              <a:solidFill>
                <a:prstClr val="black"/>
              </a:solidFill>
              <a:latin typeface="Calibri"/>
              <a:ea typeface="宋体" panose="02010600030101010101" pitchFamily="2" charset="-122"/>
            </a:endParaRPr>
          </a:p>
        </p:txBody>
      </p:sp>
      <p:sp>
        <p:nvSpPr>
          <p:cNvPr id="13" name="Content Placeholder 2">
            <a:extLst>
              <a:ext uri="{FF2B5EF4-FFF2-40B4-BE49-F238E27FC236}">
                <a16:creationId xmlns:a16="http://schemas.microsoft.com/office/drawing/2014/main" id="{22CEA343-86A3-BFEE-EBF2-9ABE24866EB1}"/>
              </a:ext>
            </a:extLst>
          </p:cNvPr>
          <p:cNvSpPr txBox="1">
            <a:spLocks/>
          </p:cNvSpPr>
          <p:nvPr/>
        </p:nvSpPr>
        <p:spPr>
          <a:xfrm>
            <a:off x="1485901" y="2294984"/>
            <a:ext cx="2364995" cy="1799033"/>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defRPr sz="2400">
                <a:solidFill>
                  <a:srgbClr val="000000"/>
                </a:solidFill>
              </a:defRPr>
            </a:pPr>
            <a:endParaRPr lang="en-US" altLang="zh-CN" sz="1800" dirty="0">
              <a:solidFill>
                <a:srgbClr val="000000"/>
              </a:solidFill>
              <a:latin typeface="Calibri"/>
              <a:ea typeface="宋体" panose="02010600030101010101" pitchFamily="2" charset="-122"/>
            </a:endParaRPr>
          </a:p>
        </p:txBody>
      </p:sp>
      <p:sp>
        <p:nvSpPr>
          <p:cNvPr id="2" name="Title 1">
            <a:extLst>
              <a:ext uri="{FF2B5EF4-FFF2-40B4-BE49-F238E27FC236}">
                <a16:creationId xmlns:a16="http://schemas.microsoft.com/office/drawing/2014/main" id="{4E6B362B-33D3-6F04-A349-22A6EB00BDD4}"/>
              </a:ext>
            </a:extLst>
          </p:cNvPr>
          <p:cNvSpPr>
            <a:spLocks noGrp="1"/>
          </p:cNvSpPr>
          <p:nvPr>
            <p:ph type="title"/>
          </p:nvPr>
        </p:nvSpPr>
        <p:spPr>
          <a:xfrm>
            <a:off x="2551670" y="117491"/>
            <a:ext cx="5106429" cy="857250"/>
          </a:xfrm>
        </p:spPr>
        <p:txBody>
          <a:bodyPr>
            <a:normAutofit/>
          </a:bodyPr>
          <a:lstStyle/>
          <a:p>
            <a:pPr>
              <a:defRPr sz="3600">
                <a:solidFill>
                  <a:srgbClr val="0066CC"/>
                </a:solidFill>
              </a:defRPr>
            </a:pPr>
            <a:r>
              <a:rPr lang="en-US" altLang="zh-CN" sz="3000" dirty="0">
                <a:solidFill>
                  <a:srgbClr val="DCA200"/>
                </a:solidFill>
                <a:cs typeface="Tahoma"/>
              </a:rPr>
              <a:t>Key Metrics for Analysis</a:t>
            </a:r>
            <a:endParaRPr lang="en" sz="3000" dirty="0"/>
          </a:p>
        </p:txBody>
      </p:sp>
      <p:pic>
        <p:nvPicPr>
          <p:cNvPr id="4" name="object 36" descr="卡通人物&#10;&#10;中度可信度描述已自动生成">
            <a:extLst>
              <a:ext uri="{FF2B5EF4-FFF2-40B4-BE49-F238E27FC236}">
                <a16:creationId xmlns:a16="http://schemas.microsoft.com/office/drawing/2014/main" id="{C17E436B-956F-491C-3656-18FCBB3C25D4}"/>
              </a:ext>
            </a:extLst>
          </p:cNvPr>
          <p:cNvPicPr/>
          <p:nvPr/>
        </p:nvPicPr>
        <p:blipFill rotWithShape="1">
          <a:blip r:embed="rId3" cstate="print"/>
          <a:srcRect l="13751" t="419" r="12146" b="23906"/>
          <a:stretch/>
        </p:blipFill>
        <p:spPr>
          <a:xfrm>
            <a:off x="1652717" y="221751"/>
            <a:ext cx="898954" cy="648730"/>
          </a:xfrm>
          <a:prstGeom prst="rect">
            <a:avLst/>
          </a:prstGeom>
        </p:spPr>
      </p:pic>
      <p:sp>
        <p:nvSpPr>
          <p:cNvPr id="7" name="文本框 6">
            <a:extLst>
              <a:ext uri="{FF2B5EF4-FFF2-40B4-BE49-F238E27FC236}">
                <a16:creationId xmlns:a16="http://schemas.microsoft.com/office/drawing/2014/main" id="{C8C88F9A-C9C8-5752-3B6B-4D41ACAA5CBA}"/>
              </a:ext>
            </a:extLst>
          </p:cNvPr>
          <p:cNvSpPr txBox="1"/>
          <p:nvPr/>
        </p:nvSpPr>
        <p:spPr>
          <a:xfrm>
            <a:off x="1859056" y="1594605"/>
            <a:ext cx="6405033" cy="300082"/>
          </a:xfrm>
          <a:prstGeom prst="rect">
            <a:avLst/>
          </a:prstGeom>
          <a:noFill/>
        </p:spPr>
        <p:txBody>
          <a:bodyPr wrap="square">
            <a:spAutoFit/>
          </a:bodyPr>
          <a:lstStyle/>
          <a:p>
            <a:pPr defTabSz="342900"/>
            <a:r>
              <a:rPr lang="en-US" altLang="zh-CN" sz="1350" b="1" dirty="0">
                <a:solidFill>
                  <a:prstClr val="black"/>
                </a:solidFill>
                <a:latin typeface="Cambria Math" panose="02040503050406030204" pitchFamily="18" charset="0"/>
                <a:ea typeface="宋体" panose="02010600030101010101" pitchFamily="2" charset="-122"/>
              </a:rPr>
              <a:t>What We Measured:</a:t>
            </a:r>
            <a:endParaRPr lang="en-US" altLang="zh-CN" sz="1350" dirty="0">
              <a:solidFill>
                <a:prstClr val="black"/>
              </a:solidFill>
              <a:latin typeface="Calibri"/>
              <a:ea typeface="宋体" panose="02010600030101010101" pitchFamily="2" charset="-122"/>
            </a:endParaRPr>
          </a:p>
        </p:txBody>
      </p:sp>
      <p:sp>
        <p:nvSpPr>
          <p:cNvPr id="8" name="文本框 7">
            <a:extLst>
              <a:ext uri="{FF2B5EF4-FFF2-40B4-BE49-F238E27FC236}">
                <a16:creationId xmlns:a16="http://schemas.microsoft.com/office/drawing/2014/main" id="{F2122759-3D24-D9E7-F01C-7A036B58EA12}"/>
              </a:ext>
            </a:extLst>
          </p:cNvPr>
          <p:cNvSpPr txBox="1"/>
          <p:nvPr/>
        </p:nvSpPr>
        <p:spPr>
          <a:xfrm>
            <a:off x="1859056" y="2094095"/>
            <a:ext cx="5425889" cy="1962076"/>
          </a:xfrm>
          <a:prstGeom prst="rect">
            <a:avLst/>
          </a:prstGeom>
          <a:noFill/>
        </p:spPr>
        <p:txBody>
          <a:bodyPr wrap="square">
            <a:spAutoFit/>
          </a:bodyPr>
          <a:lstStyle/>
          <a:p>
            <a:pPr marL="257175" indent="-257175" defTabSz="342900">
              <a:buFontTx/>
              <a:buAutoNum type="arabicPeriod"/>
            </a:pPr>
            <a:r>
              <a:rPr lang="en-US" altLang="zh-CN" sz="1350" b="1" dirty="0">
                <a:solidFill>
                  <a:srgbClr val="000000"/>
                </a:solidFill>
                <a:latin typeface="Inter"/>
                <a:ea typeface="宋体" panose="02010600030101010101" pitchFamily="2" charset="-122"/>
              </a:rPr>
              <a:t>Survival Rate: </a:t>
            </a:r>
            <a:r>
              <a:rPr lang="en-US" altLang="zh-CN" sz="1350" dirty="0">
                <a:solidFill>
                  <a:prstClr val="black"/>
                </a:solidFill>
                <a:latin typeface="Inter"/>
                <a:ea typeface="宋体" panose="02010600030101010101" pitchFamily="2" charset="-122"/>
              </a:rPr>
              <a:t>Percentage of agents surviving 20 days. </a:t>
            </a:r>
            <a:r>
              <a:rPr lang="en-US" altLang="zh-CN" sz="1350" b="1" dirty="0">
                <a:solidFill>
                  <a:srgbClr val="000000"/>
                </a:solidFill>
                <a:latin typeface="Inter"/>
                <a:ea typeface="宋体" panose="02010600030101010101" pitchFamily="2" charset="-122"/>
              </a:rPr>
              <a:t> </a:t>
            </a:r>
          </a:p>
          <a:p>
            <a:pPr marL="257175" indent="-257175" defTabSz="342900">
              <a:buFontTx/>
              <a:buAutoNum type="arabicPeriod"/>
            </a:pPr>
            <a:endParaRPr lang="en-US" altLang="zh-CN" sz="1350" b="1" dirty="0">
              <a:solidFill>
                <a:srgbClr val="000000"/>
              </a:solidFill>
              <a:latin typeface="Inter"/>
              <a:ea typeface="宋体" panose="02010600030101010101" pitchFamily="2" charset="-122"/>
            </a:endParaRPr>
          </a:p>
          <a:p>
            <a:pPr marL="257175" indent="-257175" defTabSz="342900">
              <a:buFontTx/>
              <a:buAutoNum type="arabicPeriod"/>
            </a:pPr>
            <a:r>
              <a:rPr lang="en-US" altLang="zh-CN" sz="1350" b="1" dirty="0">
                <a:solidFill>
                  <a:srgbClr val="000000"/>
                </a:solidFill>
                <a:latin typeface="Inter"/>
                <a:ea typeface="宋体" panose="02010600030101010101" pitchFamily="2" charset="-122"/>
              </a:rPr>
              <a:t>Auction Efficiency:</a:t>
            </a:r>
          </a:p>
          <a:p>
            <a:pPr marL="257175" indent="-257175" defTabSz="342900">
              <a:buFontTx/>
              <a:buAutoNum type="arabicPeriod"/>
            </a:pPr>
            <a:endParaRPr lang="en-US" altLang="zh-CN" sz="1350" b="1" dirty="0">
              <a:solidFill>
                <a:srgbClr val="000000"/>
              </a:solidFill>
              <a:latin typeface="Inter"/>
              <a:ea typeface="宋体" panose="02010600030101010101" pitchFamily="2" charset="-122"/>
            </a:endParaRPr>
          </a:p>
          <a:p>
            <a:pPr marL="257175" indent="-257175" defTabSz="342900">
              <a:buFontTx/>
              <a:buAutoNum type="arabicPeriod"/>
            </a:pPr>
            <a:r>
              <a:rPr lang="en-US" altLang="zh-CN" sz="1350" b="1" dirty="0">
                <a:solidFill>
                  <a:srgbClr val="000000"/>
                </a:solidFill>
                <a:latin typeface="Inter"/>
                <a:ea typeface="宋体" panose="02010600030101010101" pitchFamily="2" charset="-122"/>
              </a:rPr>
              <a:t>Bidding Trends: </a:t>
            </a:r>
            <a:r>
              <a:rPr lang="en-US" altLang="zh-CN" sz="1350" dirty="0">
                <a:solidFill>
                  <a:prstClr val="black"/>
                </a:solidFill>
                <a:latin typeface="Inter"/>
                <a:ea typeface="宋体" panose="02010600030101010101" pitchFamily="2" charset="-122"/>
              </a:rPr>
              <a:t>Minimum successful bid per day, revealing strategic shifts (e.g., panic bidding in scarcity).</a:t>
            </a:r>
          </a:p>
          <a:p>
            <a:pPr marL="257175" indent="-257175" defTabSz="342900">
              <a:buFontTx/>
              <a:buAutoNum type="arabicPeriod"/>
            </a:pPr>
            <a:endParaRPr lang="en-US" altLang="zh-CN" sz="1350" b="1" dirty="0">
              <a:solidFill>
                <a:srgbClr val="000000"/>
              </a:solidFill>
              <a:latin typeface="Inter"/>
              <a:ea typeface="宋体" panose="02010600030101010101" pitchFamily="2" charset="-122"/>
            </a:endParaRPr>
          </a:p>
          <a:p>
            <a:pPr marL="257175" indent="-257175" defTabSz="342900">
              <a:buFontTx/>
              <a:buAutoNum type="arabicPeriod"/>
            </a:pPr>
            <a:r>
              <a:rPr lang="en-US" altLang="zh-CN" sz="1350" b="1" dirty="0">
                <a:solidFill>
                  <a:srgbClr val="000000"/>
                </a:solidFill>
                <a:latin typeface="Inter"/>
                <a:ea typeface="宋体" panose="02010600030101010101" pitchFamily="2" charset="-122"/>
              </a:rPr>
              <a:t>Resource Satisfaction Rate (RSR): </a:t>
            </a:r>
          </a:p>
          <a:p>
            <a:pPr marL="257175" indent="-257175" defTabSz="342900">
              <a:buFontTx/>
              <a:buAutoNum type="arabicPeriod"/>
            </a:pPr>
            <a:endParaRPr lang="en-US" altLang="zh-CN" sz="1350" b="1" dirty="0">
              <a:solidFill>
                <a:srgbClr val="000000"/>
              </a:solidFill>
              <a:latin typeface="Inter"/>
              <a:ea typeface="宋体" panose="02010600030101010101" pitchFamily="2" charset="-122"/>
            </a:endParaRPr>
          </a:p>
        </p:txBody>
      </p:sp>
      <p:pic>
        <p:nvPicPr>
          <p:cNvPr id="11" name="图片 10">
            <a:extLst>
              <a:ext uri="{FF2B5EF4-FFF2-40B4-BE49-F238E27FC236}">
                <a16:creationId xmlns:a16="http://schemas.microsoft.com/office/drawing/2014/main" id="{BD4328CB-389B-035B-8DF1-82D2F40F4D1D}"/>
              </a:ext>
            </a:extLst>
          </p:cNvPr>
          <p:cNvPicPr>
            <a:picLocks noChangeAspect="1"/>
          </p:cNvPicPr>
          <p:nvPr/>
        </p:nvPicPr>
        <p:blipFill>
          <a:blip r:embed="rId4"/>
          <a:stretch>
            <a:fillRect/>
          </a:stretch>
        </p:blipFill>
        <p:spPr>
          <a:xfrm>
            <a:off x="3805740" y="2440345"/>
            <a:ext cx="2617697" cy="548687"/>
          </a:xfrm>
          <a:prstGeom prst="rect">
            <a:avLst/>
          </a:prstGeom>
        </p:spPr>
      </p:pic>
      <p:pic>
        <p:nvPicPr>
          <p:cNvPr id="14" name="图片 13">
            <a:extLst>
              <a:ext uri="{FF2B5EF4-FFF2-40B4-BE49-F238E27FC236}">
                <a16:creationId xmlns:a16="http://schemas.microsoft.com/office/drawing/2014/main" id="{73A9D50A-72F8-8A64-DBA9-CCFB205214AB}"/>
              </a:ext>
            </a:extLst>
          </p:cNvPr>
          <p:cNvPicPr>
            <a:picLocks noChangeAspect="1"/>
          </p:cNvPicPr>
          <p:nvPr/>
        </p:nvPicPr>
        <p:blipFill>
          <a:blip r:embed="rId5"/>
          <a:stretch>
            <a:fillRect/>
          </a:stretch>
        </p:blipFill>
        <p:spPr>
          <a:xfrm>
            <a:off x="4572000" y="3467200"/>
            <a:ext cx="2634843" cy="514394"/>
          </a:xfrm>
          <a:prstGeom prst="rect">
            <a:avLst/>
          </a:prstGeom>
        </p:spPr>
      </p:pic>
    </p:spTree>
    <p:extLst>
      <p:ext uri="{BB962C8B-B14F-4D97-AF65-F5344CB8AC3E}">
        <p14:creationId xmlns:p14="http://schemas.microsoft.com/office/powerpoint/2010/main" val="36788954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5D4E-CDDD-C4D9-0AB4-AD0D6D1A06E7}"/>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FDDF81D4-D250-D656-939B-F08CFE830099}"/>
              </a:ext>
            </a:extLst>
          </p:cNvPr>
          <p:cNvSpPr txBox="1"/>
          <p:nvPr/>
        </p:nvSpPr>
        <p:spPr>
          <a:xfrm>
            <a:off x="1715883" y="4220626"/>
            <a:ext cx="184731" cy="300082"/>
          </a:xfrm>
          <a:prstGeom prst="rect">
            <a:avLst/>
          </a:prstGeom>
          <a:noFill/>
        </p:spPr>
        <p:txBody>
          <a:bodyPr wrap="none" rtlCol="0">
            <a:spAutoFit/>
          </a:bodyPr>
          <a:lstStyle/>
          <a:p>
            <a:pPr defTabSz="342900"/>
            <a:endParaRPr kumimoji="1" lang="zh-CN" altLang="en-US" sz="1350" dirty="0">
              <a:solidFill>
                <a:prstClr val="black"/>
              </a:solidFill>
              <a:latin typeface="Calibri"/>
              <a:ea typeface="宋体" panose="02010600030101010101" pitchFamily="2" charset="-122"/>
            </a:endParaRPr>
          </a:p>
        </p:txBody>
      </p:sp>
      <p:sp>
        <p:nvSpPr>
          <p:cNvPr id="13" name="Content Placeholder 2">
            <a:extLst>
              <a:ext uri="{FF2B5EF4-FFF2-40B4-BE49-F238E27FC236}">
                <a16:creationId xmlns:a16="http://schemas.microsoft.com/office/drawing/2014/main" id="{7986F58F-9E42-1E22-9236-7A706DC1F45F}"/>
              </a:ext>
            </a:extLst>
          </p:cNvPr>
          <p:cNvSpPr txBox="1">
            <a:spLocks/>
          </p:cNvSpPr>
          <p:nvPr/>
        </p:nvSpPr>
        <p:spPr>
          <a:xfrm>
            <a:off x="1652717" y="2698591"/>
            <a:ext cx="2364995" cy="1799033"/>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defRPr sz="2400">
                <a:solidFill>
                  <a:srgbClr val="000000"/>
                </a:solidFill>
              </a:defRPr>
            </a:pPr>
            <a:endParaRPr lang="en-US" altLang="zh-CN" sz="1800" dirty="0">
              <a:solidFill>
                <a:srgbClr val="000000"/>
              </a:solidFill>
              <a:latin typeface="Calibri"/>
              <a:ea typeface="宋体" panose="02010600030101010101" pitchFamily="2" charset="-122"/>
            </a:endParaRPr>
          </a:p>
        </p:txBody>
      </p:sp>
      <p:sp>
        <p:nvSpPr>
          <p:cNvPr id="2" name="Title 1">
            <a:extLst>
              <a:ext uri="{FF2B5EF4-FFF2-40B4-BE49-F238E27FC236}">
                <a16:creationId xmlns:a16="http://schemas.microsoft.com/office/drawing/2014/main" id="{2FD54426-1AE4-C66B-1C03-39FEFA426235}"/>
              </a:ext>
            </a:extLst>
          </p:cNvPr>
          <p:cNvSpPr>
            <a:spLocks noGrp="1"/>
          </p:cNvSpPr>
          <p:nvPr>
            <p:ph type="title"/>
          </p:nvPr>
        </p:nvSpPr>
        <p:spPr>
          <a:xfrm>
            <a:off x="2551670" y="117491"/>
            <a:ext cx="5106429" cy="857250"/>
          </a:xfrm>
        </p:spPr>
        <p:txBody>
          <a:bodyPr>
            <a:normAutofit fontScale="90000"/>
          </a:bodyPr>
          <a:lstStyle/>
          <a:p>
            <a:pPr>
              <a:defRPr sz="3600">
                <a:solidFill>
                  <a:srgbClr val="0066CC"/>
                </a:solidFill>
              </a:defRPr>
            </a:pPr>
            <a:r>
              <a:rPr lang="en-US" altLang="zh-CN" sz="3000" dirty="0">
                <a:solidFill>
                  <a:srgbClr val="DCA200"/>
                </a:solidFill>
                <a:cs typeface="Tahoma"/>
              </a:rPr>
              <a:t>Result 1 – Resource Abundance Impacts Survival</a:t>
            </a:r>
            <a:endParaRPr lang="en" sz="3000" dirty="0"/>
          </a:p>
        </p:txBody>
      </p:sp>
      <p:pic>
        <p:nvPicPr>
          <p:cNvPr id="4" name="object 36" descr="卡通人物&#10;&#10;中度可信度描述已自动生成">
            <a:extLst>
              <a:ext uri="{FF2B5EF4-FFF2-40B4-BE49-F238E27FC236}">
                <a16:creationId xmlns:a16="http://schemas.microsoft.com/office/drawing/2014/main" id="{E08E5272-E072-FCBA-9FF5-9821AD63E223}"/>
              </a:ext>
            </a:extLst>
          </p:cNvPr>
          <p:cNvPicPr/>
          <p:nvPr/>
        </p:nvPicPr>
        <p:blipFill rotWithShape="1">
          <a:blip r:embed="rId3" cstate="print"/>
          <a:srcRect l="13751" t="419" r="12146" b="23906"/>
          <a:stretch/>
        </p:blipFill>
        <p:spPr>
          <a:xfrm>
            <a:off x="1652717" y="221751"/>
            <a:ext cx="898954" cy="648730"/>
          </a:xfrm>
          <a:prstGeom prst="rect">
            <a:avLst/>
          </a:prstGeom>
        </p:spPr>
      </p:pic>
      <p:pic>
        <p:nvPicPr>
          <p:cNvPr id="6" name="图片 5">
            <a:extLst>
              <a:ext uri="{FF2B5EF4-FFF2-40B4-BE49-F238E27FC236}">
                <a16:creationId xmlns:a16="http://schemas.microsoft.com/office/drawing/2014/main" id="{38688C7C-B5CB-0EEE-61EB-35A1F2F781C9}"/>
              </a:ext>
            </a:extLst>
          </p:cNvPr>
          <p:cNvPicPr>
            <a:picLocks noChangeAspect="1"/>
          </p:cNvPicPr>
          <p:nvPr/>
        </p:nvPicPr>
        <p:blipFill>
          <a:blip r:embed="rId4"/>
          <a:stretch>
            <a:fillRect/>
          </a:stretch>
        </p:blipFill>
        <p:spPr>
          <a:xfrm>
            <a:off x="1854431" y="938827"/>
            <a:ext cx="5460778" cy="3237505"/>
          </a:xfrm>
          <a:prstGeom prst="rect">
            <a:avLst/>
          </a:prstGeom>
        </p:spPr>
      </p:pic>
      <p:sp>
        <p:nvSpPr>
          <p:cNvPr id="12" name="文本框 11">
            <a:extLst>
              <a:ext uri="{FF2B5EF4-FFF2-40B4-BE49-F238E27FC236}">
                <a16:creationId xmlns:a16="http://schemas.microsoft.com/office/drawing/2014/main" id="{B063E091-3E06-8FC7-9B27-876310F2C5FF}"/>
              </a:ext>
            </a:extLst>
          </p:cNvPr>
          <p:cNvSpPr txBox="1"/>
          <p:nvPr/>
        </p:nvSpPr>
        <p:spPr>
          <a:xfrm>
            <a:off x="4374291" y="4148846"/>
            <a:ext cx="3384625" cy="913070"/>
          </a:xfrm>
          <a:prstGeom prst="rect">
            <a:avLst/>
          </a:prstGeom>
          <a:noFill/>
        </p:spPr>
        <p:txBody>
          <a:bodyPr wrap="square">
            <a:spAutoFit/>
          </a:bodyPr>
          <a:lstStyle/>
          <a:p>
            <a:pPr defTabSz="342900">
              <a:lnSpc>
                <a:spcPts val="1575"/>
              </a:lnSpc>
              <a:spcBef>
                <a:spcPts val="450"/>
              </a:spcBef>
              <a:spcAft>
                <a:spcPts val="450"/>
              </a:spcAft>
              <a:buFont typeface="Arial" panose="020B0604020202020204" pitchFamily="34" charset="0"/>
              <a:buChar char="•"/>
            </a:pPr>
            <a:r>
              <a:rPr lang="en-US" altLang="zh-CN" sz="1350" b="1" dirty="0">
                <a:solidFill>
                  <a:srgbClr val="000000"/>
                </a:solidFill>
                <a:latin typeface="Inter"/>
                <a:ea typeface="宋体" panose="02010600030101010101" pitchFamily="2" charset="-122"/>
              </a:rPr>
              <a:t>Auction Theory Alignment:</a:t>
            </a:r>
            <a:r>
              <a:rPr lang="en-US" altLang="zh-CN" sz="1350" dirty="0">
                <a:solidFill>
                  <a:srgbClr val="000000"/>
                </a:solidFill>
                <a:latin typeface="Inter"/>
                <a:ea typeface="宋体" panose="02010600030101010101" pitchFamily="2" charset="-122"/>
              </a:rPr>
              <a:t> High-income agents (David, Eric) outperform low-income counterparts (Alex, Bob) in scarce environments.</a:t>
            </a:r>
          </a:p>
        </p:txBody>
      </p:sp>
      <p:sp>
        <p:nvSpPr>
          <p:cNvPr id="16" name="文本框 15">
            <a:extLst>
              <a:ext uri="{FF2B5EF4-FFF2-40B4-BE49-F238E27FC236}">
                <a16:creationId xmlns:a16="http://schemas.microsoft.com/office/drawing/2014/main" id="{CBE9BDB0-4E11-64C8-F1E0-5385F71D96C4}"/>
              </a:ext>
            </a:extLst>
          </p:cNvPr>
          <p:cNvSpPr txBox="1"/>
          <p:nvPr/>
        </p:nvSpPr>
        <p:spPr>
          <a:xfrm>
            <a:off x="1385084" y="4160032"/>
            <a:ext cx="3429000" cy="707886"/>
          </a:xfrm>
          <a:prstGeom prst="rect">
            <a:avLst/>
          </a:prstGeom>
          <a:noFill/>
        </p:spPr>
        <p:txBody>
          <a:bodyPr wrap="square">
            <a:spAutoFit/>
          </a:bodyPr>
          <a:lstStyle/>
          <a:p>
            <a:pPr defTabSz="342900">
              <a:lnSpc>
                <a:spcPts val="1575"/>
              </a:lnSpc>
              <a:spcBef>
                <a:spcPts val="450"/>
              </a:spcBef>
              <a:spcAft>
                <a:spcPts val="450"/>
              </a:spcAft>
              <a:buFont typeface="Arial" panose="020B0604020202020204" pitchFamily="34" charset="0"/>
              <a:buChar char="•"/>
            </a:pPr>
            <a:r>
              <a:rPr lang="en-US" altLang="zh-CN" sz="1350" b="1" dirty="0">
                <a:solidFill>
                  <a:srgbClr val="000000"/>
                </a:solidFill>
                <a:latin typeface="Inter"/>
                <a:ea typeface="宋体" panose="02010600030101010101" pitchFamily="2" charset="-122"/>
              </a:rPr>
              <a:t>Key Insight:</a:t>
            </a:r>
            <a:r>
              <a:rPr lang="en-US" altLang="zh-CN" sz="1350" dirty="0">
                <a:solidFill>
                  <a:srgbClr val="000000"/>
                </a:solidFill>
                <a:latin typeface="Inter"/>
                <a:ea typeface="宋体" panose="02010600030101010101" pitchFamily="2" charset="-122"/>
              </a:rPr>
              <a:t> Higher supply reduces competition, allowing agents to preserve budgets and survive longer.</a:t>
            </a:r>
          </a:p>
        </p:txBody>
      </p:sp>
    </p:spTree>
    <p:extLst>
      <p:ext uri="{BB962C8B-B14F-4D97-AF65-F5344CB8AC3E}">
        <p14:creationId xmlns:p14="http://schemas.microsoft.com/office/powerpoint/2010/main" val="1853606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E61D0-7212-51D9-92B5-B6F14788F1B3}"/>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11785AC9-1371-182D-2FB1-E895490226A3}"/>
              </a:ext>
            </a:extLst>
          </p:cNvPr>
          <p:cNvSpPr txBox="1"/>
          <p:nvPr/>
        </p:nvSpPr>
        <p:spPr>
          <a:xfrm>
            <a:off x="1715883" y="4220626"/>
            <a:ext cx="184731" cy="300082"/>
          </a:xfrm>
          <a:prstGeom prst="rect">
            <a:avLst/>
          </a:prstGeom>
          <a:noFill/>
        </p:spPr>
        <p:txBody>
          <a:bodyPr wrap="none" rtlCol="0">
            <a:spAutoFit/>
          </a:bodyPr>
          <a:lstStyle/>
          <a:p>
            <a:pPr defTabSz="342900"/>
            <a:endParaRPr kumimoji="1" lang="zh-CN" altLang="en-US" sz="1350" dirty="0">
              <a:solidFill>
                <a:prstClr val="black"/>
              </a:solidFill>
              <a:latin typeface="Calibri"/>
              <a:ea typeface="宋体" panose="02010600030101010101" pitchFamily="2" charset="-122"/>
            </a:endParaRPr>
          </a:p>
        </p:txBody>
      </p:sp>
      <p:sp>
        <p:nvSpPr>
          <p:cNvPr id="2" name="Title 1">
            <a:extLst>
              <a:ext uri="{FF2B5EF4-FFF2-40B4-BE49-F238E27FC236}">
                <a16:creationId xmlns:a16="http://schemas.microsoft.com/office/drawing/2014/main" id="{1F70009C-5E3A-D0D7-EEA8-D1FD4441D954}"/>
              </a:ext>
            </a:extLst>
          </p:cNvPr>
          <p:cNvSpPr>
            <a:spLocks noGrp="1"/>
          </p:cNvSpPr>
          <p:nvPr>
            <p:ph type="title"/>
          </p:nvPr>
        </p:nvSpPr>
        <p:spPr>
          <a:xfrm>
            <a:off x="2551670" y="117491"/>
            <a:ext cx="5106429" cy="857250"/>
          </a:xfrm>
        </p:spPr>
        <p:txBody>
          <a:bodyPr>
            <a:normAutofit fontScale="90000"/>
          </a:bodyPr>
          <a:lstStyle/>
          <a:p>
            <a:pPr>
              <a:defRPr sz="3600">
                <a:solidFill>
                  <a:srgbClr val="0066CC"/>
                </a:solidFill>
              </a:defRPr>
            </a:pPr>
            <a:r>
              <a:rPr lang="en-US" altLang="zh-CN" sz="3000" dirty="0">
                <a:solidFill>
                  <a:srgbClr val="DCA200"/>
                </a:solidFill>
                <a:cs typeface="Tahoma"/>
              </a:rPr>
              <a:t>Result 2 – Bidding Dynamics Under Scarcity</a:t>
            </a:r>
            <a:endParaRPr lang="en" sz="3000" dirty="0"/>
          </a:p>
        </p:txBody>
      </p:sp>
      <p:pic>
        <p:nvPicPr>
          <p:cNvPr id="4" name="object 36" descr="卡通人物&#10;&#10;中度可信度描述已自动生成">
            <a:extLst>
              <a:ext uri="{FF2B5EF4-FFF2-40B4-BE49-F238E27FC236}">
                <a16:creationId xmlns:a16="http://schemas.microsoft.com/office/drawing/2014/main" id="{8AA0A8F6-3D41-D418-3EB3-427D5B0E779D}"/>
              </a:ext>
            </a:extLst>
          </p:cNvPr>
          <p:cNvPicPr/>
          <p:nvPr/>
        </p:nvPicPr>
        <p:blipFill rotWithShape="1">
          <a:blip r:embed="rId3" cstate="print"/>
          <a:srcRect l="13751" t="419" r="12146" b="23906"/>
          <a:stretch/>
        </p:blipFill>
        <p:spPr>
          <a:xfrm>
            <a:off x="1652717" y="221751"/>
            <a:ext cx="898954" cy="648730"/>
          </a:xfrm>
          <a:prstGeom prst="rect">
            <a:avLst/>
          </a:prstGeom>
        </p:spPr>
      </p:pic>
      <p:pic>
        <p:nvPicPr>
          <p:cNvPr id="26" name="图片 25">
            <a:extLst>
              <a:ext uri="{FF2B5EF4-FFF2-40B4-BE49-F238E27FC236}">
                <a16:creationId xmlns:a16="http://schemas.microsoft.com/office/drawing/2014/main" id="{95EEEA12-0216-2294-29EC-4305AB95D777}"/>
              </a:ext>
            </a:extLst>
          </p:cNvPr>
          <p:cNvPicPr>
            <a:picLocks noChangeAspect="1"/>
          </p:cNvPicPr>
          <p:nvPr/>
        </p:nvPicPr>
        <p:blipFill>
          <a:blip r:embed="rId4"/>
          <a:stretch>
            <a:fillRect/>
          </a:stretch>
        </p:blipFill>
        <p:spPr>
          <a:xfrm>
            <a:off x="1715882" y="1043759"/>
            <a:ext cx="5646909" cy="3212108"/>
          </a:xfrm>
          <a:prstGeom prst="rect">
            <a:avLst/>
          </a:prstGeom>
        </p:spPr>
      </p:pic>
    </p:spTree>
    <p:extLst>
      <p:ext uri="{BB962C8B-B14F-4D97-AF65-F5344CB8AC3E}">
        <p14:creationId xmlns:p14="http://schemas.microsoft.com/office/powerpoint/2010/main" val="27577819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ABFBE-808C-6E9E-2804-FC9FB01DB75A}"/>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78A0624E-BFD1-2E9B-4C8E-3A92F7452CE0}"/>
              </a:ext>
            </a:extLst>
          </p:cNvPr>
          <p:cNvSpPr txBox="1"/>
          <p:nvPr/>
        </p:nvSpPr>
        <p:spPr>
          <a:xfrm>
            <a:off x="1715883" y="4220626"/>
            <a:ext cx="184731" cy="300082"/>
          </a:xfrm>
          <a:prstGeom prst="rect">
            <a:avLst/>
          </a:prstGeom>
          <a:noFill/>
        </p:spPr>
        <p:txBody>
          <a:bodyPr wrap="none" rtlCol="0">
            <a:spAutoFit/>
          </a:bodyPr>
          <a:lstStyle/>
          <a:p>
            <a:pPr defTabSz="342900"/>
            <a:endParaRPr kumimoji="1" lang="zh-CN" altLang="en-US" sz="1350" dirty="0">
              <a:solidFill>
                <a:prstClr val="black"/>
              </a:solidFill>
              <a:latin typeface="Calibri"/>
              <a:ea typeface="宋体" panose="02010600030101010101" pitchFamily="2" charset="-122"/>
            </a:endParaRPr>
          </a:p>
        </p:txBody>
      </p:sp>
      <p:sp>
        <p:nvSpPr>
          <p:cNvPr id="13" name="Content Placeholder 2">
            <a:extLst>
              <a:ext uri="{FF2B5EF4-FFF2-40B4-BE49-F238E27FC236}">
                <a16:creationId xmlns:a16="http://schemas.microsoft.com/office/drawing/2014/main" id="{B07E5A36-6D5D-F951-13D7-42E80CDB589A}"/>
              </a:ext>
            </a:extLst>
          </p:cNvPr>
          <p:cNvSpPr txBox="1">
            <a:spLocks/>
          </p:cNvSpPr>
          <p:nvPr/>
        </p:nvSpPr>
        <p:spPr>
          <a:xfrm>
            <a:off x="1652717" y="2698591"/>
            <a:ext cx="2364995" cy="1799033"/>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defRPr sz="2400">
                <a:solidFill>
                  <a:srgbClr val="000000"/>
                </a:solidFill>
              </a:defRPr>
            </a:pPr>
            <a:endParaRPr lang="en-US" altLang="zh-CN" sz="1800" dirty="0">
              <a:solidFill>
                <a:srgbClr val="000000"/>
              </a:solidFill>
              <a:latin typeface="Calibri"/>
              <a:ea typeface="宋体" panose="02010600030101010101" pitchFamily="2" charset="-122"/>
            </a:endParaRPr>
          </a:p>
        </p:txBody>
      </p:sp>
      <p:sp>
        <p:nvSpPr>
          <p:cNvPr id="2" name="Title 1">
            <a:extLst>
              <a:ext uri="{FF2B5EF4-FFF2-40B4-BE49-F238E27FC236}">
                <a16:creationId xmlns:a16="http://schemas.microsoft.com/office/drawing/2014/main" id="{14A96BE4-CFA3-DB0B-F50B-69C84B857BF9}"/>
              </a:ext>
            </a:extLst>
          </p:cNvPr>
          <p:cNvSpPr>
            <a:spLocks noGrp="1"/>
          </p:cNvSpPr>
          <p:nvPr>
            <p:ph type="title"/>
          </p:nvPr>
        </p:nvSpPr>
        <p:spPr>
          <a:xfrm>
            <a:off x="2551670" y="117491"/>
            <a:ext cx="5106429" cy="857250"/>
          </a:xfrm>
        </p:spPr>
        <p:txBody>
          <a:bodyPr>
            <a:normAutofit fontScale="90000"/>
          </a:bodyPr>
          <a:lstStyle/>
          <a:p>
            <a:pPr>
              <a:defRPr sz="3600">
                <a:solidFill>
                  <a:srgbClr val="0066CC"/>
                </a:solidFill>
              </a:defRPr>
            </a:pPr>
            <a:r>
              <a:rPr lang="en-US" altLang="zh-CN" sz="3000" dirty="0">
                <a:solidFill>
                  <a:srgbClr val="DCA200"/>
                </a:solidFill>
                <a:cs typeface="Tahoma"/>
              </a:rPr>
              <a:t>Result 3 – Persona Effects on Strategy</a:t>
            </a:r>
            <a:endParaRPr lang="en" sz="3000" dirty="0"/>
          </a:p>
        </p:txBody>
      </p:sp>
      <p:pic>
        <p:nvPicPr>
          <p:cNvPr id="4" name="object 36" descr="卡通人物&#10;&#10;中度可信度描述已自动生成">
            <a:extLst>
              <a:ext uri="{FF2B5EF4-FFF2-40B4-BE49-F238E27FC236}">
                <a16:creationId xmlns:a16="http://schemas.microsoft.com/office/drawing/2014/main" id="{A47560FF-F932-8007-B8BF-5274FA552156}"/>
              </a:ext>
            </a:extLst>
          </p:cNvPr>
          <p:cNvPicPr/>
          <p:nvPr/>
        </p:nvPicPr>
        <p:blipFill rotWithShape="1">
          <a:blip r:embed="rId3" cstate="print"/>
          <a:srcRect l="13751" t="419" r="12146" b="23906"/>
          <a:stretch/>
        </p:blipFill>
        <p:spPr>
          <a:xfrm>
            <a:off x="1652717" y="221751"/>
            <a:ext cx="898954" cy="648730"/>
          </a:xfrm>
          <a:prstGeom prst="rect">
            <a:avLst/>
          </a:prstGeom>
        </p:spPr>
      </p:pic>
      <p:pic>
        <p:nvPicPr>
          <p:cNvPr id="6" name="图片 5">
            <a:extLst>
              <a:ext uri="{FF2B5EF4-FFF2-40B4-BE49-F238E27FC236}">
                <a16:creationId xmlns:a16="http://schemas.microsoft.com/office/drawing/2014/main" id="{5FEF2299-7B9F-8CE1-954D-D39EE6032647}"/>
              </a:ext>
            </a:extLst>
          </p:cNvPr>
          <p:cNvPicPr>
            <a:picLocks noChangeAspect="1"/>
          </p:cNvPicPr>
          <p:nvPr/>
        </p:nvPicPr>
        <p:blipFill>
          <a:blip r:embed="rId4"/>
          <a:stretch>
            <a:fillRect/>
          </a:stretch>
        </p:blipFill>
        <p:spPr>
          <a:xfrm>
            <a:off x="1602176" y="1079001"/>
            <a:ext cx="5939648" cy="2093833"/>
          </a:xfrm>
          <a:prstGeom prst="rect">
            <a:avLst/>
          </a:prstGeom>
        </p:spPr>
      </p:pic>
      <p:sp>
        <p:nvSpPr>
          <p:cNvPr id="9" name="文本框 8">
            <a:extLst>
              <a:ext uri="{FF2B5EF4-FFF2-40B4-BE49-F238E27FC236}">
                <a16:creationId xmlns:a16="http://schemas.microsoft.com/office/drawing/2014/main" id="{589355AC-0850-6278-EF9B-4D17A4A3F95B}"/>
              </a:ext>
            </a:extLst>
          </p:cNvPr>
          <p:cNvSpPr txBox="1"/>
          <p:nvPr/>
        </p:nvSpPr>
        <p:spPr>
          <a:xfrm>
            <a:off x="1243853" y="3285112"/>
            <a:ext cx="3634740" cy="1754326"/>
          </a:xfrm>
          <a:prstGeom prst="rect">
            <a:avLst/>
          </a:prstGeom>
          <a:noFill/>
        </p:spPr>
        <p:txBody>
          <a:bodyPr wrap="square">
            <a:spAutoFit/>
          </a:bodyPr>
          <a:lstStyle/>
          <a:p>
            <a:pPr defTabSz="342900"/>
            <a:r>
              <a:rPr lang="en-US" altLang="zh-CN" sz="1350" dirty="0">
                <a:solidFill>
                  <a:srgbClr val="111111"/>
                </a:solidFill>
                <a:latin typeface="Arial" panose="020B0604020202020204" pitchFamily="34" charset="0"/>
                <a:ea typeface="宋体" panose="02010600030101010101" pitchFamily="2" charset="-122"/>
              </a:rPr>
              <a:t>Economic and demand factors: Players with high or low daily demand perform better, especially in resource-poor environments, which is in line with auction theory.</a:t>
            </a:r>
          </a:p>
          <a:p>
            <a:pPr defTabSz="342900"/>
            <a:r>
              <a:rPr lang="en-US" altLang="zh-CN" sz="1350" dirty="0">
                <a:solidFill>
                  <a:srgbClr val="111111"/>
                </a:solidFill>
                <a:latin typeface="Arial" panose="020B0604020202020204" pitchFamily="34" charset="0"/>
                <a:ea typeface="宋体" panose="02010600030101010101" pitchFamily="2" charset="-122"/>
              </a:rPr>
              <a:t>Character effects: Characters influence player behavior by introducing heterogeneous risk appetite and survival strategies.</a:t>
            </a:r>
            <a:endParaRPr lang="zh-CN" altLang="en-US" sz="1350" dirty="0">
              <a:solidFill>
                <a:prstClr val="black"/>
              </a:solidFill>
              <a:latin typeface="Calibri"/>
              <a:ea typeface="宋体" panose="02010600030101010101" pitchFamily="2" charset="-122"/>
            </a:endParaRPr>
          </a:p>
        </p:txBody>
      </p:sp>
      <p:sp>
        <p:nvSpPr>
          <p:cNvPr id="12" name="文本框 11">
            <a:extLst>
              <a:ext uri="{FF2B5EF4-FFF2-40B4-BE49-F238E27FC236}">
                <a16:creationId xmlns:a16="http://schemas.microsoft.com/office/drawing/2014/main" id="{ADCC9E15-7601-0FC9-5184-3D48AAB7D31C}"/>
              </a:ext>
            </a:extLst>
          </p:cNvPr>
          <p:cNvSpPr txBox="1"/>
          <p:nvPr/>
        </p:nvSpPr>
        <p:spPr>
          <a:xfrm>
            <a:off x="4929134" y="3276051"/>
            <a:ext cx="2787575" cy="1546577"/>
          </a:xfrm>
          <a:prstGeom prst="rect">
            <a:avLst/>
          </a:prstGeom>
          <a:noFill/>
        </p:spPr>
        <p:txBody>
          <a:bodyPr wrap="square">
            <a:spAutoFit/>
          </a:bodyPr>
          <a:lstStyle/>
          <a:p>
            <a:pPr defTabSz="342900"/>
            <a:r>
              <a:rPr lang="en-US" altLang="zh-CN" sz="1350" dirty="0">
                <a:solidFill>
                  <a:srgbClr val="111111"/>
                </a:solidFill>
                <a:latin typeface="Arial" panose="020B0604020202020204" pitchFamily="34" charset="0"/>
                <a:ea typeface="宋体" panose="02010600030101010101" pitchFamily="2" charset="-122"/>
              </a:rPr>
              <a:t>The core conclusion: economic attributes are the key to survival, and the role has a local impact on the strategy but the effect is limited, highlighting the limitations of simple prompts in simulating complex personalities</a:t>
            </a:r>
            <a:endParaRPr lang="zh-CN" altLang="en-US" sz="1350" dirty="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42360549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130BF-AF7A-E6C4-B7D8-922652080E30}"/>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8734A04A-669F-C819-03DA-EC1C777442EC}"/>
              </a:ext>
            </a:extLst>
          </p:cNvPr>
          <p:cNvSpPr txBox="1"/>
          <p:nvPr/>
        </p:nvSpPr>
        <p:spPr>
          <a:xfrm>
            <a:off x="1715883" y="4220626"/>
            <a:ext cx="184731" cy="300082"/>
          </a:xfrm>
          <a:prstGeom prst="rect">
            <a:avLst/>
          </a:prstGeom>
          <a:noFill/>
        </p:spPr>
        <p:txBody>
          <a:bodyPr wrap="none" rtlCol="0">
            <a:spAutoFit/>
          </a:bodyPr>
          <a:lstStyle/>
          <a:p>
            <a:pPr defTabSz="342900"/>
            <a:endParaRPr kumimoji="1" lang="zh-CN" altLang="en-US" sz="1350" dirty="0">
              <a:solidFill>
                <a:prstClr val="black"/>
              </a:solidFill>
              <a:latin typeface="Calibri"/>
              <a:ea typeface="宋体" panose="02010600030101010101" pitchFamily="2" charset="-122"/>
            </a:endParaRPr>
          </a:p>
        </p:txBody>
      </p:sp>
      <p:sp>
        <p:nvSpPr>
          <p:cNvPr id="13" name="Content Placeholder 2">
            <a:extLst>
              <a:ext uri="{FF2B5EF4-FFF2-40B4-BE49-F238E27FC236}">
                <a16:creationId xmlns:a16="http://schemas.microsoft.com/office/drawing/2014/main" id="{923AABA9-0BCC-D38D-DFB7-58D53675BB43}"/>
              </a:ext>
            </a:extLst>
          </p:cNvPr>
          <p:cNvSpPr txBox="1">
            <a:spLocks/>
          </p:cNvSpPr>
          <p:nvPr/>
        </p:nvSpPr>
        <p:spPr>
          <a:xfrm>
            <a:off x="1652717" y="2698591"/>
            <a:ext cx="2364995" cy="1799033"/>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defRPr sz="2400">
                <a:solidFill>
                  <a:srgbClr val="000000"/>
                </a:solidFill>
              </a:defRPr>
            </a:pPr>
            <a:endParaRPr lang="en-US" altLang="zh-CN" sz="1800" dirty="0">
              <a:solidFill>
                <a:srgbClr val="000000"/>
              </a:solidFill>
              <a:latin typeface="Calibri"/>
              <a:ea typeface="宋体" panose="02010600030101010101" pitchFamily="2" charset="-122"/>
            </a:endParaRPr>
          </a:p>
        </p:txBody>
      </p:sp>
      <p:sp>
        <p:nvSpPr>
          <p:cNvPr id="2" name="Title 1">
            <a:extLst>
              <a:ext uri="{FF2B5EF4-FFF2-40B4-BE49-F238E27FC236}">
                <a16:creationId xmlns:a16="http://schemas.microsoft.com/office/drawing/2014/main" id="{BBA39524-8118-5B23-9127-AE56AC758FB1}"/>
              </a:ext>
            </a:extLst>
          </p:cNvPr>
          <p:cNvSpPr>
            <a:spLocks noGrp="1"/>
          </p:cNvSpPr>
          <p:nvPr>
            <p:ph type="title"/>
          </p:nvPr>
        </p:nvSpPr>
        <p:spPr>
          <a:xfrm>
            <a:off x="2551670" y="117491"/>
            <a:ext cx="5106429" cy="857250"/>
          </a:xfrm>
        </p:spPr>
        <p:txBody>
          <a:bodyPr>
            <a:normAutofit fontScale="90000"/>
          </a:bodyPr>
          <a:lstStyle/>
          <a:p>
            <a:pPr>
              <a:defRPr sz="3600">
                <a:solidFill>
                  <a:srgbClr val="0066CC"/>
                </a:solidFill>
              </a:defRPr>
            </a:pPr>
            <a:r>
              <a:rPr lang="en-US" altLang="zh-CN" sz="3000" dirty="0">
                <a:solidFill>
                  <a:srgbClr val="DCA200"/>
                </a:solidFill>
                <a:cs typeface="Tahoma"/>
              </a:rPr>
              <a:t>Subjective Evaluation </a:t>
            </a:r>
            <a:br>
              <a:rPr lang="en-US" altLang="zh-CN" sz="3000" dirty="0">
                <a:solidFill>
                  <a:srgbClr val="DCA200"/>
                </a:solidFill>
                <a:cs typeface="Tahoma"/>
              </a:rPr>
            </a:br>
            <a:r>
              <a:rPr lang="en-US" altLang="zh-CN" sz="3000" dirty="0">
                <a:solidFill>
                  <a:srgbClr val="DCA200"/>
                </a:solidFill>
                <a:cs typeface="Tahoma"/>
              </a:rPr>
              <a:t>– Agent vs. Human Performance</a:t>
            </a:r>
            <a:endParaRPr lang="en" sz="3000" dirty="0"/>
          </a:p>
        </p:txBody>
      </p:sp>
      <p:pic>
        <p:nvPicPr>
          <p:cNvPr id="4" name="object 36" descr="卡通人物&#10;&#10;中度可信度描述已自动生成">
            <a:extLst>
              <a:ext uri="{FF2B5EF4-FFF2-40B4-BE49-F238E27FC236}">
                <a16:creationId xmlns:a16="http://schemas.microsoft.com/office/drawing/2014/main" id="{2CB30506-C2CF-527E-2911-BB298FE52641}"/>
              </a:ext>
            </a:extLst>
          </p:cNvPr>
          <p:cNvPicPr/>
          <p:nvPr/>
        </p:nvPicPr>
        <p:blipFill rotWithShape="1">
          <a:blip r:embed="rId3" cstate="print"/>
          <a:srcRect l="13751" t="419" r="12146" b="23906"/>
          <a:stretch/>
        </p:blipFill>
        <p:spPr>
          <a:xfrm>
            <a:off x="1652717" y="221751"/>
            <a:ext cx="898954" cy="648730"/>
          </a:xfrm>
          <a:prstGeom prst="rect">
            <a:avLst/>
          </a:prstGeom>
        </p:spPr>
      </p:pic>
      <p:pic>
        <p:nvPicPr>
          <p:cNvPr id="5" name="图片 4">
            <a:extLst>
              <a:ext uri="{FF2B5EF4-FFF2-40B4-BE49-F238E27FC236}">
                <a16:creationId xmlns:a16="http://schemas.microsoft.com/office/drawing/2014/main" id="{26B425CE-5E19-9AED-BAB0-82382BEC7A76}"/>
              </a:ext>
            </a:extLst>
          </p:cNvPr>
          <p:cNvPicPr>
            <a:picLocks noChangeAspect="1"/>
          </p:cNvPicPr>
          <p:nvPr/>
        </p:nvPicPr>
        <p:blipFill>
          <a:blip r:embed="rId4"/>
          <a:stretch>
            <a:fillRect/>
          </a:stretch>
        </p:blipFill>
        <p:spPr>
          <a:xfrm>
            <a:off x="1485901" y="974741"/>
            <a:ext cx="3302039" cy="2052430"/>
          </a:xfrm>
          <a:prstGeom prst="rect">
            <a:avLst/>
          </a:prstGeom>
        </p:spPr>
      </p:pic>
      <p:pic>
        <p:nvPicPr>
          <p:cNvPr id="8" name="图片 7">
            <a:extLst>
              <a:ext uri="{FF2B5EF4-FFF2-40B4-BE49-F238E27FC236}">
                <a16:creationId xmlns:a16="http://schemas.microsoft.com/office/drawing/2014/main" id="{52DBFC26-74F9-6947-E8E0-7CE3B032DF5B}"/>
              </a:ext>
            </a:extLst>
          </p:cNvPr>
          <p:cNvPicPr>
            <a:picLocks noChangeAspect="1"/>
          </p:cNvPicPr>
          <p:nvPr/>
        </p:nvPicPr>
        <p:blipFill>
          <a:blip r:embed="rId5"/>
          <a:stretch>
            <a:fillRect/>
          </a:stretch>
        </p:blipFill>
        <p:spPr>
          <a:xfrm>
            <a:off x="1208225" y="2983042"/>
            <a:ext cx="5263971" cy="2160458"/>
          </a:xfrm>
          <a:prstGeom prst="rect">
            <a:avLst/>
          </a:prstGeom>
        </p:spPr>
      </p:pic>
      <p:sp>
        <p:nvSpPr>
          <p:cNvPr id="14" name="文本框 13">
            <a:extLst>
              <a:ext uri="{FF2B5EF4-FFF2-40B4-BE49-F238E27FC236}">
                <a16:creationId xmlns:a16="http://schemas.microsoft.com/office/drawing/2014/main" id="{5C4944D1-7815-2786-6E80-F07BEFF8B058}"/>
              </a:ext>
            </a:extLst>
          </p:cNvPr>
          <p:cNvSpPr txBox="1"/>
          <p:nvPr/>
        </p:nvSpPr>
        <p:spPr>
          <a:xfrm>
            <a:off x="4648649" y="974741"/>
            <a:ext cx="2561665" cy="1754326"/>
          </a:xfrm>
          <a:prstGeom prst="rect">
            <a:avLst/>
          </a:prstGeom>
          <a:noFill/>
        </p:spPr>
        <p:txBody>
          <a:bodyPr wrap="square">
            <a:spAutoFit/>
          </a:bodyPr>
          <a:lstStyle/>
          <a:p>
            <a:pPr defTabSz="342900"/>
            <a:r>
              <a:rPr lang="en-US" altLang="zh-CN" sz="1350" b="1" dirty="0">
                <a:solidFill>
                  <a:srgbClr val="000000"/>
                </a:solidFill>
                <a:latin typeface="Inter"/>
                <a:ea typeface="宋体" panose="02010600030101010101" pitchFamily="2" charset="-122"/>
              </a:rPr>
              <a:t>Advantage of agents:</a:t>
            </a:r>
            <a:r>
              <a:rPr lang="en-US" altLang="zh-CN" sz="1350" dirty="0">
                <a:solidFill>
                  <a:prstClr val="black"/>
                </a:solidFill>
                <a:latin typeface="Inter"/>
                <a:ea typeface="宋体" panose="02010600030101010101" pitchFamily="2" charset="-122"/>
              </a:rPr>
              <a:t> Agents excel in long-term budget planning.</a:t>
            </a:r>
          </a:p>
          <a:p>
            <a:pPr defTabSz="342900"/>
            <a:r>
              <a:rPr lang="en-US" altLang="zh-CN" sz="1350" b="1" dirty="0">
                <a:solidFill>
                  <a:prstClr val="black"/>
                </a:solidFill>
                <a:latin typeface="Inter"/>
                <a:ea typeface="宋体" panose="02010600030101010101" pitchFamily="2" charset="-122"/>
              </a:rPr>
              <a:t>Weakness of agents: </a:t>
            </a:r>
            <a:r>
              <a:rPr lang="en-US" altLang="zh-CN" sz="1350" dirty="0">
                <a:solidFill>
                  <a:prstClr val="black"/>
                </a:solidFill>
                <a:latin typeface="Inter"/>
                <a:ea typeface="宋体" panose="02010600030101010101" pitchFamily="2" charset="-122"/>
              </a:rPr>
              <a:t>Poor adaptability to sudden supply shocks. For example, the failing to increase bids immediately after a drought announcement) </a:t>
            </a:r>
            <a:endParaRPr lang="en-US" altLang="zh-CN" sz="1350" b="1" dirty="0">
              <a:solidFill>
                <a:prstClr val="black"/>
              </a:solidFill>
              <a:latin typeface="Inter"/>
              <a:ea typeface="宋体" panose="02010600030101010101" pitchFamily="2" charset="-122"/>
            </a:endParaRPr>
          </a:p>
        </p:txBody>
      </p:sp>
      <p:sp>
        <p:nvSpPr>
          <p:cNvPr id="18" name="文本框 17">
            <a:extLst>
              <a:ext uri="{FF2B5EF4-FFF2-40B4-BE49-F238E27FC236}">
                <a16:creationId xmlns:a16="http://schemas.microsoft.com/office/drawing/2014/main" id="{CBDECF55-F9DE-34FB-0C0D-FBFFD5D8FDD8}"/>
              </a:ext>
            </a:extLst>
          </p:cNvPr>
          <p:cNvSpPr txBox="1"/>
          <p:nvPr/>
        </p:nvSpPr>
        <p:spPr>
          <a:xfrm>
            <a:off x="5232431" y="2481477"/>
            <a:ext cx="2703344" cy="2169825"/>
          </a:xfrm>
          <a:prstGeom prst="rect">
            <a:avLst/>
          </a:prstGeom>
          <a:noFill/>
        </p:spPr>
        <p:txBody>
          <a:bodyPr wrap="square">
            <a:spAutoFit/>
          </a:bodyPr>
          <a:lstStyle/>
          <a:p>
            <a:pPr defTabSz="342900"/>
            <a:r>
              <a:rPr lang="en-US" altLang="zh-CN" sz="1350" dirty="0" err="1">
                <a:solidFill>
                  <a:srgbClr val="111111"/>
                </a:solidFill>
                <a:latin typeface="Arial" panose="020B0604020202020204" pitchFamily="34" charset="0"/>
                <a:ea typeface="宋体" panose="02010600030101010101" pitchFamily="2" charset="-122"/>
              </a:rPr>
              <a:t>Furthermore,despite</a:t>
            </a:r>
            <a:r>
              <a:rPr lang="en-US" altLang="zh-CN" sz="1350" dirty="0">
                <a:solidFill>
                  <a:srgbClr val="111111"/>
                </a:solidFill>
                <a:latin typeface="Arial" panose="020B0604020202020204" pitchFamily="34" charset="0"/>
                <a:ea typeface="宋体" panose="02010600030101010101" pitchFamily="2" charset="-122"/>
              </a:rPr>
              <a:t> different personas being assigned to </a:t>
            </a:r>
            <a:r>
              <a:rPr lang="en-US" altLang="zh-CN" sz="1350" dirty="0" err="1">
                <a:solidFill>
                  <a:srgbClr val="111111"/>
                </a:solidFill>
                <a:latin typeface="Arial" panose="020B0604020202020204" pitchFamily="34" charset="0"/>
                <a:ea typeface="宋体" panose="02010600030101010101" pitchFamily="2" charset="-122"/>
              </a:rPr>
              <a:t>agents,the</a:t>
            </a:r>
            <a:r>
              <a:rPr lang="en-US" altLang="zh-CN" sz="1350" dirty="0">
                <a:solidFill>
                  <a:srgbClr val="111111"/>
                </a:solidFill>
                <a:latin typeface="Arial" panose="020B0604020202020204" pitchFamily="34" charset="0"/>
                <a:ea typeface="宋体" panose="02010600030101010101" pitchFamily="2" charset="-122"/>
              </a:rPr>
              <a:t> identity alignment scores were low and varied significantly, indicating that merely adding persona information does not effectively simulate the nuanced characteristics of certain persona </a:t>
            </a:r>
            <a:r>
              <a:rPr lang="en-US" altLang="zh-CN" sz="1350" dirty="0" err="1">
                <a:solidFill>
                  <a:srgbClr val="111111"/>
                </a:solidFill>
                <a:latin typeface="Arial" panose="020B0604020202020204" pitchFamily="34" charset="0"/>
                <a:ea typeface="宋体" panose="02010600030101010101" pitchFamily="2" charset="-122"/>
              </a:rPr>
              <a:t>lities</a:t>
            </a:r>
            <a:r>
              <a:rPr lang="en-US" altLang="zh-CN" sz="1350" dirty="0">
                <a:solidFill>
                  <a:srgbClr val="111111"/>
                </a:solidFill>
                <a:latin typeface="Arial" panose="020B0604020202020204" pitchFamily="34" charset="0"/>
                <a:ea typeface="宋体" panose="02010600030101010101" pitchFamily="2" charset="-122"/>
              </a:rPr>
              <a:t> or professional players.</a:t>
            </a:r>
            <a:endParaRPr lang="zh-CN" altLang="en-US" sz="1350" dirty="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989196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7A6FA-1382-D786-C528-8F5E5DCE4232}"/>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35884C82-ABEF-517E-1135-490B5D50B414}"/>
              </a:ext>
            </a:extLst>
          </p:cNvPr>
          <p:cNvSpPr txBox="1"/>
          <p:nvPr/>
        </p:nvSpPr>
        <p:spPr>
          <a:xfrm>
            <a:off x="1715883" y="4386271"/>
            <a:ext cx="184731" cy="300082"/>
          </a:xfrm>
          <a:prstGeom prst="rect">
            <a:avLst/>
          </a:prstGeom>
          <a:noFill/>
        </p:spPr>
        <p:txBody>
          <a:bodyPr wrap="none" rtlCol="0">
            <a:spAutoFit/>
          </a:bodyPr>
          <a:lstStyle/>
          <a:p>
            <a:pPr defTabSz="342900"/>
            <a:endParaRPr kumimoji="1" lang="zh-CN" altLang="en-US" sz="1350" dirty="0">
              <a:solidFill>
                <a:prstClr val="black"/>
              </a:solidFill>
              <a:latin typeface="Calibri"/>
              <a:ea typeface="宋体" panose="02010600030101010101" pitchFamily="2" charset="-122"/>
            </a:endParaRPr>
          </a:p>
        </p:txBody>
      </p:sp>
      <p:sp>
        <p:nvSpPr>
          <p:cNvPr id="13" name="Content Placeholder 2">
            <a:extLst>
              <a:ext uri="{FF2B5EF4-FFF2-40B4-BE49-F238E27FC236}">
                <a16:creationId xmlns:a16="http://schemas.microsoft.com/office/drawing/2014/main" id="{C354667A-1C83-55ED-1E95-8221F83A5660}"/>
              </a:ext>
            </a:extLst>
          </p:cNvPr>
          <p:cNvSpPr txBox="1">
            <a:spLocks/>
          </p:cNvSpPr>
          <p:nvPr/>
        </p:nvSpPr>
        <p:spPr>
          <a:xfrm>
            <a:off x="1652717" y="2864237"/>
            <a:ext cx="2364995" cy="1799033"/>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defRPr sz="2400">
                <a:solidFill>
                  <a:srgbClr val="000000"/>
                </a:solidFill>
              </a:defRPr>
            </a:pPr>
            <a:endParaRPr lang="en-US" altLang="zh-CN" sz="1800" dirty="0">
              <a:solidFill>
                <a:srgbClr val="000000"/>
              </a:solidFill>
              <a:latin typeface="Calibri"/>
              <a:ea typeface="宋体" panose="02010600030101010101" pitchFamily="2" charset="-122"/>
            </a:endParaRPr>
          </a:p>
        </p:txBody>
      </p:sp>
      <p:sp>
        <p:nvSpPr>
          <p:cNvPr id="2" name="Title 1">
            <a:extLst>
              <a:ext uri="{FF2B5EF4-FFF2-40B4-BE49-F238E27FC236}">
                <a16:creationId xmlns:a16="http://schemas.microsoft.com/office/drawing/2014/main" id="{952228D1-274F-2AE4-DC77-993BA5AB0D38}"/>
              </a:ext>
            </a:extLst>
          </p:cNvPr>
          <p:cNvSpPr>
            <a:spLocks noGrp="1"/>
          </p:cNvSpPr>
          <p:nvPr>
            <p:ph type="title"/>
          </p:nvPr>
        </p:nvSpPr>
        <p:spPr>
          <a:xfrm>
            <a:off x="2551670" y="117491"/>
            <a:ext cx="5106429" cy="857250"/>
          </a:xfrm>
        </p:spPr>
        <p:txBody>
          <a:bodyPr>
            <a:normAutofit fontScale="90000"/>
          </a:bodyPr>
          <a:lstStyle/>
          <a:p>
            <a:pPr>
              <a:defRPr sz="3600">
                <a:solidFill>
                  <a:srgbClr val="0066CC"/>
                </a:solidFill>
              </a:defRPr>
            </a:pPr>
            <a:r>
              <a:rPr lang="en-US" altLang="zh-CN" sz="3000" dirty="0">
                <a:solidFill>
                  <a:srgbClr val="DCA200"/>
                </a:solidFill>
                <a:cs typeface="Tahoma"/>
              </a:rPr>
              <a:t>Conclusions, Contributions and future works</a:t>
            </a:r>
            <a:endParaRPr lang="en" sz="3000" dirty="0"/>
          </a:p>
        </p:txBody>
      </p:sp>
      <p:pic>
        <p:nvPicPr>
          <p:cNvPr id="4" name="object 36" descr="卡通人物&#10;&#10;中度可信度描述已自动生成">
            <a:extLst>
              <a:ext uri="{FF2B5EF4-FFF2-40B4-BE49-F238E27FC236}">
                <a16:creationId xmlns:a16="http://schemas.microsoft.com/office/drawing/2014/main" id="{1C99D590-B6A8-CB3E-FBA3-20B82950BC52}"/>
              </a:ext>
            </a:extLst>
          </p:cNvPr>
          <p:cNvPicPr/>
          <p:nvPr/>
        </p:nvPicPr>
        <p:blipFill rotWithShape="1">
          <a:blip r:embed="rId3" cstate="print"/>
          <a:srcRect l="13751" t="419" r="12146" b="23906"/>
          <a:stretch/>
        </p:blipFill>
        <p:spPr>
          <a:xfrm>
            <a:off x="1652717" y="221751"/>
            <a:ext cx="898954" cy="648730"/>
          </a:xfrm>
          <a:prstGeom prst="rect">
            <a:avLst/>
          </a:prstGeom>
        </p:spPr>
      </p:pic>
      <p:sp>
        <p:nvSpPr>
          <p:cNvPr id="6" name="文本框 5">
            <a:extLst>
              <a:ext uri="{FF2B5EF4-FFF2-40B4-BE49-F238E27FC236}">
                <a16:creationId xmlns:a16="http://schemas.microsoft.com/office/drawing/2014/main" id="{0A74EB83-EC44-24A2-7CB6-B86237733C73}"/>
              </a:ext>
            </a:extLst>
          </p:cNvPr>
          <p:cNvSpPr txBox="1"/>
          <p:nvPr/>
        </p:nvSpPr>
        <p:spPr>
          <a:xfrm>
            <a:off x="1715882" y="2027151"/>
            <a:ext cx="5704205" cy="1913344"/>
          </a:xfrm>
          <a:prstGeom prst="rect">
            <a:avLst/>
          </a:prstGeom>
          <a:noFill/>
        </p:spPr>
        <p:txBody>
          <a:bodyPr wrap="square">
            <a:spAutoFit/>
          </a:bodyPr>
          <a:lstStyle/>
          <a:p>
            <a:pPr defTabSz="342900">
              <a:lnSpc>
                <a:spcPts val="1575"/>
              </a:lnSpc>
              <a:spcBef>
                <a:spcPts val="1350"/>
              </a:spcBef>
              <a:spcAft>
                <a:spcPts val="450"/>
              </a:spcAft>
            </a:pPr>
            <a:r>
              <a:rPr lang="en-US" altLang="zh-CN" sz="1350" b="1" dirty="0">
                <a:solidFill>
                  <a:srgbClr val="000000"/>
                </a:solidFill>
                <a:latin typeface="Inter"/>
                <a:ea typeface="宋体" panose="02010600030101010101" pitchFamily="2" charset="-122"/>
              </a:rPr>
              <a:t>Contributions: </a:t>
            </a:r>
          </a:p>
          <a:p>
            <a:pPr defTabSz="342900">
              <a:lnSpc>
                <a:spcPts val="1575"/>
              </a:lnSpc>
              <a:spcBef>
                <a:spcPts val="450"/>
              </a:spcBef>
              <a:spcAft>
                <a:spcPts val="450"/>
              </a:spcAft>
              <a:buFont typeface="+mj-lt"/>
              <a:buAutoNum type="arabicPeriod"/>
            </a:pPr>
            <a:r>
              <a:rPr lang="en-US" altLang="zh-CN" sz="1350" b="1" dirty="0">
                <a:solidFill>
                  <a:srgbClr val="000000"/>
                </a:solidFill>
                <a:latin typeface="Inter"/>
                <a:ea typeface="宋体" panose="02010600030101010101" pitchFamily="2" charset="-122"/>
              </a:rPr>
              <a:t>Framework:</a:t>
            </a:r>
            <a:r>
              <a:rPr lang="en-US" altLang="zh-CN" sz="1350" dirty="0">
                <a:solidFill>
                  <a:srgbClr val="000000"/>
                </a:solidFill>
                <a:latin typeface="Inter"/>
                <a:ea typeface="宋体" panose="02010600030101010101" pitchFamily="2" charset="-122"/>
              </a:rPr>
              <a:t> </a:t>
            </a:r>
            <a:r>
              <a:rPr lang="en-US" altLang="zh-CN" sz="1350" dirty="0" err="1">
                <a:solidFill>
                  <a:srgbClr val="000000"/>
                </a:solidFill>
                <a:latin typeface="Inter"/>
                <a:ea typeface="宋体" panose="02010600030101010101" pitchFamily="2" charset="-122"/>
              </a:rPr>
              <a:t>Alympics</a:t>
            </a:r>
            <a:r>
              <a:rPr lang="en-US" altLang="zh-CN" sz="1350" dirty="0">
                <a:solidFill>
                  <a:srgbClr val="000000"/>
                </a:solidFill>
                <a:latin typeface="Inter"/>
                <a:ea typeface="宋体" panose="02010600030101010101" pitchFamily="2" charset="-122"/>
              </a:rPr>
              <a:t> enables </a:t>
            </a:r>
            <a:r>
              <a:rPr lang="en-US" altLang="zh-CN" sz="1350" b="1" dirty="0">
                <a:solidFill>
                  <a:srgbClr val="000000"/>
                </a:solidFill>
                <a:latin typeface="Inter"/>
                <a:ea typeface="宋体" panose="02010600030101010101" pitchFamily="2" charset="-122"/>
              </a:rPr>
              <a:t>controlled, scalable game theory experiments</a:t>
            </a:r>
            <a:r>
              <a:rPr lang="en-US" altLang="zh-CN" sz="1350" dirty="0">
                <a:solidFill>
                  <a:srgbClr val="000000"/>
                </a:solidFill>
                <a:latin typeface="Inter"/>
                <a:ea typeface="宋体" panose="02010600030101010101" pitchFamily="2" charset="-122"/>
              </a:rPr>
              <a:t> with LLMs, reducing reliance on human</a:t>
            </a:r>
          </a:p>
          <a:p>
            <a:pPr defTabSz="342900">
              <a:lnSpc>
                <a:spcPts val="1575"/>
              </a:lnSpc>
              <a:spcBef>
                <a:spcPts val="450"/>
              </a:spcBef>
              <a:spcAft>
                <a:spcPts val="450"/>
              </a:spcAft>
              <a:buFont typeface="+mj-lt"/>
              <a:buAutoNum type="arabicPeriod"/>
            </a:pPr>
            <a:r>
              <a:rPr lang="en-US" altLang="zh-CN" sz="1350" b="1" dirty="0">
                <a:solidFill>
                  <a:srgbClr val="000000"/>
                </a:solidFill>
                <a:latin typeface="Inter"/>
                <a:ea typeface="宋体" panose="02010600030101010101" pitchFamily="2" charset="-122"/>
              </a:rPr>
              <a:t>Case Study:</a:t>
            </a:r>
            <a:r>
              <a:rPr lang="en-US" altLang="zh-CN" sz="1350" dirty="0">
                <a:solidFill>
                  <a:srgbClr val="000000"/>
                </a:solidFill>
                <a:latin typeface="Inter"/>
                <a:ea typeface="宋体" panose="02010600030101010101" pitchFamily="2" charset="-122"/>
              </a:rPr>
              <a:t> The Water Allocation Challenge reveals how resource scarcity and personas shape strategies, aligning with auction theory predictions</a:t>
            </a:r>
          </a:p>
          <a:p>
            <a:pPr defTabSz="342900">
              <a:lnSpc>
                <a:spcPts val="1575"/>
              </a:lnSpc>
              <a:spcBef>
                <a:spcPts val="450"/>
              </a:spcBef>
              <a:spcAft>
                <a:spcPts val="450"/>
              </a:spcAft>
              <a:buFont typeface="+mj-lt"/>
              <a:buAutoNum type="arabicPeriod"/>
            </a:pPr>
            <a:r>
              <a:rPr lang="en-US" altLang="zh-CN" sz="1350" b="1" dirty="0">
                <a:solidFill>
                  <a:srgbClr val="000000"/>
                </a:solidFill>
                <a:latin typeface="Inter"/>
                <a:ea typeface="宋体" panose="02010600030101010101" pitchFamily="2" charset="-122"/>
              </a:rPr>
              <a:t>LLM Capabilities:</a:t>
            </a:r>
            <a:r>
              <a:rPr lang="en-US" altLang="zh-CN" sz="1350" dirty="0">
                <a:solidFill>
                  <a:srgbClr val="000000"/>
                </a:solidFill>
                <a:latin typeface="Inter"/>
                <a:ea typeface="宋体" panose="02010600030101010101" pitchFamily="2" charset="-122"/>
              </a:rPr>
              <a:t> Agents demonstrate human-like strategic reasoning but require improved adaptability and persona</a:t>
            </a:r>
          </a:p>
        </p:txBody>
      </p:sp>
      <p:sp>
        <p:nvSpPr>
          <p:cNvPr id="9" name="文本框 8">
            <a:extLst>
              <a:ext uri="{FF2B5EF4-FFF2-40B4-BE49-F238E27FC236}">
                <a16:creationId xmlns:a16="http://schemas.microsoft.com/office/drawing/2014/main" id="{1C56FA6B-7AB0-BED0-70C1-3C4C25C39C98}"/>
              </a:ext>
            </a:extLst>
          </p:cNvPr>
          <p:cNvSpPr txBox="1"/>
          <p:nvPr/>
        </p:nvSpPr>
        <p:spPr>
          <a:xfrm>
            <a:off x="1715882" y="987394"/>
            <a:ext cx="5704205" cy="1131079"/>
          </a:xfrm>
          <a:prstGeom prst="rect">
            <a:avLst/>
          </a:prstGeom>
          <a:noFill/>
        </p:spPr>
        <p:txBody>
          <a:bodyPr wrap="square">
            <a:spAutoFit/>
          </a:bodyPr>
          <a:lstStyle/>
          <a:p>
            <a:pPr defTabSz="342900"/>
            <a:r>
              <a:rPr lang="en-US" altLang="zh-CN" sz="1350" dirty="0">
                <a:solidFill>
                  <a:prstClr val="black"/>
                </a:solidFill>
                <a:latin typeface="Inter"/>
                <a:ea typeface="宋体" panose="02010600030101010101" pitchFamily="2" charset="-122"/>
              </a:rPr>
              <a:t>This paper introduces </a:t>
            </a:r>
            <a:r>
              <a:rPr lang="en-US" altLang="zh-CN" sz="1350" b="1" dirty="0">
                <a:solidFill>
                  <a:srgbClr val="000000"/>
                </a:solidFill>
                <a:latin typeface="Inter"/>
                <a:ea typeface="宋体" panose="02010600030101010101" pitchFamily="2" charset="-122"/>
              </a:rPr>
              <a:t>ALYMPICS</a:t>
            </a:r>
            <a:r>
              <a:rPr lang="en-US" altLang="zh-CN" sz="1350" dirty="0">
                <a:solidFill>
                  <a:prstClr val="black"/>
                </a:solidFill>
                <a:latin typeface="Inter"/>
                <a:ea typeface="宋体" panose="02010600030101010101" pitchFamily="2" charset="-122"/>
              </a:rPr>
              <a:t>, a systematic framework leveraging Large Language Model (LLM) agents to advance empirical game theory research. </a:t>
            </a:r>
          </a:p>
          <a:p>
            <a:pPr defTabSz="342900"/>
            <a:r>
              <a:rPr lang="en-US" altLang="zh-CN" sz="1350" dirty="0">
                <a:solidFill>
                  <a:prstClr val="black"/>
                </a:solidFill>
                <a:latin typeface="Inter"/>
                <a:ea typeface="宋体" panose="02010600030101010101" pitchFamily="2" charset="-122"/>
              </a:rPr>
              <a:t>By simulating strategic interactions in a controlled, scalable environment, </a:t>
            </a:r>
            <a:r>
              <a:rPr lang="en-US" altLang="zh-CN" sz="1350" dirty="0" err="1">
                <a:solidFill>
                  <a:prstClr val="black"/>
                </a:solidFill>
                <a:latin typeface="Inter"/>
                <a:ea typeface="宋体" panose="02010600030101010101" pitchFamily="2" charset="-122"/>
              </a:rPr>
              <a:t>Alympics</a:t>
            </a:r>
            <a:r>
              <a:rPr lang="en-US" altLang="zh-CN" sz="1350" dirty="0">
                <a:solidFill>
                  <a:prstClr val="black"/>
                </a:solidFill>
                <a:latin typeface="Inter"/>
                <a:ea typeface="宋体" panose="02010600030101010101" pitchFamily="2" charset="-122"/>
              </a:rPr>
              <a:t> bridges the gap between theoretical game theory and real-world experimentation, addressing key challenges in traditional human-based studies.</a:t>
            </a:r>
            <a:endParaRPr lang="zh-CN" altLang="en-US" sz="1350" dirty="0">
              <a:solidFill>
                <a:prstClr val="black"/>
              </a:solidFill>
              <a:latin typeface="Calibri"/>
              <a:ea typeface="宋体" panose="02010600030101010101" pitchFamily="2" charset="-122"/>
            </a:endParaRPr>
          </a:p>
        </p:txBody>
      </p:sp>
      <p:sp>
        <p:nvSpPr>
          <p:cNvPr id="12" name="文本框 11">
            <a:extLst>
              <a:ext uri="{FF2B5EF4-FFF2-40B4-BE49-F238E27FC236}">
                <a16:creationId xmlns:a16="http://schemas.microsoft.com/office/drawing/2014/main" id="{0FD7E36D-8A07-926C-261A-2135802B0165}"/>
              </a:ext>
            </a:extLst>
          </p:cNvPr>
          <p:cNvSpPr txBox="1"/>
          <p:nvPr/>
        </p:nvSpPr>
        <p:spPr>
          <a:xfrm>
            <a:off x="1708097" y="3867757"/>
            <a:ext cx="5833616" cy="913070"/>
          </a:xfrm>
          <a:prstGeom prst="rect">
            <a:avLst/>
          </a:prstGeom>
          <a:noFill/>
        </p:spPr>
        <p:txBody>
          <a:bodyPr wrap="square">
            <a:spAutoFit/>
          </a:bodyPr>
          <a:lstStyle/>
          <a:p>
            <a:pPr defTabSz="342900">
              <a:lnSpc>
                <a:spcPts val="1575"/>
              </a:lnSpc>
              <a:spcBef>
                <a:spcPts val="1350"/>
              </a:spcBef>
              <a:spcAft>
                <a:spcPts val="450"/>
              </a:spcAft>
            </a:pPr>
            <a:r>
              <a:rPr lang="en-US" altLang="zh-CN" sz="1350" b="1" dirty="0">
                <a:solidFill>
                  <a:srgbClr val="000000"/>
                </a:solidFill>
                <a:latin typeface="Inter"/>
                <a:ea typeface="宋体" panose="02010600030101010101" pitchFamily="2" charset="-122"/>
              </a:rPr>
              <a:t>Future Directions: </a:t>
            </a:r>
            <a:r>
              <a:rPr lang="en-US" altLang="zh-CN" sz="1350" dirty="0">
                <a:solidFill>
                  <a:prstClr val="black"/>
                </a:solidFill>
                <a:latin typeface="Inter"/>
                <a:ea typeface="宋体" panose="02010600030101010101" pitchFamily="2" charset="-122"/>
              </a:rPr>
              <a:t>While this work focuses on a single game, </a:t>
            </a:r>
            <a:r>
              <a:rPr lang="en-US" altLang="zh-CN" sz="1350" dirty="0" err="1">
                <a:solidFill>
                  <a:prstClr val="black"/>
                </a:solidFill>
                <a:latin typeface="Inter"/>
                <a:ea typeface="宋体" panose="02010600030101010101" pitchFamily="2" charset="-122"/>
              </a:rPr>
              <a:t>Alympics</a:t>
            </a:r>
            <a:r>
              <a:rPr lang="en-US" altLang="zh-CN" sz="1350" dirty="0">
                <a:solidFill>
                  <a:prstClr val="black"/>
                </a:solidFill>
                <a:latin typeface="Inter"/>
                <a:ea typeface="宋体" panose="02010600030101010101" pitchFamily="2" charset="-122"/>
              </a:rPr>
              <a:t>’ flexible design supports extensions to diverse game theory problems and more sophisticated agent modeling . These advancements promise to deepen our understanding of both game theory and LLM-driven decision-making.</a:t>
            </a:r>
            <a:endParaRPr lang="en-US" altLang="zh-CN" sz="1350" b="1" dirty="0">
              <a:solidFill>
                <a:srgbClr val="000000"/>
              </a:solidFill>
              <a:latin typeface="Inter"/>
              <a:ea typeface="宋体" panose="02010600030101010101" pitchFamily="2" charset="-122"/>
            </a:endParaRPr>
          </a:p>
        </p:txBody>
      </p:sp>
    </p:spTree>
    <p:extLst>
      <p:ext uri="{BB962C8B-B14F-4D97-AF65-F5344CB8AC3E}">
        <p14:creationId xmlns:p14="http://schemas.microsoft.com/office/powerpoint/2010/main" val="1309668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139B4C8-DF9C-7943-9F5E-EFD1439C5A82}"/>
              </a:ext>
            </a:extLst>
          </p:cNvPr>
          <p:cNvPicPr>
            <a:picLocks noChangeAspect="1"/>
          </p:cNvPicPr>
          <p:nvPr/>
        </p:nvPicPr>
        <p:blipFill>
          <a:blip r:embed="rId2"/>
          <a:stretch>
            <a:fillRect/>
          </a:stretch>
        </p:blipFill>
        <p:spPr>
          <a:xfrm>
            <a:off x="1462913" y="4117889"/>
            <a:ext cx="6218174" cy="761409"/>
          </a:xfrm>
          <a:prstGeom prst="rect">
            <a:avLst/>
          </a:prstGeom>
        </p:spPr>
      </p:pic>
      <p:sp>
        <p:nvSpPr>
          <p:cNvPr id="5" name="文本框 4">
            <a:extLst>
              <a:ext uri="{FF2B5EF4-FFF2-40B4-BE49-F238E27FC236}">
                <a16:creationId xmlns:a16="http://schemas.microsoft.com/office/drawing/2014/main" id="{CB6E71A5-CABF-FF49-B320-3F10BD51BC66}"/>
              </a:ext>
            </a:extLst>
          </p:cNvPr>
          <p:cNvSpPr txBox="1"/>
          <p:nvPr/>
        </p:nvSpPr>
        <p:spPr>
          <a:xfrm>
            <a:off x="1896479" y="1948503"/>
            <a:ext cx="5351044" cy="646331"/>
          </a:xfrm>
          <a:prstGeom prst="rect">
            <a:avLst/>
          </a:prstGeom>
          <a:noFill/>
        </p:spPr>
        <p:txBody>
          <a:bodyPr wrap="square" rtlCol="0">
            <a:spAutoFit/>
          </a:bodyPr>
          <a:lstStyle/>
          <a:p>
            <a:pPr algn="ctr" defTabSz="342900"/>
            <a:r>
              <a:rPr kumimoji="1" lang="en-US" altLang="zh-CN" sz="3600" dirty="0">
                <a:ln w="0"/>
                <a:solidFill>
                  <a:prstClr val="black"/>
                </a:solidFill>
                <a:effectLst>
                  <a:outerShdw blurRad="38100" dist="19050" dir="2700000" algn="tl" rotWithShape="0">
                    <a:prstClr val="black">
                      <a:alpha val="40000"/>
                    </a:prstClr>
                  </a:outerShdw>
                </a:effectLst>
                <a:latin typeface="Calibri"/>
                <a:ea typeface="宋体" panose="02010600030101010101" pitchFamily="2" charset="-122"/>
              </a:rPr>
              <a:t>Thanks!</a:t>
            </a:r>
            <a:endParaRPr kumimoji="1" lang="zh-CN" altLang="en-US" sz="3600" dirty="0">
              <a:ln w="0"/>
              <a:solidFill>
                <a:prstClr val="black"/>
              </a:solidFill>
              <a:effectLst>
                <a:outerShdw blurRad="38100" dist="19050" dir="2700000" algn="tl" rotWithShape="0">
                  <a:prstClr val="black">
                    <a:alpha val="40000"/>
                  </a:prstClr>
                </a:outerShdw>
              </a:effectLst>
              <a:latin typeface="Calibri"/>
              <a:ea typeface="宋体" panose="02010600030101010101" pitchFamily="2" charset="-122"/>
            </a:endParaRPr>
          </a:p>
        </p:txBody>
      </p:sp>
    </p:spTree>
    <p:extLst>
      <p:ext uri="{BB962C8B-B14F-4D97-AF65-F5344CB8AC3E}">
        <p14:creationId xmlns:p14="http://schemas.microsoft.com/office/powerpoint/2010/main" val="3736592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CEA35-8788-D069-455A-1C2D291B5A4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5CB6A1F-42F5-1AAA-1099-363F598D3BEE}"/>
              </a:ext>
            </a:extLst>
          </p:cNvPr>
          <p:cNvSpPr txBox="1"/>
          <p:nvPr/>
        </p:nvSpPr>
        <p:spPr>
          <a:xfrm>
            <a:off x="2913360" y="2040838"/>
            <a:ext cx="2741456" cy="1015663"/>
          </a:xfrm>
          <a:prstGeom prst="rect">
            <a:avLst/>
          </a:prstGeom>
          <a:noFill/>
        </p:spPr>
        <p:txBody>
          <a:bodyPr wrap="none" rtlCol="0">
            <a:spAutoFit/>
          </a:bodyPr>
          <a:lstStyle/>
          <a:p>
            <a:r>
              <a:rPr lang="en-US" altLang="zh-CN" sz="3000" dirty="0"/>
              <a:t>Paper</a:t>
            </a:r>
            <a:r>
              <a:rPr lang="zh-CN" altLang="en-US" sz="3000" dirty="0"/>
              <a:t> </a:t>
            </a:r>
            <a:r>
              <a:rPr lang="en-US" altLang="zh-CN" sz="3000" dirty="0"/>
              <a:t>Sharing</a:t>
            </a:r>
            <a:r>
              <a:rPr lang="zh-CN" altLang="en-US" sz="3000" dirty="0"/>
              <a:t> </a:t>
            </a:r>
            <a:r>
              <a:rPr lang="en-US" altLang="zh-CN" sz="3000" dirty="0"/>
              <a:t>-5</a:t>
            </a:r>
          </a:p>
          <a:p>
            <a:endParaRPr lang="en-US" sz="3000" dirty="0"/>
          </a:p>
        </p:txBody>
      </p:sp>
      <p:sp>
        <p:nvSpPr>
          <p:cNvPr id="3" name="TextBox 2">
            <a:extLst>
              <a:ext uri="{FF2B5EF4-FFF2-40B4-BE49-F238E27FC236}">
                <a16:creationId xmlns:a16="http://schemas.microsoft.com/office/drawing/2014/main" id="{12C6D7AA-E360-B948-03AE-2AC44A5C0BFA}"/>
              </a:ext>
            </a:extLst>
          </p:cNvPr>
          <p:cNvSpPr txBox="1"/>
          <p:nvPr/>
        </p:nvSpPr>
        <p:spPr>
          <a:xfrm>
            <a:off x="6550592" y="4485361"/>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38514360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4">
            <a:alphaModFix amt="60000"/>
            <a:lum/>
          </a:blip>
          <a:srcRect/>
          <a:stretch>
            <a:fillRect l="-17000" r="-17000"/>
          </a:stretch>
        </a:blipFill>
        <a:effectLst/>
      </p:bgPr>
    </p:bg>
    <p:spTree>
      <p:nvGrpSpPr>
        <p:cNvPr id="1" name=""/>
        <p:cNvGrpSpPr/>
        <p:nvPr/>
      </p:nvGrpSpPr>
      <p:grpSpPr>
        <a:xfrm>
          <a:off x="0" y="0"/>
          <a:ext cx="0" cy="0"/>
          <a:chOff x="0" y="0"/>
          <a:chExt cx="0" cy="0"/>
        </a:xfrm>
      </p:grpSpPr>
      <p:sp>
        <p:nvSpPr>
          <p:cNvPr id="8" name="文本框 7"/>
          <p:cNvSpPr txBox="1"/>
          <p:nvPr/>
        </p:nvSpPr>
        <p:spPr>
          <a:xfrm>
            <a:off x="1911667" y="1825943"/>
            <a:ext cx="7232333" cy="1080135"/>
          </a:xfrm>
          <a:prstGeom prst="rect">
            <a:avLst/>
          </a:prstGeom>
          <a:noFill/>
        </p:spPr>
        <p:txBody>
          <a:bodyPr wrap="square" rtlCol="0">
            <a:noAutofit/>
          </a:bodyPr>
          <a:lstStyle/>
          <a:p>
            <a:pPr defTabSz="685800"/>
            <a:r>
              <a:rPr lang="en-US" altLang="zh-CN" sz="2700" b="1" dirty="0">
                <a:solidFill>
                  <a:srgbClr val="FFFFFF"/>
                </a:solidFill>
                <a:latin typeface="Arial" panose="020B0604020202020204" pitchFamily="34" charset="0"/>
                <a:ea typeface="微软雅黑" panose="020B0503020204020204" pitchFamily="34" charset="-122"/>
                <a:cs typeface="Arial" panose="020B0604020202020204" pitchFamily="34" charset="0"/>
              </a:rPr>
              <a:t>A Survey on Large Language Model-Based Social Agents in Game-Theoretic Scenarios</a:t>
            </a:r>
          </a:p>
        </p:txBody>
      </p:sp>
      <p:sp>
        <p:nvSpPr>
          <p:cNvPr id="14" name="文本框 13"/>
          <p:cNvSpPr txBox="1"/>
          <p:nvPr/>
        </p:nvSpPr>
        <p:spPr>
          <a:xfrm>
            <a:off x="2047875" y="2992279"/>
            <a:ext cx="2185035" cy="300082"/>
          </a:xfrm>
          <a:prstGeom prst="rect">
            <a:avLst/>
          </a:prstGeom>
          <a:noFill/>
        </p:spPr>
        <p:txBody>
          <a:bodyPr wrap="square" rtlCol="0">
            <a:spAutoFit/>
          </a:bodyPr>
          <a:lstStyle/>
          <a:p>
            <a:pPr defTabSz="685800"/>
            <a:r>
              <a:rPr lang="en-US" altLang="zh-CN" sz="1350" dirty="0">
                <a:solidFill>
                  <a:srgbClr val="FFFFFF"/>
                </a:solidFill>
                <a:latin typeface="微软雅黑" panose="020B0503020204020204" pitchFamily="34" charset="-122"/>
                <a:ea typeface="微软雅黑" panose="020B0503020204020204" pitchFamily="34" charset="-122"/>
              </a:rPr>
              <a:t>Name</a:t>
            </a:r>
            <a:r>
              <a:rPr lang="zh-CN" altLang="en-US" sz="1350" dirty="0">
                <a:solidFill>
                  <a:srgbClr val="FFFFFF"/>
                </a:solidFill>
                <a:latin typeface="微软雅黑" panose="020B0503020204020204" pitchFamily="34" charset="-122"/>
                <a:ea typeface="微软雅黑" panose="020B0503020204020204" pitchFamily="34" charset="-122"/>
              </a:rPr>
              <a:t>：</a:t>
            </a:r>
            <a:r>
              <a:rPr lang="en-US" altLang="zh-CN" sz="1350" dirty="0">
                <a:solidFill>
                  <a:srgbClr val="FFFFFF"/>
                </a:solidFill>
                <a:latin typeface="微软雅黑" panose="020B0503020204020204" pitchFamily="34" charset="-122"/>
                <a:ea typeface="微软雅黑" panose="020B0503020204020204" pitchFamily="34" charset="-122"/>
              </a:rPr>
              <a:t>LUO </a:t>
            </a:r>
            <a:r>
              <a:rPr lang="en-US" altLang="zh-CN" sz="1350" dirty="0">
                <a:solidFill>
                  <a:srgbClr val="FFFFFF"/>
                </a:solidFill>
                <a:latin typeface="Arial" panose="020B0604020202020204" pitchFamily="34" charset="0"/>
                <a:ea typeface="微软雅黑" panose="020B0503020204020204" pitchFamily="34" charset="-122"/>
                <a:cs typeface="Arial" panose="020B0604020202020204" pitchFamily="34" charset="0"/>
              </a:rPr>
              <a:t>Linghaotian</a:t>
            </a:r>
          </a:p>
        </p:txBody>
      </p:sp>
      <p:sp>
        <p:nvSpPr>
          <p:cNvPr id="15" name="文本框 14"/>
          <p:cNvSpPr txBox="1"/>
          <p:nvPr/>
        </p:nvSpPr>
        <p:spPr>
          <a:xfrm>
            <a:off x="4317074" y="2992297"/>
            <a:ext cx="2057925" cy="300082"/>
          </a:xfrm>
          <a:prstGeom prst="rect">
            <a:avLst/>
          </a:prstGeom>
          <a:noFill/>
        </p:spPr>
        <p:txBody>
          <a:bodyPr wrap="square" rtlCol="0">
            <a:spAutoFit/>
          </a:bodyPr>
          <a:lstStyle/>
          <a:p>
            <a:pPr defTabSz="685800"/>
            <a:r>
              <a:rPr lang="en-US" altLang="zh-CN" sz="1350" dirty="0">
                <a:solidFill>
                  <a:srgbClr val="FFFFFF"/>
                </a:solidFill>
                <a:latin typeface="Arial" panose="020B0604020202020204" pitchFamily="34" charset="0"/>
                <a:ea typeface="微软雅黑" panose="020B0503020204020204" pitchFamily="34" charset="-122"/>
                <a:cs typeface="Arial" panose="020B0604020202020204" pitchFamily="34" charset="0"/>
              </a:rPr>
              <a:t>ID</a:t>
            </a:r>
            <a:r>
              <a:rPr lang="zh-CN" altLang="en-US" sz="1350" dirty="0">
                <a:solidFill>
                  <a:srgbClr val="FFFFFF"/>
                </a:solidFill>
                <a:latin typeface="Arial" panose="020B0604020202020204" pitchFamily="34" charset="0"/>
                <a:ea typeface="微软雅黑" panose="020B0503020204020204" pitchFamily="34" charset="-122"/>
                <a:cs typeface="Arial" panose="020B0604020202020204" pitchFamily="34" charset="0"/>
              </a:rPr>
              <a:t>：</a:t>
            </a:r>
            <a:r>
              <a:rPr lang="en-US" altLang="zh-CN" sz="1350" dirty="0">
                <a:solidFill>
                  <a:srgbClr val="FFFFFF"/>
                </a:solidFill>
                <a:latin typeface="Arial" panose="020B0604020202020204" pitchFamily="34" charset="0"/>
                <a:ea typeface="微软雅黑" panose="020B0503020204020204" pitchFamily="34" charset="-122"/>
                <a:cs typeface="Arial" panose="020B0604020202020204" pitchFamily="34" charset="0"/>
              </a:rPr>
              <a:t>224030220</a:t>
            </a:r>
          </a:p>
        </p:txBody>
      </p:sp>
      <p:cxnSp>
        <p:nvCxnSpPr>
          <p:cNvPr id="11" name="直接连接符 10"/>
          <p:cNvCxnSpPr/>
          <p:nvPr/>
        </p:nvCxnSpPr>
        <p:spPr>
          <a:xfrm>
            <a:off x="1833948" y="1889921"/>
            <a:ext cx="1" cy="1392593"/>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4598" t="-1424" r="2084" b="-1102"/>
          <a:stretch>
            <a:fillRect/>
          </a:stretch>
        </p:blipFill>
        <p:spPr>
          <a:xfrm>
            <a:off x="1" y="1889921"/>
            <a:ext cx="1756379" cy="1392593"/>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4411504" y="0"/>
            <a:ext cx="4732496" cy="5143500"/>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FFFFFF"/>
              </a:solidFill>
              <a:latin typeface="等线"/>
              <a:ea typeface="等线" panose="02010600030101010101" pitchFamily="2" charset="-122"/>
            </a:endParaRPr>
          </a:p>
        </p:txBody>
      </p:sp>
      <p:sp>
        <p:nvSpPr>
          <p:cNvPr id="5" name="文本框 4"/>
          <p:cNvSpPr txBox="1"/>
          <p:nvPr/>
        </p:nvSpPr>
        <p:spPr>
          <a:xfrm>
            <a:off x="1093470" y="589122"/>
            <a:ext cx="2212658" cy="577081"/>
          </a:xfrm>
          <a:prstGeom prst="rect">
            <a:avLst/>
          </a:prstGeom>
          <a:noFill/>
        </p:spPr>
        <p:txBody>
          <a:bodyPr wrap="square" rtlCol="0">
            <a:spAutoFit/>
          </a:bodyPr>
          <a:lstStyle/>
          <a:p>
            <a:pPr algn="ctr" defTabSz="685800"/>
            <a:r>
              <a:rPr lang="en-US" altLang="zh-CN" sz="315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rPr>
              <a:t>CONTENT</a:t>
            </a:r>
          </a:p>
        </p:txBody>
      </p:sp>
      <p:grpSp>
        <p:nvGrpSpPr>
          <p:cNvPr id="12" name="组合 11"/>
          <p:cNvGrpSpPr/>
          <p:nvPr>
            <p:custDataLst>
              <p:tags r:id="rId2"/>
            </p:custDataLst>
          </p:nvPr>
        </p:nvGrpSpPr>
        <p:grpSpPr>
          <a:xfrm>
            <a:off x="780251" y="1550862"/>
            <a:ext cx="3555683" cy="415498"/>
            <a:chOff x="629920" y="1894860"/>
            <a:chExt cx="4740910" cy="553997"/>
          </a:xfrm>
        </p:grpSpPr>
        <p:grpSp>
          <p:nvGrpSpPr>
            <p:cNvPr id="10" name="组合 9"/>
            <p:cNvGrpSpPr/>
            <p:nvPr/>
          </p:nvGrpSpPr>
          <p:grpSpPr>
            <a:xfrm>
              <a:off x="629920" y="1938030"/>
              <a:ext cx="575257" cy="436880"/>
              <a:chOff x="802640" y="2235200"/>
              <a:chExt cx="575257" cy="436880"/>
            </a:xfrm>
          </p:grpSpPr>
          <p:sp>
            <p:nvSpPr>
              <p:cNvPr id="9" name="菱形 8"/>
              <p:cNvSpPr/>
              <p:nvPr>
                <p:custDataLst>
                  <p:tags r:id="rId20"/>
                </p:custDataLst>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dirty="0">
                  <a:solidFill>
                    <a:srgbClr val="FFFFFF"/>
                  </a:solidFill>
                  <a:latin typeface="Arial" panose="020B0604020202020204" pitchFamily="34" charset="0"/>
                  <a:ea typeface="等线" panose="02010600030101010101" pitchFamily="2" charset="-122"/>
                  <a:cs typeface="Arial" panose="020B0604020202020204" pitchFamily="34" charset="0"/>
                </a:endParaRPr>
              </a:p>
            </p:txBody>
          </p:sp>
          <p:sp>
            <p:nvSpPr>
              <p:cNvPr id="8" name="菱形 7"/>
              <p:cNvSpPr/>
              <p:nvPr>
                <p:custDataLst>
                  <p:tags r:id="rId21"/>
                </p:custDataLst>
              </p:nvPr>
            </p:nvSpPr>
            <p:spPr>
              <a:xfrm>
                <a:off x="802640" y="2235200"/>
                <a:ext cx="436880" cy="436880"/>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Arial" panose="020B0604020202020204" pitchFamily="34" charset="0"/>
                  <a:ea typeface="等线" panose="02010600030101010101" pitchFamily="2" charset="-122"/>
                  <a:cs typeface="Arial" panose="020B0604020202020204" pitchFamily="34" charset="0"/>
                </a:endParaRPr>
              </a:p>
            </p:txBody>
          </p:sp>
        </p:grpSp>
        <p:sp>
          <p:nvSpPr>
            <p:cNvPr id="11" name="文本框 10"/>
            <p:cNvSpPr txBox="1"/>
            <p:nvPr>
              <p:custDataLst>
                <p:tags r:id="rId19"/>
              </p:custDataLst>
            </p:nvPr>
          </p:nvSpPr>
          <p:spPr>
            <a:xfrm>
              <a:off x="1306831" y="1894860"/>
              <a:ext cx="4063999" cy="553997"/>
            </a:xfrm>
            <a:prstGeom prst="rect">
              <a:avLst/>
            </a:prstGeom>
            <a:noFill/>
          </p:spPr>
          <p:txBody>
            <a:bodyPr wrap="square" rtlCol="0">
              <a:spAutoFit/>
            </a:bodyPr>
            <a:lstStyle/>
            <a:p>
              <a:pPr defTabSz="685800"/>
              <a:r>
                <a:rPr lang="zh-CN" altLang="en-US" sz="210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rPr>
                <a:t>Research Background</a:t>
              </a:r>
            </a:p>
          </p:txBody>
        </p:sp>
      </p:grpSp>
      <p:grpSp>
        <p:nvGrpSpPr>
          <p:cNvPr id="23" name="组合 22"/>
          <p:cNvGrpSpPr/>
          <p:nvPr>
            <p:custDataLst>
              <p:tags r:id="rId3"/>
            </p:custDataLst>
          </p:nvPr>
        </p:nvGrpSpPr>
        <p:grpSpPr>
          <a:xfrm>
            <a:off x="780251" y="2204764"/>
            <a:ext cx="3791903" cy="415498"/>
            <a:chOff x="629920" y="1894860"/>
            <a:chExt cx="5055870" cy="553997"/>
          </a:xfrm>
        </p:grpSpPr>
        <p:grpSp>
          <p:nvGrpSpPr>
            <p:cNvPr id="24" name="组合 23"/>
            <p:cNvGrpSpPr/>
            <p:nvPr/>
          </p:nvGrpSpPr>
          <p:grpSpPr>
            <a:xfrm>
              <a:off x="629920" y="1938030"/>
              <a:ext cx="575257" cy="436880"/>
              <a:chOff x="802640" y="2235200"/>
              <a:chExt cx="575257" cy="436880"/>
            </a:xfrm>
          </p:grpSpPr>
          <p:sp>
            <p:nvSpPr>
              <p:cNvPr id="26" name="菱形 25"/>
              <p:cNvSpPr/>
              <p:nvPr>
                <p:custDataLst>
                  <p:tags r:id="rId17"/>
                </p:custDataLst>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Arial" panose="020B0604020202020204" pitchFamily="34" charset="0"/>
                  <a:ea typeface="等线" panose="02010600030101010101" pitchFamily="2" charset="-122"/>
                  <a:cs typeface="Arial" panose="020B0604020202020204" pitchFamily="34" charset="0"/>
                </a:endParaRPr>
              </a:p>
            </p:txBody>
          </p:sp>
          <p:sp>
            <p:nvSpPr>
              <p:cNvPr id="27" name="菱形 26"/>
              <p:cNvSpPr/>
              <p:nvPr>
                <p:custDataLst>
                  <p:tags r:id="rId18"/>
                </p:custDataLst>
              </p:nvPr>
            </p:nvSpPr>
            <p:spPr>
              <a:xfrm>
                <a:off x="802640" y="2235200"/>
                <a:ext cx="436880" cy="436880"/>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Arial" panose="020B0604020202020204" pitchFamily="34" charset="0"/>
                  <a:ea typeface="等线" panose="02010600030101010101" pitchFamily="2" charset="-122"/>
                  <a:cs typeface="Arial" panose="020B0604020202020204" pitchFamily="34" charset="0"/>
                </a:endParaRPr>
              </a:p>
            </p:txBody>
          </p:sp>
        </p:grpSp>
        <p:sp>
          <p:nvSpPr>
            <p:cNvPr id="25" name="文本框 24"/>
            <p:cNvSpPr txBox="1"/>
            <p:nvPr>
              <p:custDataLst>
                <p:tags r:id="rId16"/>
              </p:custDataLst>
            </p:nvPr>
          </p:nvSpPr>
          <p:spPr>
            <a:xfrm>
              <a:off x="1306831" y="1894860"/>
              <a:ext cx="4378959" cy="553997"/>
            </a:xfrm>
            <a:prstGeom prst="rect">
              <a:avLst/>
            </a:prstGeom>
            <a:noFill/>
          </p:spPr>
          <p:txBody>
            <a:bodyPr wrap="square" rtlCol="0">
              <a:spAutoFit/>
            </a:bodyPr>
            <a:lstStyle/>
            <a:p>
              <a:pPr defTabSz="685800"/>
              <a:r>
                <a:rPr lang="zh-CN" altLang="en-US" sz="210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rPr>
                <a:t>Game Framework</a:t>
              </a:r>
            </a:p>
          </p:txBody>
        </p:sp>
      </p:grpSp>
      <p:grpSp>
        <p:nvGrpSpPr>
          <p:cNvPr id="28" name="组合 27"/>
          <p:cNvGrpSpPr/>
          <p:nvPr>
            <p:custDataLst>
              <p:tags r:id="rId4"/>
            </p:custDataLst>
          </p:nvPr>
        </p:nvGrpSpPr>
        <p:grpSpPr>
          <a:xfrm>
            <a:off x="780252" y="2855057"/>
            <a:ext cx="3842861" cy="415498"/>
            <a:chOff x="629920" y="1894860"/>
            <a:chExt cx="5123815" cy="553997"/>
          </a:xfrm>
        </p:grpSpPr>
        <p:grpSp>
          <p:nvGrpSpPr>
            <p:cNvPr id="29" name="组合 28"/>
            <p:cNvGrpSpPr/>
            <p:nvPr/>
          </p:nvGrpSpPr>
          <p:grpSpPr>
            <a:xfrm>
              <a:off x="629920" y="1938030"/>
              <a:ext cx="575257" cy="436880"/>
              <a:chOff x="802640" y="2235200"/>
              <a:chExt cx="575257" cy="436880"/>
            </a:xfrm>
          </p:grpSpPr>
          <p:sp>
            <p:nvSpPr>
              <p:cNvPr id="31" name="菱形 30"/>
              <p:cNvSpPr/>
              <p:nvPr>
                <p:custDataLst>
                  <p:tags r:id="rId14"/>
                </p:custDataLst>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Arial" panose="020B0604020202020204" pitchFamily="34" charset="0"/>
                  <a:ea typeface="等线" panose="02010600030101010101" pitchFamily="2" charset="-122"/>
                  <a:cs typeface="Arial" panose="020B0604020202020204" pitchFamily="34" charset="0"/>
                </a:endParaRPr>
              </a:p>
            </p:txBody>
          </p:sp>
          <p:sp>
            <p:nvSpPr>
              <p:cNvPr id="32" name="菱形 31"/>
              <p:cNvSpPr/>
              <p:nvPr>
                <p:custDataLst>
                  <p:tags r:id="rId15"/>
                </p:custDataLst>
              </p:nvPr>
            </p:nvSpPr>
            <p:spPr>
              <a:xfrm>
                <a:off x="802640" y="2235200"/>
                <a:ext cx="436880" cy="436880"/>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Arial" panose="020B0604020202020204" pitchFamily="34" charset="0"/>
                  <a:ea typeface="等线" panose="02010600030101010101" pitchFamily="2" charset="-122"/>
                  <a:cs typeface="Arial" panose="020B0604020202020204" pitchFamily="34" charset="0"/>
                </a:endParaRPr>
              </a:p>
            </p:txBody>
          </p:sp>
        </p:grpSp>
        <p:sp>
          <p:nvSpPr>
            <p:cNvPr id="30" name="文本框 29"/>
            <p:cNvSpPr txBox="1"/>
            <p:nvPr>
              <p:custDataLst>
                <p:tags r:id="rId13"/>
              </p:custDataLst>
            </p:nvPr>
          </p:nvSpPr>
          <p:spPr>
            <a:xfrm>
              <a:off x="1306829" y="1894860"/>
              <a:ext cx="4446906" cy="553997"/>
            </a:xfrm>
            <a:prstGeom prst="rect">
              <a:avLst/>
            </a:prstGeom>
            <a:noFill/>
          </p:spPr>
          <p:txBody>
            <a:bodyPr wrap="square" rtlCol="0">
              <a:spAutoFit/>
            </a:bodyPr>
            <a:lstStyle/>
            <a:p>
              <a:pPr defTabSz="685800"/>
              <a:r>
                <a:rPr lang="zh-CN" altLang="en-US" sz="210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rPr>
                <a:t>Social Agent</a:t>
              </a:r>
            </a:p>
          </p:txBody>
        </p:sp>
      </p:grpSp>
      <p:grpSp>
        <p:nvGrpSpPr>
          <p:cNvPr id="33" name="组合 32"/>
          <p:cNvGrpSpPr/>
          <p:nvPr>
            <p:custDataLst>
              <p:tags r:id="rId5"/>
            </p:custDataLst>
          </p:nvPr>
        </p:nvGrpSpPr>
        <p:grpSpPr>
          <a:xfrm>
            <a:off x="780252" y="3505349"/>
            <a:ext cx="3791426" cy="415498"/>
            <a:chOff x="629920" y="1894860"/>
            <a:chExt cx="5055235" cy="553997"/>
          </a:xfrm>
        </p:grpSpPr>
        <p:grpSp>
          <p:nvGrpSpPr>
            <p:cNvPr id="34" name="组合 33"/>
            <p:cNvGrpSpPr/>
            <p:nvPr/>
          </p:nvGrpSpPr>
          <p:grpSpPr>
            <a:xfrm>
              <a:off x="629920" y="1938030"/>
              <a:ext cx="575257" cy="436880"/>
              <a:chOff x="802640" y="2235200"/>
              <a:chExt cx="575257" cy="436880"/>
            </a:xfrm>
          </p:grpSpPr>
          <p:sp>
            <p:nvSpPr>
              <p:cNvPr id="36" name="菱形 35"/>
              <p:cNvSpPr/>
              <p:nvPr>
                <p:custDataLst>
                  <p:tags r:id="rId11"/>
                </p:custDataLst>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Arial" panose="020B0604020202020204" pitchFamily="34" charset="0"/>
                  <a:ea typeface="等线" panose="02010600030101010101" pitchFamily="2" charset="-122"/>
                  <a:cs typeface="Arial" panose="020B0604020202020204" pitchFamily="34" charset="0"/>
                </a:endParaRPr>
              </a:p>
            </p:txBody>
          </p:sp>
          <p:sp>
            <p:nvSpPr>
              <p:cNvPr id="37" name="菱形 36"/>
              <p:cNvSpPr/>
              <p:nvPr>
                <p:custDataLst>
                  <p:tags r:id="rId12"/>
                </p:custDataLst>
              </p:nvPr>
            </p:nvSpPr>
            <p:spPr>
              <a:xfrm>
                <a:off x="802640" y="2235200"/>
                <a:ext cx="436880" cy="436880"/>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Arial" panose="020B0604020202020204" pitchFamily="34" charset="0"/>
                  <a:ea typeface="等线" panose="02010600030101010101" pitchFamily="2" charset="-122"/>
                  <a:cs typeface="Arial" panose="020B0604020202020204" pitchFamily="34" charset="0"/>
                </a:endParaRPr>
              </a:p>
            </p:txBody>
          </p:sp>
        </p:grpSp>
        <p:sp>
          <p:nvSpPr>
            <p:cNvPr id="35" name="文本框 34"/>
            <p:cNvSpPr txBox="1"/>
            <p:nvPr>
              <p:custDataLst>
                <p:tags r:id="rId10"/>
              </p:custDataLst>
            </p:nvPr>
          </p:nvSpPr>
          <p:spPr>
            <a:xfrm>
              <a:off x="1306829" y="1894860"/>
              <a:ext cx="4378326" cy="553997"/>
            </a:xfrm>
            <a:prstGeom prst="rect">
              <a:avLst/>
            </a:prstGeom>
            <a:noFill/>
          </p:spPr>
          <p:txBody>
            <a:bodyPr wrap="square" rtlCol="0">
              <a:spAutoFit/>
            </a:bodyPr>
            <a:lstStyle/>
            <a:p>
              <a:pPr defTabSz="685800"/>
              <a:r>
                <a:rPr sz="210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rPr>
                <a:t>Evaluation Protocol</a:t>
              </a:r>
            </a:p>
          </p:txBody>
        </p:sp>
      </p:grpSp>
      <p:grpSp>
        <p:nvGrpSpPr>
          <p:cNvPr id="2" name="组合 1"/>
          <p:cNvGrpSpPr/>
          <p:nvPr>
            <p:custDataLst>
              <p:tags r:id="rId6"/>
            </p:custDataLst>
          </p:nvPr>
        </p:nvGrpSpPr>
        <p:grpSpPr>
          <a:xfrm>
            <a:off x="780728" y="4128284"/>
            <a:ext cx="3791426" cy="415498"/>
            <a:chOff x="629920" y="1894860"/>
            <a:chExt cx="5055235" cy="553997"/>
          </a:xfrm>
        </p:grpSpPr>
        <p:grpSp>
          <p:nvGrpSpPr>
            <p:cNvPr id="3" name="组合 2"/>
            <p:cNvGrpSpPr/>
            <p:nvPr/>
          </p:nvGrpSpPr>
          <p:grpSpPr>
            <a:xfrm>
              <a:off x="629920" y="1938030"/>
              <a:ext cx="575257" cy="436880"/>
              <a:chOff x="802640" y="2235200"/>
              <a:chExt cx="575257" cy="436880"/>
            </a:xfrm>
          </p:grpSpPr>
          <p:sp>
            <p:nvSpPr>
              <p:cNvPr id="4" name="菱形 3"/>
              <p:cNvSpPr/>
              <p:nvPr>
                <p:custDataLst>
                  <p:tags r:id="rId8"/>
                </p:custDataLst>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Arial" panose="020B0604020202020204" pitchFamily="34" charset="0"/>
                  <a:ea typeface="等线" panose="02010600030101010101" pitchFamily="2" charset="-122"/>
                  <a:cs typeface="Arial" panose="020B0604020202020204" pitchFamily="34" charset="0"/>
                </a:endParaRPr>
              </a:p>
            </p:txBody>
          </p:sp>
          <p:sp>
            <p:nvSpPr>
              <p:cNvPr id="6" name="菱形 5"/>
              <p:cNvSpPr/>
              <p:nvPr>
                <p:custDataLst>
                  <p:tags r:id="rId9"/>
                </p:custDataLst>
              </p:nvPr>
            </p:nvSpPr>
            <p:spPr>
              <a:xfrm>
                <a:off x="802640" y="2235200"/>
                <a:ext cx="436880" cy="436880"/>
              </a:xfrm>
              <a:prstGeom prst="diamond">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Arial" panose="020B0604020202020204" pitchFamily="34" charset="0"/>
                  <a:ea typeface="等线" panose="02010600030101010101" pitchFamily="2" charset="-122"/>
                  <a:cs typeface="Arial" panose="020B0604020202020204" pitchFamily="34" charset="0"/>
                </a:endParaRPr>
              </a:p>
            </p:txBody>
          </p:sp>
        </p:grpSp>
        <p:sp>
          <p:nvSpPr>
            <p:cNvPr id="7" name="文本框 6"/>
            <p:cNvSpPr txBox="1"/>
            <p:nvPr>
              <p:custDataLst>
                <p:tags r:id="rId7"/>
              </p:custDataLst>
            </p:nvPr>
          </p:nvSpPr>
          <p:spPr>
            <a:xfrm>
              <a:off x="1306829" y="1894860"/>
              <a:ext cx="4378326" cy="553997"/>
            </a:xfrm>
            <a:prstGeom prst="rect">
              <a:avLst/>
            </a:prstGeom>
            <a:noFill/>
          </p:spPr>
          <p:txBody>
            <a:bodyPr wrap="square" rtlCol="0">
              <a:spAutoFit/>
            </a:bodyPr>
            <a:lstStyle/>
            <a:p>
              <a:pPr defTabSz="685800"/>
              <a:r>
                <a:rPr lang="zh-CN" altLang="en-US" sz="210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sym typeface="+mn-ea"/>
                </a:rPr>
                <a:t>Future Directions</a:t>
              </a:r>
              <a:endParaRPr lang="zh-CN" altLang="en-US" sz="2100" b="1" dirty="0">
                <a:solidFill>
                  <a:srgbClr val="013A89">
                    <a:lumMod val="100000"/>
                  </a:srgbClr>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14" name="图片 13"/>
          <p:cNvPicPr>
            <a:picLocks noChangeAspect="1"/>
          </p:cNvPicPr>
          <p:nvPr/>
        </p:nvPicPr>
        <p:blipFill>
          <a:blip r:embed="rId24"/>
          <a:stretch>
            <a:fillRect/>
          </a:stretch>
        </p:blipFill>
        <p:spPr>
          <a:xfrm>
            <a:off x="4241007" y="2038350"/>
            <a:ext cx="4902994" cy="2034064"/>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46.29543307086615,&quot;left&quot;:81.91614173228345,&quot;top&quot;:197.2203149606299,&quot;width&quot;:403.4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46.29543307086615,&quot;left&quot;:81.91614173228345,&quot;top&quot;:197.2203149606299,&quot;width&quot;:403.4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46.29543307086615,&quot;left&quot;:81.91614173228345,&quot;top&quot;:197.2203149606299,&quot;width&quot;:403.4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46.29543307086615,&quot;left&quot;:81.91614173228345,&quot;top&quot;:197.2203149606299,&quot;width&quot;:403.4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0.69543307086616,&quot;left&quot;:81.91614173228345,&quot;top&quot;:162.8203149606299,&quot;width&quot;:403.4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46.29543307086615,&quot;left&quot;:81.91614173228345,&quot;top&quot;:197.2203149606299,&quot;width&quot;:403.4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46.29543307086615,&quot;left&quot;:81.91614173228345,&quot;top&quot;:197.2203149606299,&quot;width&quot;:403.4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46.29543307086615,&quot;left&quot;:81.91614173228345,&quot;top&quot;:197.2203149606299,&quot;width&quot;:403.4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46.29543307086615,&quot;left&quot;:81.91614173228345,&quot;top&quot;:197.2203149606299,&quot;width&quot;:403.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55257F"/>
          </a:solidFill>
          <a:headEnd type="none" w="med" len="med"/>
          <a:tailEnd type="triangle" w="med" len="med"/>
        </a:ln>
      </a:spPr>
      <a:bodyPr/>
      <a:lstStyle/>
      <a:style>
        <a:lnRef idx="2">
          <a:schemeClr val="accent1"/>
        </a:lnRef>
        <a:fillRef idx="0">
          <a:srgbClr val="FFFFFF"/>
        </a:fillRef>
        <a:effectRef idx="0">
          <a:srgbClr val="FFFFFF"/>
        </a:effectRef>
        <a:fontRef idx="minor">
          <a:schemeClr val="tx1"/>
        </a:fontRef>
      </a:style>
    </a:lnDef>
    <a:txDef>
      <a:spPr>
        <a:solidFill>
          <a:srgbClr val="F5DCEC"/>
        </a:solidFill>
      </a:spPr>
      <a:bodyPr wrap="square">
        <a:spAutoFit/>
      </a:bodyPr>
      <a:lstStyle>
        <a:defPPr algn="ctr" fontAlgn="base">
          <a:buClrTx/>
          <a:buSzTx/>
          <a:buFontTx/>
          <a:defRPr lang="en-US" sz="1100" b="1">
            <a:uFillTx/>
            <a:latin typeface="Times New Roman" panose="02020603050405020304" charset="0"/>
            <a:ea typeface="楷体" panose="02010609060101010101"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5.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6.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7.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8.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9.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0.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1.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2.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绿色">
    <a:dk1>
      <a:srgbClr val="000000"/>
    </a:dk1>
    <a:lt1>
      <a:srgbClr val="FFFFFF"/>
    </a:lt1>
    <a:dk2>
      <a:srgbClr val="00A2E9"/>
    </a:dk2>
    <a:lt2>
      <a:srgbClr val="E3DED1"/>
    </a:lt2>
    <a:accent1>
      <a:srgbClr val="013A8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docProps/app.xml><?xml version="1.0" encoding="utf-8"?>
<Properties xmlns="http://schemas.openxmlformats.org/officeDocument/2006/extended-properties" xmlns:vt="http://schemas.openxmlformats.org/officeDocument/2006/docPropsVTypes">
  <TotalTime>7</TotalTime>
  <Words>8285</Words>
  <Application>Microsoft Macintosh PowerPoint</Application>
  <PresentationFormat>On-screen Show (16:9)</PresentationFormat>
  <Paragraphs>846</Paragraphs>
  <Slides>140</Slides>
  <Notes>52</Notes>
  <HiddenSlides>0</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140</vt:i4>
      </vt:variant>
    </vt:vector>
  </HeadingPairs>
  <TitlesOfParts>
    <vt:vector size="164" baseType="lpstr">
      <vt:lpstr>__fkRomanStandard_cfceed</vt:lpstr>
      <vt:lpstr>Arial MT</vt:lpstr>
      <vt:lpstr>等线</vt:lpstr>
      <vt:lpstr>等线 Light</vt:lpstr>
      <vt:lpstr>方正舒体</vt:lpstr>
      <vt:lpstr>Inter</vt:lpstr>
      <vt:lpstr>楷体</vt:lpstr>
      <vt:lpstr>微软雅黑</vt:lpstr>
      <vt:lpstr>宋体</vt:lpstr>
      <vt:lpstr>微软雅黑 Light</vt:lpstr>
      <vt:lpstr>Aptos</vt:lpstr>
      <vt:lpstr>Arial</vt:lpstr>
      <vt:lpstr>Calibri</vt:lpstr>
      <vt:lpstr>Cambria Math</vt:lpstr>
      <vt:lpstr>Segoe UI Symbol</vt:lpstr>
      <vt:lpstr>Tahoma</vt:lpstr>
      <vt:lpstr>Times New Roman</vt:lpstr>
      <vt:lpstr>Wingdings</vt:lpstr>
      <vt:lpstr>Office Theme</vt:lpstr>
      <vt:lpstr>Office 主题​​</vt:lpstr>
      <vt:lpstr>1_Office 主题​​</vt:lpstr>
      <vt:lpstr>1_Office Theme</vt:lpstr>
      <vt:lpstr>赤霞朱主题​​</vt:lpstr>
      <vt:lpstr>2_Office Theme</vt:lpstr>
      <vt:lpstr>Lecture 13: Societal Impacts of Large Language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 Personality Modeling for Persuasion of Misinformation using AI Agent</vt:lpstr>
      <vt:lpstr>Overview</vt:lpstr>
      <vt:lpstr>Introduction &amp; Motivation（P1）</vt:lpstr>
      <vt:lpstr>Introduction &amp; Motivation（P2）</vt:lpstr>
      <vt:lpstr>Related Work</vt:lpstr>
      <vt:lpstr>Method (1) – Six AI Agent Configurations</vt:lpstr>
      <vt:lpstr>Method (2) – Experimental Setup &amp; Analysis</vt:lpstr>
      <vt:lpstr>Results (1) – Critical (Agent 4) vs. Sensitive (Agent 5)</vt:lpstr>
      <vt:lpstr>PowerPoint Presentation</vt:lpstr>
      <vt:lpstr>Results (2) – Agent 4 vs. Agent 6 Shifting Dynamics</vt:lpstr>
      <vt:lpstr>PowerPoint Presentation</vt:lpstr>
      <vt:lpstr>Results (3) – Unexpected Reversal: Agent 5 vs. Agent 6</vt:lpstr>
      <vt:lpstr>PowerPoint Presentation</vt:lpstr>
      <vt:lpstr>Results (4) – Effectiveness of Non-Aggressive Strategies</vt:lpstr>
      <vt:lpstr>PowerPoint Presentation</vt:lpstr>
      <vt:lpstr>Discussion</vt:lpstr>
      <vt:lpstr>Limitations &amp; Future Work</vt:lpstr>
      <vt:lpstr>PowerPoint Presentation</vt:lpstr>
      <vt:lpstr>PowerPoint Presentation</vt:lpstr>
      <vt:lpstr>Why Game Theory + LLMs?</vt:lpstr>
      <vt:lpstr>Research Questions</vt:lpstr>
      <vt:lpstr>Key Components of Alympics</vt:lpstr>
      <vt:lpstr> Pilot Study  – Water Allocation Challenge</vt:lpstr>
      <vt:lpstr>Experimental Design</vt:lpstr>
      <vt:lpstr>Key Metrics for Analysis</vt:lpstr>
      <vt:lpstr>Result 1 – Resource Abundance Impacts Survival</vt:lpstr>
      <vt:lpstr>Result 2 – Bidding Dynamics Under Scarcity</vt:lpstr>
      <vt:lpstr>Result 3 – Persona Effects on Strategy</vt:lpstr>
      <vt:lpstr>Subjective Evaluation  – Agent vs. Human Performance</vt:lpstr>
      <vt:lpstr>Conclusions, Contributions and future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 the Underthinking of o1-Like LLMs: Thoughts Are All Over the Place</vt:lpstr>
      <vt:lpstr>Introduction</vt:lpstr>
      <vt:lpstr>Introduction</vt:lpstr>
      <vt:lpstr>Key Contributions</vt:lpstr>
      <vt:lpstr>Experimental Setup</vt:lpstr>
      <vt:lpstr>Key Findings</vt:lpstr>
      <vt:lpstr>Key Findings</vt:lpstr>
      <vt:lpstr>Key Findings</vt:lpstr>
      <vt:lpstr>Solution: TIP (Thought Switching Penalty)</vt:lpstr>
      <vt:lpstr>Experimental Results</vt:lpstr>
      <vt:lpstr>Experimental Results</vt:lpstr>
      <vt:lpstr>Conclusion &amp; Future Work</vt:lpstr>
      <vt:lpstr>Thanks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Prof.ZHAO Zhanzhan (HSS)</cp:lastModifiedBy>
  <cp:revision>195</cp:revision>
  <dcterms:created xsi:type="dcterms:W3CDTF">2025-04-24T06:28:43Z</dcterms:created>
  <dcterms:modified xsi:type="dcterms:W3CDTF">2025-05-21T13:26:56Z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F0F4D2B2A8E8C8891620DA67D7FDC374_42</vt:lpwstr>
  </property>
  <property fmtid="{D5CDD505-2E9C-101B-9397-08002B2CF9AE}" pid="3" name="KSOProductBuildVer">
    <vt:lpwstr>2052-7.2.2.8955</vt:lpwstr>
  </property>
</Properties>
</file>